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126.xml" ContentType="application/vnd.openxmlformats-officedocument.presentationml.notesSlide+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Default Extension="xls" ContentType="application/vnd.ms-exce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52"/>
  </p:notesMasterIdLst>
  <p:handoutMasterIdLst>
    <p:handoutMasterId r:id="rId153"/>
  </p:handoutMasterIdLst>
  <p:sldIdLst>
    <p:sldId id="1016" r:id="rId2"/>
    <p:sldId id="1060" r:id="rId3"/>
    <p:sldId id="988" r:id="rId4"/>
    <p:sldId id="1080" r:id="rId5"/>
    <p:sldId id="1171" r:id="rId6"/>
    <p:sldId id="1162" r:id="rId7"/>
    <p:sldId id="1161" r:id="rId8"/>
    <p:sldId id="1017" r:id="rId9"/>
    <p:sldId id="1018" r:id="rId10"/>
    <p:sldId id="922" r:id="rId11"/>
    <p:sldId id="798" r:id="rId12"/>
    <p:sldId id="799" r:id="rId13"/>
    <p:sldId id="1011" r:id="rId14"/>
    <p:sldId id="784" r:id="rId15"/>
    <p:sldId id="1136" r:id="rId16"/>
    <p:sldId id="1061" r:id="rId17"/>
    <p:sldId id="1090" r:id="rId18"/>
    <p:sldId id="1091" r:id="rId19"/>
    <p:sldId id="808" r:id="rId20"/>
    <p:sldId id="803" r:id="rId21"/>
    <p:sldId id="805" r:id="rId22"/>
    <p:sldId id="856" r:id="rId23"/>
    <p:sldId id="812" r:id="rId24"/>
    <p:sldId id="813" r:id="rId25"/>
    <p:sldId id="1032" r:id="rId26"/>
    <p:sldId id="1086" r:id="rId27"/>
    <p:sldId id="1087" r:id="rId28"/>
    <p:sldId id="1085" r:id="rId29"/>
    <p:sldId id="1084" r:id="rId30"/>
    <p:sldId id="1033" r:id="rId31"/>
    <p:sldId id="807" r:id="rId32"/>
    <p:sldId id="855" r:id="rId33"/>
    <p:sldId id="1012" r:id="rId34"/>
    <p:sldId id="1081" r:id="rId35"/>
    <p:sldId id="1070" r:id="rId36"/>
    <p:sldId id="1088" r:id="rId37"/>
    <p:sldId id="1089" r:id="rId38"/>
    <p:sldId id="1092" r:id="rId39"/>
    <p:sldId id="1093" r:id="rId40"/>
    <p:sldId id="1094" r:id="rId41"/>
    <p:sldId id="1095" r:id="rId42"/>
    <p:sldId id="1096" r:id="rId43"/>
    <p:sldId id="1097" r:id="rId44"/>
    <p:sldId id="1098" r:id="rId45"/>
    <p:sldId id="1099" r:id="rId46"/>
    <p:sldId id="1100" r:id="rId47"/>
    <p:sldId id="1101" r:id="rId48"/>
    <p:sldId id="1102" r:id="rId49"/>
    <p:sldId id="1103" r:id="rId50"/>
    <p:sldId id="1104" r:id="rId51"/>
    <p:sldId id="1105" r:id="rId52"/>
    <p:sldId id="1106" r:id="rId53"/>
    <p:sldId id="1107" r:id="rId54"/>
    <p:sldId id="1108" r:id="rId55"/>
    <p:sldId id="1110" r:id="rId56"/>
    <p:sldId id="1111" r:id="rId57"/>
    <p:sldId id="1112" r:id="rId58"/>
    <p:sldId id="1113" r:id="rId59"/>
    <p:sldId id="1114" r:id="rId60"/>
    <p:sldId id="1115" r:id="rId61"/>
    <p:sldId id="1116" r:id="rId62"/>
    <p:sldId id="1117" r:id="rId63"/>
    <p:sldId id="1118" r:id="rId64"/>
    <p:sldId id="1119" r:id="rId65"/>
    <p:sldId id="1120" r:id="rId66"/>
    <p:sldId id="1121" r:id="rId67"/>
    <p:sldId id="1122" r:id="rId68"/>
    <p:sldId id="1123" r:id="rId69"/>
    <p:sldId id="1124" r:id="rId70"/>
    <p:sldId id="1125" r:id="rId71"/>
    <p:sldId id="1126" r:id="rId72"/>
    <p:sldId id="1127" r:id="rId73"/>
    <p:sldId id="1128" r:id="rId74"/>
    <p:sldId id="1129" r:id="rId75"/>
    <p:sldId id="1130" r:id="rId76"/>
    <p:sldId id="1131" r:id="rId77"/>
    <p:sldId id="1132" r:id="rId78"/>
    <p:sldId id="1133" r:id="rId79"/>
    <p:sldId id="1134" r:id="rId80"/>
    <p:sldId id="1135" r:id="rId81"/>
    <p:sldId id="1109" r:id="rId82"/>
    <p:sldId id="846" r:id="rId83"/>
    <p:sldId id="1071" r:id="rId84"/>
    <p:sldId id="1137" r:id="rId85"/>
    <p:sldId id="1138" r:id="rId86"/>
    <p:sldId id="940" r:id="rId87"/>
    <p:sldId id="1141" r:id="rId88"/>
    <p:sldId id="1142" r:id="rId89"/>
    <p:sldId id="1024" r:id="rId90"/>
    <p:sldId id="1023" r:id="rId91"/>
    <p:sldId id="1020" r:id="rId92"/>
    <p:sldId id="1021" r:id="rId93"/>
    <p:sldId id="1140" r:id="rId94"/>
    <p:sldId id="1036" r:id="rId95"/>
    <p:sldId id="938" r:id="rId96"/>
    <p:sldId id="1145" r:id="rId97"/>
    <p:sldId id="1056" r:id="rId98"/>
    <p:sldId id="1059" r:id="rId99"/>
    <p:sldId id="1058" r:id="rId100"/>
    <p:sldId id="1035" r:id="rId101"/>
    <p:sldId id="1144" r:id="rId102"/>
    <p:sldId id="1150" r:id="rId103"/>
    <p:sldId id="1151" r:id="rId104"/>
    <p:sldId id="1037" r:id="rId105"/>
    <p:sldId id="1038" r:id="rId106"/>
    <p:sldId id="1039" r:id="rId107"/>
    <p:sldId id="1040" r:id="rId108"/>
    <p:sldId id="1041" r:id="rId109"/>
    <p:sldId id="1042" r:id="rId110"/>
    <p:sldId id="1055" r:id="rId111"/>
    <p:sldId id="1047" r:id="rId112"/>
    <p:sldId id="1048" r:id="rId113"/>
    <p:sldId id="1046" r:id="rId114"/>
    <p:sldId id="1050" r:id="rId115"/>
    <p:sldId id="1049" r:id="rId116"/>
    <p:sldId id="1044" r:id="rId117"/>
    <p:sldId id="1051" r:id="rId118"/>
    <p:sldId id="1053" r:id="rId119"/>
    <p:sldId id="1054" r:id="rId120"/>
    <p:sldId id="1052" r:id="rId121"/>
    <p:sldId id="1045" r:id="rId122"/>
    <p:sldId id="1043" r:id="rId123"/>
    <p:sldId id="1156" r:id="rId124"/>
    <p:sldId id="1163" r:id="rId125"/>
    <p:sldId id="974" r:id="rId126"/>
    <p:sldId id="975" r:id="rId127"/>
    <p:sldId id="950" r:id="rId128"/>
    <p:sldId id="1143" r:id="rId129"/>
    <p:sldId id="1152" r:id="rId130"/>
    <p:sldId id="1153" r:id="rId131"/>
    <p:sldId id="1164" r:id="rId132"/>
    <p:sldId id="1165" r:id="rId133"/>
    <p:sldId id="1166" r:id="rId134"/>
    <p:sldId id="1167" r:id="rId135"/>
    <p:sldId id="1168" r:id="rId136"/>
    <p:sldId id="1169" r:id="rId137"/>
    <p:sldId id="1170" r:id="rId138"/>
    <p:sldId id="958" r:id="rId139"/>
    <p:sldId id="1077" r:id="rId140"/>
    <p:sldId id="1154" r:id="rId141"/>
    <p:sldId id="1155" r:id="rId142"/>
    <p:sldId id="1064" r:id="rId143"/>
    <p:sldId id="1066" r:id="rId144"/>
    <p:sldId id="1067" r:id="rId145"/>
    <p:sldId id="961" r:id="rId146"/>
    <p:sldId id="1062" r:id="rId147"/>
    <p:sldId id="1063" r:id="rId148"/>
    <p:sldId id="1160" r:id="rId149"/>
    <p:sldId id="1065" r:id="rId150"/>
    <p:sldId id="1083" r:id="rId151"/>
  </p:sldIdLst>
  <p:sldSz cx="9144000" cy="6858000" type="screen4x3"/>
  <p:notesSz cx="7315200" cy="9601200"/>
  <p:custDataLst>
    <p:tags r:id="rId154"/>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89316" autoAdjust="0"/>
  </p:normalViewPr>
  <p:slideViewPr>
    <p:cSldViewPr>
      <p:cViewPr>
        <p:scale>
          <a:sx n="60" d="100"/>
          <a:sy n="60" d="100"/>
        </p:scale>
        <p:origin x="-64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0.37500000000000122</c:v>
                </c:pt>
                <c:pt idx="1">
                  <c:v>0.30900000000000122</c:v>
                </c:pt>
                <c:pt idx="2">
                  <c:v>0.27</c:v>
                </c:pt>
                <c:pt idx="3">
                  <c:v>0.21200000000000024</c:v>
                </c:pt>
                <c:pt idx="4">
                  <c:v>0.17400000000000004</c:v>
                </c:pt>
                <c:pt idx="5">
                  <c:v>0.11900000000000033</c:v>
                </c:pt>
                <c:pt idx="6">
                  <c:v>6.1000000000000033E-2</c:v>
                </c:pt>
                <c:pt idx="7">
                  <c:v>3.1000000000000149E-2</c:v>
                </c:pt>
                <c:pt idx="8">
                  <c:v>2.8000000000000011E-2</c:v>
                </c:pt>
                <c:pt idx="9">
                  <c:v>3.000000000000012E-2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0.38200000000000139</c:v>
                </c:pt>
                <c:pt idx="2">
                  <c:v>0.40200000000000002</c:v>
                </c:pt>
                <c:pt idx="3">
                  <c:v>0.39600000000000157</c:v>
                </c:pt>
                <c:pt idx="4">
                  <c:v>0.39800000000000157</c:v>
                </c:pt>
                <c:pt idx="5">
                  <c:v>0.41100000000000031</c:v>
                </c:pt>
                <c:pt idx="6">
                  <c:v>0.37700000000000122</c:v>
                </c:pt>
                <c:pt idx="7">
                  <c:v>0.35900000000000032</c:v>
                </c:pt>
                <c:pt idx="8">
                  <c:v>0.31700000000000139</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0.16700000000000056</c:v>
                </c:pt>
                <c:pt idx="1">
                  <c:v>0.19800000000000054</c:v>
                </c:pt>
                <c:pt idx="2">
                  <c:v>0.21100000000000024</c:v>
                </c:pt>
                <c:pt idx="3">
                  <c:v>0.252</c:v>
                </c:pt>
                <c:pt idx="4">
                  <c:v>0.28600000000000031</c:v>
                </c:pt>
                <c:pt idx="5">
                  <c:v>0.30500000000000038</c:v>
                </c:pt>
                <c:pt idx="6">
                  <c:v>0.33300000000000157</c:v>
                </c:pt>
                <c:pt idx="7">
                  <c:v>0.3880000000000014</c:v>
                </c:pt>
                <c:pt idx="8">
                  <c:v>0.46200000000000002</c:v>
                </c:pt>
                <c:pt idx="9">
                  <c:v>0.45700000000000002</c:v>
                </c:pt>
                <c:pt idx="10">
                  <c:v>0.43400000000000122</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0.11100000000000022</c:v>
                </c:pt>
                <c:pt idx="2">
                  <c:v>0.11699999999999999</c:v>
                </c:pt>
                <c:pt idx="3">
                  <c:v>0.13900000000000001</c:v>
                </c:pt>
                <c:pt idx="4">
                  <c:v>0.14200000000000004</c:v>
                </c:pt>
                <c:pt idx="5">
                  <c:v>0.16600000000000054</c:v>
                </c:pt>
                <c:pt idx="6">
                  <c:v>0.17900000000000021</c:v>
                </c:pt>
                <c:pt idx="7">
                  <c:v>0.19800000000000054</c:v>
                </c:pt>
                <c:pt idx="8">
                  <c:v>0.18700000000000044</c:v>
                </c:pt>
                <c:pt idx="9">
                  <c:v>0.254</c:v>
                </c:pt>
                <c:pt idx="10">
                  <c:v>0.30100000000000032</c:v>
                </c:pt>
              </c:numCache>
            </c:numRef>
          </c:val>
        </c:ser>
        <c:marker val="1"/>
        <c:axId val="102334464"/>
        <c:axId val="102336000"/>
      </c:lineChart>
      <c:catAx>
        <c:axId val="102334464"/>
        <c:scaling>
          <c:orientation val="minMax"/>
        </c:scaling>
        <c:axPos val="b"/>
        <c:numFmt formatCode="General" sourceLinked="1"/>
        <c:majorTickMark val="none"/>
        <c:tickLblPos val="nextTo"/>
        <c:spPr>
          <a:ln>
            <a:noFill/>
          </a:ln>
        </c:spPr>
        <c:txPr>
          <a:bodyPr/>
          <a:lstStyle/>
          <a:p>
            <a:pPr>
              <a:defRPr sz="1400"/>
            </a:pPr>
            <a:endParaRPr lang="en-US"/>
          </a:p>
        </c:txPr>
        <c:crossAx val="102336000"/>
        <c:crosses val="autoZero"/>
        <c:auto val="1"/>
        <c:lblAlgn val="ctr"/>
        <c:lblOffset val="100"/>
      </c:catAx>
      <c:valAx>
        <c:axId val="102336000"/>
        <c:scaling>
          <c:orientation val="minMax"/>
        </c:scaling>
        <c:axPos val="l"/>
        <c:numFmt formatCode="0%" sourceLinked="1"/>
        <c:majorTickMark val="none"/>
        <c:tickLblPos val="nextTo"/>
        <c:spPr>
          <a:ln>
            <a:noFill/>
          </a:ln>
        </c:spPr>
        <c:txPr>
          <a:bodyPr/>
          <a:lstStyle/>
          <a:p>
            <a:pPr>
              <a:defRPr sz="1400"/>
            </a:pPr>
            <a:endParaRPr lang="en-US"/>
          </a:p>
        </c:txPr>
        <c:crossAx val="102334464"/>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Ambient Insight:</a:t>
            </a:r>
            <a:r>
              <a:rPr lang="en-US" baseline="0" dirty="0" smtClean="0"/>
              <a:t> </a:t>
            </a:r>
            <a:r>
              <a:rPr lang="en-US" dirty="0" smtClean="0"/>
              <a:t>Worldwide</a:t>
            </a:r>
            <a:r>
              <a:rPr lang="en-US" baseline="0" dirty="0" smtClean="0"/>
              <a:t> eLearning to grow 12.8% per year from ‘09-’14. Doubling every 6 years. Now a $27 billion industry; will be $50 billion industry by 2014. Growing fastest in developing world.</a:t>
            </a:r>
            <a:endParaRPr lang="en-US" dirty="0"/>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127</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461E010F-E4A3-4282-B37B-A80C3B829987}" type="slidenum">
              <a:rPr lang="en-US" smtClean="0"/>
              <a:pPr>
                <a:defRPr/>
              </a:pPr>
              <a:t>13</a:t>
            </a:fld>
            <a:endParaRPr lang="en-US" smtClean="0"/>
          </a:p>
        </p:txBody>
      </p:sp>
      <p:sp>
        <p:nvSpPr>
          <p:cNvPr id="97283" name="Rectangle 2"/>
          <p:cNvSpPr>
            <a:spLocks noGrp="1" noRot="1" noChangeAspect="1" noChangeArrowheads="1" noTextEdit="1"/>
          </p:cNvSpPr>
          <p:nvPr>
            <p:ph type="sldImg"/>
          </p:nvPr>
        </p:nvSpPr>
        <p:spPr>
          <a:xfrm>
            <a:off x="1173480" y="716777"/>
            <a:ext cx="4969933" cy="3603518"/>
          </a:xfrm>
          <a:ln/>
        </p:spPr>
      </p:sp>
      <p:sp>
        <p:nvSpPr>
          <p:cNvPr id="97284"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138</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14</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142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8"/>
            <a:ext cx="5852160" cy="4323567"/>
          </a:xfrm>
          <a:noFill/>
          <a:ln/>
        </p:spPr>
        <p:txBody>
          <a:bodyPr/>
          <a:lstStyle/>
          <a:p>
            <a:pPr eaLnBrk="1" hangingPunct="1">
              <a:lnSpc>
                <a:spcPct val="90000"/>
              </a:lnSpc>
            </a:pPr>
            <a:endParaRPr lang="en-US" sz="900"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147</a:t>
            </a:fld>
            <a:endParaRPr lang="en-US" sz="1300" dirty="0">
              <a:latin typeface="Arial" charset="0"/>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149</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150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20</a:t>
            </a:fld>
            <a:endParaRPr lang="en-US" sz="1300" dirty="0">
              <a:latin typeface="Arial"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21</a:t>
            </a:fld>
            <a:endParaRPr lang="en-US" sz="1300" dirty="0">
              <a:latin typeface="Arial"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23</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24</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8"/>
            <a:ext cx="5852160" cy="4323567"/>
          </a:xfrm>
          <a:noFill/>
          <a:ln/>
        </p:spPr>
        <p:txBody>
          <a:bodyPr/>
          <a:lstStyle/>
          <a:p>
            <a:pPr eaLnBrk="1" hangingPunct="1">
              <a:lnSpc>
                <a:spcPct val="90000"/>
              </a:lnSpc>
            </a:pPr>
            <a:endParaRPr lang="en-US" sz="90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31</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860F32-DDE0-4BDE-A0B3-C84F710B47FD}"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Wagner: Convergence</a:t>
            </a:r>
            <a:r>
              <a:rPr lang="en-US" baseline="0" dirty="0" smtClean="0"/>
              <a:t> of college, career, citizenship</a:t>
            </a:r>
            <a:endParaRPr lang="en-US" dirty="0" smtClean="0"/>
          </a:p>
          <a:p>
            <a:pPr defTabSz="914164">
              <a:defRPr/>
            </a:pPr>
            <a:endParaRPr lang="en-US" dirty="0" smtClean="0"/>
          </a:p>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r>
              <a:rPr lang="en-US" dirty="0" smtClean="0"/>
              <a:t>Not meant to scare you</a:t>
            </a:r>
          </a:p>
          <a:p>
            <a:r>
              <a:rPr lang="en-US" dirty="0" smtClean="0"/>
              <a:t>Sincere questions that I believe you should</a:t>
            </a:r>
            <a:r>
              <a:rPr lang="en-US" baseline="0" dirty="0" smtClean="0"/>
              <a:t> be thinking about</a:t>
            </a:r>
            <a:endParaRPr lang="en-US" dirty="0"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585843-EF05-4F26-8157-4581E53F4671}"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D9E6E2-0CD7-4008-B954-17D3195C9532}"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FF1CE48-DD28-40FF-BA7A-91AF3F8B9246}"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8"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ideo" Target="file:///S:\A%20Documents\Conferences%20and%20Consulting\2010%20MESPA%20(Olivia%20Gault)\School%20of%20One.wmv" TargetMode="External"/><Relationship Id="rId4" Type="http://schemas.openxmlformats.org/officeDocument/2006/relationships/image" Target="../media/image6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3.xls"/></Relationships>
</file>

<file path=ppt/slides/_rels/slide1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85.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86.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1.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3.xml"/><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92.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www.flickr.com/photos/stolensnapshot/3352221864/in/set-72157615125530681/"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hyperlink" Target="http://www.flickr.com/photos/45635774@N00/3440080595/"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7.jpeg"/><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video" Target="file:///S:\A%20Documents\Conferences%20and%20Consulting\2010%20MESPA%20(Olivia%20Gault)\2008%20-%20Web2.0%20-%20Shirky%20Excerpt.wmv" TargetMode="External"/><Relationship Id="rId4" Type="http://schemas.openxmlformats.org/officeDocument/2006/relationships/image" Target="../media/image55.png"/></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video" Target="file:///S:\A%20Documents\Conferences%20and%20Consulting\2010%20MESPA%20(Olivia%20Gault)\Radians.avi" TargetMode="External"/><Relationship Id="rId4" Type="http://schemas.openxmlformats.org/officeDocument/2006/relationships/image" Target="../media/image5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ideo" Target="file:///S:\A%20Documents\Conferences%20and%20Consulting\2010%20MESPA%20(Olivia%20Gault)\2007%20-%20Comma%20Rules%201-3%20(Coe%20Woodward).wmv" TargetMode="External"/><Relationship Id="rId4"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ideo" Target="file:///S:\A%20Documents\Conferences%20and%20Consulting\2010%20MESPA%20(Olivia%20Gault)\Egypt.avi" TargetMode="Externa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dirty="0" smtClean="0">
                <a:effectLst/>
              </a:rPr>
              <a:t>dangerouslyirrelevant.org/</a:t>
            </a:r>
            <a:br>
              <a:rPr lang="en-US" dirty="0" smtClean="0">
                <a:effectLst/>
              </a:rPr>
            </a:br>
            <a:r>
              <a:rPr lang="en-US" dirty="0" smtClean="0">
                <a:effectLst/>
              </a:rPr>
              <a:t>act</a:t>
            </a:r>
            <a:r>
              <a:rPr lang="en-US" dirty="0" smtClean="0">
                <a:effectLst/>
              </a:rPr>
              <a:t>.html</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a:p>
            <a:pPr>
              <a:defRPr/>
            </a:pPr>
            <a:r>
              <a:rPr lang="en-US" dirty="0" smtClean="0">
                <a:effectLst/>
              </a:rPr>
              <a:t>Say hi to your neighbors!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hool of One.wmv">
            <a:hlinkClick r:id="" action="ppaction://media"/>
          </p:cNvPr>
          <p:cNvPicPr>
            <a:picLocks noRot="1" noChangeAspect="1"/>
          </p:cNvPicPr>
          <p:nvPr>
            <a:videoFile r:link="rId1"/>
          </p:nvPr>
        </p:nvPicPr>
        <p:blipFill>
          <a:blip r:embed="rId4" cstate="print"/>
          <a:stretch>
            <a:fillRect/>
          </a:stretch>
        </p:blipFill>
        <p:spPr>
          <a:xfrm>
            <a:off x="1143000" y="685800"/>
            <a:ext cx="68580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Are </a:t>
            </a:r>
            <a:r>
              <a:rPr lang="en-US" sz="6000" dirty="0" smtClean="0">
                <a:solidFill>
                  <a:srgbClr val="1F98D3"/>
                </a:solidFill>
                <a:effectLst/>
                <a:latin typeface="Arial Black" pitchFamily="34" charset="0"/>
              </a:rPr>
              <a:t>we ready</a:t>
            </a: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for an era of</a:t>
            </a:r>
            <a:br>
              <a:rPr lang="en-US" sz="6000" dirty="0" smtClean="0">
                <a:solidFill>
                  <a:srgbClr val="1F98D3"/>
                </a:solidFill>
                <a:effectLst/>
                <a:latin typeface="Arial Black" pitchFamily="34" charset="0"/>
              </a:rPr>
            </a:br>
            <a:r>
              <a:rPr lang="en-US" sz="6000" dirty="0" smtClean="0">
                <a:effectLst/>
                <a:latin typeface="Arial Black" pitchFamily="34" charset="0"/>
              </a:rPr>
              <a:t>personalized </a:t>
            </a:r>
            <a:br>
              <a:rPr lang="en-US" sz="6000" dirty="0" smtClean="0">
                <a:effectLst/>
                <a:latin typeface="Arial Black" pitchFamily="34" charset="0"/>
              </a:rPr>
            </a:br>
            <a:r>
              <a:rPr lang="en-US" sz="6000" dirty="0" smtClean="0">
                <a:effectLst/>
                <a:latin typeface="Arial Black" pitchFamily="34" charset="0"/>
              </a:rPr>
              <a:t>learning</a:t>
            </a:r>
            <a:r>
              <a:rPr lang="en-US" sz="6000" dirty="0" smtClean="0">
                <a:solidFill>
                  <a:srgbClr val="1F98D3"/>
                </a:solidFill>
                <a:effectLst/>
                <a:latin typeface="Arial Black" pitchFamily="34" charset="0"/>
              </a:rPr>
              <a:t>?</a:t>
            </a:r>
          </a:p>
        </p:txBody>
      </p:sp>
      <p:sp>
        <p:nvSpPr>
          <p:cNvPr id="3" name="TextBox 2"/>
          <p:cNvSpPr txBox="1"/>
          <p:nvPr/>
        </p:nvSpPr>
        <p:spPr>
          <a:xfrm>
            <a:off x="8446373" y="0"/>
            <a:ext cx="697627" cy="1015663"/>
          </a:xfrm>
          <a:prstGeom prst="rect">
            <a:avLst/>
          </a:prstGeom>
          <a:noFill/>
        </p:spPr>
        <p:txBody>
          <a:bodyPr wrap="none" rtlCol="0">
            <a:spAutoFit/>
          </a:bodyPr>
          <a:lstStyle/>
          <a:p>
            <a:r>
              <a:rPr lang="en-US" sz="6000" dirty="0" smtClean="0">
                <a:solidFill>
                  <a:srgbClr val="FFC000"/>
                </a:solidFill>
                <a:latin typeface="Arial Black" pitchFamily="34" charset="0"/>
              </a:rPr>
              <a:t>4</a:t>
            </a:r>
            <a:endParaRPr lang="en-US" sz="60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00050" y="409575"/>
            <a:ext cx="8342313" cy="603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76238" y="442913"/>
            <a:ext cx="8389937" cy="597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90525" y="419100"/>
            <a:ext cx="8361363"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04813" y="447675"/>
            <a:ext cx="8332787"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cstate="print"/>
          <a:srcRect/>
          <a:stretch>
            <a:fillRect/>
          </a:stretch>
        </p:blipFill>
        <p:spPr bwMode="auto">
          <a:xfrm>
            <a:off x="366713" y="419100"/>
            <a:ext cx="8408987"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a:stretch>
            <a:fillRect/>
          </a:stretch>
        </p:blipFill>
        <p:spPr bwMode="auto">
          <a:xfrm>
            <a:off x="385763" y="428625"/>
            <a:ext cx="8370887"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cstate="print"/>
          <a:srcRect/>
          <a:stretch>
            <a:fillRect/>
          </a:stretch>
        </p:blipFill>
        <p:spPr bwMode="auto">
          <a:xfrm>
            <a:off x="361950" y="400050"/>
            <a:ext cx="8418513" cy="605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Internet Hosts Linear.jpg"/>
          <p:cNvPicPr>
            <a:picLocks noChangeAspect="1"/>
          </p:cNvPicPr>
          <p:nvPr/>
        </p:nvPicPr>
        <p:blipFill>
          <a:blip r:embed="rId3" cstate="print"/>
          <a:stretch>
            <a:fillRect/>
          </a:stretch>
        </p:blipFill>
        <p:spPr>
          <a:xfrm>
            <a:off x="228600" y="228600"/>
            <a:ext cx="8686800"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Internet Hosts Log.jpg"/>
          <p:cNvPicPr>
            <a:picLocks noChangeAspect="1"/>
          </p:cNvPicPr>
          <p:nvPr/>
        </p:nvPicPr>
        <p:blipFill>
          <a:blip r:embed="rId3" cstate="print"/>
          <a:stretch>
            <a:fillRect/>
          </a:stretch>
        </p:blipFill>
        <p:spPr>
          <a:xfrm>
            <a:off x="313222" y="228600"/>
            <a:ext cx="8517556"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Internet Data Traffic.jpg"/>
          <p:cNvPicPr>
            <a:picLocks noChangeAspect="1"/>
          </p:cNvPicPr>
          <p:nvPr/>
        </p:nvPicPr>
        <p:blipFill>
          <a:blip r:embed="rId3" cstate="print"/>
          <a:stretch>
            <a:fillRect/>
          </a:stretch>
        </p:blipFill>
        <p:spPr>
          <a:xfrm>
            <a:off x="393700" y="228600"/>
            <a:ext cx="8356600"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Processor Performance.jpg"/>
          <p:cNvPicPr>
            <a:picLocks noChangeAspect="1"/>
          </p:cNvPicPr>
          <p:nvPr/>
        </p:nvPicPr>
        <p:blipFill>
          <a:blip r:embed="rId3" cstate="print"/>
          <a:stretch>
            <a:fillRect/>
          </a:stretch>
        </p:blipFill>
        <p:spPr>
          <a:xfrm>
            <a:off x="425906" y="228600"/>
            <a:ext cx="8292188"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Magnetic Data Storage.jpg"/>
          <p:cNvPicPr>
            <a:picLocks noChangeAspect="1"/>
          </p:cNvPicPr>
          <p:nvPr/>
        </p:nvPicPr>
        <p:blipFill>
          <a:blip r:embed="rId3" cstate="print"/>
          <a:stretch>
            <a:fillRect/>
          </a:stretch>
        </p:blipFill>
        <p:spPr>
          <a:xfrm>
            <a:off x="434703" y="228600"/>
            <a:ext cx="8274595"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Dynamic RAM Price.jpg"/>
          <p:cNvPicPr>
            <a:picLocks noChangeAspect="1"/>
          </p:cNvPicPr>
          <p:nvPr/>
        </p:nvPicPr>
        <p:blipFill>
          <a:blip r:embed="rId3" cstate="print"/>
          <a:stretch>
            <a:fillRect/>
          </a:stretch>
        </p:blipFill>
        <p:spPr>
          <a:xfrm>
            <a:off x="714124" y="228600"/>
            <a:ext cx="7715753"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RAM.jpg"/>
          <p:cNvPicPr>
            <a:picLocks noChangeAspect="1"/>
          </p:cNvPicPr>
          <p:nvPr/>
        </p:nvPicPr>
        <p:blipFill>
          <a:blip r:embed="rId3" cstate="print"/>
          <a:stretch>
            <a:fillRect/>
          </a:stretch>
        </p:blipFill>
        <p:spPr>
          <a:xfrm>
            <a:off x="128922" y="228600"/>
            <a:ext cx="8886156"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Wireless Data Devices.jpg"/>
          <p:cNvPicPr>
            <a:picLocks noChangeAspect="1"/>
          </p:cNvPicPr>
          <p:nvPr/>
        </p:nvPicPr>
        <p:blipFill>
          <a:blip r:embed="rId3" cstate="print"/>
          <a:stretch>
            <a:fillRect/>
          </a:stretch>
        </p:blipFill>
        <p:spPr>
          <a:xfrm>
            <a:off x="415003" y="228600"/>
            <a:ext cx="8313994"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Moore's Law.jpg"/>
          <p:cNvPicPr>
            <a:picLocks noChangeAspect="1"/>
          </p:cNvPicPr>
          <p:nvPr/>
        </p:nvPicPr>
        <p:blipFill>
          <a:blip r:embed="rId3" cstate="print"/>
          <a:stretch>
            <a:fillRect/>
          </a:stretch>
        </p:blipFill>
        <p:spPr>
          <a:xfrm>
            <a:off x="1352474" y="228600"/>
            <a:ext cx="6439052"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SuperComputers.jpg"/>
          <p:cNvPicPr>
            <a:picLocks noChangeAspect="1"/>
          </p:cNvPicPr>
          <p:nvPr/>
        </p:nvPicPr>
        <p:blipFill>
          <a:blip r:embed="rId3" cstate="print"/>
          <a:stretch>
            <a:fillRect/>
          </a:stretch>
        </p:blipFill>
        <p:spPr>
          <a:xfrm>
            <a:off x="253690" y="228600"/>
            <a:ext cx="8636620"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Exponential Growth of Computing.jpg"/>
          <p:cNvPicPr>
            <a:picLocks noChangeAspect="1"/>
          </p:cNvPicPr>
          <p:nvPr/>
        </p:nvPicPr>
        <p:blipFill>
          <a:blip r:embed="rId3" cstate="print"/>
          <a:stretch>
            <a:fillRect/>
          </a:stretch>
        </p:blipFill>
        <p:spPr>
          <a:xfrm>
            <a:off x="769172" y="228600"/>
            <a:ext cx="7605656"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DNA Sequencing Costs.jpg"/>
          <p:cNvPicPr>
            <a:picLocks noChangeAspect="1"/>
          </p:cNvPicPr>
          <p:nvPr/>
        </p:nvPicPr>
        <p:blipFill>
          <a:blip r:embed="rId3" cstate="print"/>
          <a:stretch>
            <a:fillRect/>
          </a:stretch>
        </p:blipFill>
        <p:spPr>
          <a:xfrm>
            <a:off x="398876" y="228600"/>
            <a:ext cx="8346249"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rupting-class.jpg"/>
          <p:cNvPicPr>
            <a:picLocks noChangeAspect="1"/>
          </p:cNvPicPr>
          <p:nvPr/>
        </p:nvPicPr>
        <p:blipFill>
          <a:blip r:embed="rId3" cstate="print"/>
          <a:stretch>
            <a:fillRect/>
          </a:stretch>
        </p:blipFill>
        <p:spPr>
          <a:xfrm>
            <a:off x="3006090" y="1143000"/>
            <a:ext cx="3131820" cy="4572000"/>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9-14 Growth in US eLearning.jpg"/>
          <p:cNvPicPr>
            <a:picLocks noChangeAspect="1"/>
          </p:cNvPicPr>
          <p:nvPr/>
        </p:nvPicPr>
        <p:blipFill>
          <a:blip r:embed="rId3" cstate="print"/>
          <a:stretch>
            <a:fillRect/>
          </a:stretch>
        </p:blipFill>
        <p:spPr>
          <a:xfrm>
            <a:off x="819150" y="633412"/>
            <a:ext cx="7505700" cy="5591175"/>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Is my school</a:t>
            </a: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facilitating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linear or</a:t>
            </a:r>
            <a:br>
              <a:rPr lang="en-US" sz="6000" dirty="0" smtClean="0">
                <a:solidFill>
                  <a:srgbClr val="1F98D3"/>
                </a:solidFill>
                <a:effectLst/>
                <a:latin typeface="Arial Black" pitchFamily="34" charset="0"/>
              </a:rPr>
            </a:br>
            <a:r>
              <a:rPr lang="en-US" sz="6000" dirty="0" smtClean="0">
                <a:effectLst/>
                <a:latin typeface="Arial Black" pitchFamily="34" charset="0"/>
              </a:rPr>
              <a:t>exponential </a:t>
            </a:r>
            <a:br>
              <a:rPr lang="en-US" sz="6000" dirty="0" smtClean="0">
                <a:effectLst/>
                <a:latin typeface="Arial Black" pitchFamily="34" charset="0"/>
              </a:rPr>
            </a:br>
            <a:r>
              <a:rPr lang="en-US" sz="6000" dirty="0" smtClean="0">
                <a:effectLst/>
                <a:latin typeface="Arial Black" pitchFamily="34" charset="0"/>
              </a:rPr>
              <a:t>change</a:t>
            </a:r>
            <a:r>
              <a:rPr lang="en-US" sz="6000" dirty="0" smtClean="0">
                <a:solidFill>
                  <a:srgbClr val="1F98D3"/>
                </a:solidFill>
                <a:effectLst/>
                <a:latin typeface="Arial Black" pitchFamily="34" charset="0"/>
              </a:rPr>
              <a:t>?</a:t>
            </a:r>
            <a:endParaRPr lang="en-US" sz="6000" dirty="0" smtClean="0">
              <a:solidFill>
                <a:srgbClr val="1F98D3"/>
              </a:solidFill>
              <a:effectLst/>
              <a:latin typeface="Arial Black" pitchFamily="34" charset="0"/>
            </a:endParaRPr>
          </a:p>
        </p:txBody>
      </p:sp>
      <p:sp>
        <p:nvSpPr>
          <p:cNvPr id="3" name="TextBox 2"/>
          <p:cNvSpPr txBox="1"/>
          <p:nvPr/>
        </p:nvSpPr>
        <p:spPr>
          <a:xfrm>
            <a:off x="8446373" y="0"/>
            <a:ext cx="697627" cy="1015663"/>
          </a:xfrm>
          <a:prstGeom prst="rect">
            <a:avLst/>
          </a:prstGeom>
          <a:noFill/>
        </p:spPr>
        <p:txBody>
          <a:bodyPr wrap="none" rtlCol="0">
            <a:spAutoFit/>
          </a:bodyPr>
          <a:lstStyle/>
          <a:p>
            <a:r>
              <a:rPr lang="en-US" sz="6000" dirty="0" smtClean="0">
                <a:solidFill>
                  <a:srgbClr val="FFC000"/>
                </a:solidFill>
                <a:latin typeface="Arial Black" pitchFamily="34" charset="0"/>
              </a:rPr>
              <a:t>5</a:t>
            </a:r>
            <a:endParaRPr lang="en-US" sz="60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600200"/>
            <a:ext cx="7315200" cy="1077218"/>
          </a:xfrm>
          <a:prstGeom prst="rect">
            <a:avLst/>
          </a:prstGeom>
          <a:noFill/>
        </p:spPr>
        <p:txBody>
          <a:bodyPr wrap="square" rtlCol="0">
            <a:spAutoFit/>
          </a:bodyPr>
          <a:lstStyle/>
          <a:p>
            <a:r>
              <a:rPr lang="en-US" dirty="0" smtClean="0"/>
              <a:t>I'm not sure you appreciate how far along are most of the schools here today. We're far from average in terms of our implementation of technology.</a:t>
            </a:r>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truly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get it</a:t>
            </a:r>
            <a:r>
              <a:rPr lang="en-US" sz="6000" dirty="0" smtClean="0">
                <a:solidFill>
                  <a:srgbClr val="1F98D3"/>
                </a:solidFill>
                <a:effectLst/>
                <a:latin typeface="Arial Black" pitchFamily="34" charset="0"/>
              </a:rPr>
              <a:t>?”</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Am I doing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what I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should be?</a:t>
            </a:r>
          </a:p>
        </p:txBody>
      </p:sp>
      <p:sp>
        <p:nvSpPr>
          <p:cNvPr id="3" name="TextBox 2"/>
          <p:cNvSpPr txBox="1"/>
          <p:nvPr/>
        </p:nvSpPr>
        <p:spPr>
          <a:xfrm>
            <a:off x="8446373" y="0"/>
            <a:ext cx="697627" cy="1015663"/>
          </a:xfrm>
          <a:prstGeom prst="rect">
            <a:avLst/>
          </a:prstGeom>
          <a:noFill/>
        </p:spPr>
        <p:txBody>
          <a:bodyPr wrap="none" rtlCol="0">
            <a:spAutoFit/>
          </a:bodyPr>
          <a:lstStyle/>
          <a:p>
            <a:r>
              <a:rPr lang="en-US" sz="6000" dirty="0" smtClean="0">
                <a:solidFill>
                  <a:srgbClr val="FFC000"/>
                </a:solidFill>
                <a:latin typeface="Arial Black" pitchFamily="34" charset="0"/>
              </a:rPr>
              <a:t>6</a:t>
            </a:r>
            <a:endParaRPr lang="en-US" sz="60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Where can I</a:t>
            </a:r>
            <a:br>
              <a:rPr lang="en-US" sz="6000" dirty="0" smtClean="0">
                <a:solidFill>
                  <a:srgbClr val="1F98D3"/>
                </a:solidFill>
                <a:effectLst/>
                <a:latin typeface="Arial Black" pitchFamily="34" charset="0"/>
              </a:rPr>
            </a:br>
            <a:r>
              <a:rPr lang="en-US" sz="6000" dirty="0" smtClean="0">
                <a:effectLst/>
                <a:latin typeface="Arial Black" pitchFamily="34" charset="0"/>
              </a:rPr>
              <a:t>access Scott’s</a:t>
            </a:r>
            <a:br>
              <a:rPr lang="en-US" sz="6000" dirty="0" smtClean="0">
                <a:effectLst/>
                <a:latin typeface="Arial Black" pitchFamily="34" charset="0"/>
              </a:rPr>
            </a:br>
            <a:r>
              <a:rPr lang="en-US" sz="6000" dirty="0" smtClean="0">
                <a:effectLst/>
                <a:latin typeface="Arial Black" pitchFamily="34" charset="0"/>
              </a:rPr>
              <a:t>materials</a:t>
            </a:r>
            <a:r>
              <a:rPr lang="en-US" sz="6000" dirty="0" smtClean="0">
                <a:solidFill>
                  <a:srgbClr val="1F98D3"/>
                </a:solidFill>
                <a:effectLst/>
                <a:latin typeface="Arial Black" pitchFamily="34" charset="0"/>
              </a:rPr>
              <a:t>?</a:t>
            </a:r>
          </a:p>
        </p:txBody>
      </p:sp>
      <p:sp>
        <p:nvSpPr>
          <p:cNvPr id="3" name="TextBox 2"/>
          <p:cNvSpPr txBox="1"/>
          <p:nvPr/>
        </p:nvSpPr>
        <p:spPr>
          <a:xfrm>
            <a:off x="8446373" y="0"/>
            <a:ext cx="697627" cy="1015663"/>
          </a:xfrm>
          <a:prstGeom prst="rect">
            <a:avLst/>
          </a:prstGeom>
          <a:noFill/>
        </p:spPr>
        <p:txBody>
          <a:bodyPr wrap="none" rtlCol="0">
            <a:spAutoFit/>
          </a:bodyPr>
          <a:lstStyle/>
          <a:p>
            <a:r>
              <a:rPr lang="en-US" sz="6000" dirty="0" smtClean="0">
                <a:solidFill>
                  <a:srgbClr val="FFC000"/>
                </a:solidFill>
                <a:latin typeface="Arial Black" pitchFamily="34" charset="0"/>
              </a:rPr>
              <a:t>7</a:t>
            </a:r>
            <a:endParaRPr lang="en-US" sz="60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dangerouslyirrelevant.org/act.html</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credits</a:t>
            </a:r>
            <a:endParaRPr lang="en-US" dirty="0"/>
          </a:p>
        </p:txBody>
      </p:sp>
      <p:sp>
        <p:nvSpPr>
          <p:cNvPr id="3" name="Content Placeholder 2"/>
          <p:cNvSpPr>
            <a:spLocks noGrp="1"/>
          </p:cNvSpPr>
          <p:nvPr>
            <p:ph idx="1"/>
          </p:nvPr>
        </p:nvSpPr>
        <p:spPr/>
        <p:txBody>
          <a:bodyPr/>
          <a:lstStyle/>
          <a:p>
            <a:r>
              <a:rPr lang="en-US" dirty="0" smtClean="0">
                <a:hlinkClick r:id="rId3"/>
              </a:rPr>
              <a:t>http://www.flickr.com/photos/stolensnapshot/3352221864/in/set-72157615125530681/</a:t>
            </a:r>
            <a:endParaRPr lang="en-US" dirty="0" smtClean="0"/>
          </a:p>
          <a:p>
            <a:r>
              <a:rPr lang="en-US" dirty="0" smtClean="0">
                <a:hlinkClick r:id="rId4"/>
              </a:rPr>
              <a:t>http://www.flickr.com/photos/45635774@N00/3440080595/</a:t>
            </a:r>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a:t>
            </a:r>
            <a:r>
              <a:rPr lang="en-US" sz="6000" dirty="0" smtClean="0">
                <a:solidFill>
                  <a:srgbClr val="1F98D3"/>
                </a:solidFill>
                <a:effectLst/>
                <a:latin typeface="Arial Black" pitchFamily="34" charset="0"/>
              </a:rPr>
              <a:t>we </a:t>
            </a:r>
            <a:r>
              <a:rPr lang="en-US" sz="6000" dirty="0" smtClean="0">
                <a:solidFill>
                  <a:srgbClr val="1F98D3"/>
                </a:solidFill>
                <a:effectLst/>
                <a:latin typeface="Arial Black" pitchFamily="34" charset="0"/>
              </a:rPr>
              <a:t>really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understand the </a:t>
            </a:r>
            <a:br>
              <a:rPr lang="en-US" sz="6000" dirty="0" smtClean="0">
                <a:solidFill>
                  <a:srgbClr val="1F98D3"/>
                </a:solidFill>
                <a:effectLst/>
                <a:latin typeface="Arial Black" pitchFamily="34" charset="0"/>
              </a:rPr>
            </a:br>
            <a:r>
              <a:rPr lang="en-US" sz="6000" dirty="0" smtClean="0">
                <a:effectLst/>
                <a:latin typeface="Arial Black" pitchFamily="34" charset="0"/>
              </a:rPr>
              <a:t>global economic</a:t>
            </a:r>
            <a:br>
              <a:rPr lang="en-US" sz="6000" dirty="0" smtClean="0">
                <a:effectLst/>
                <a:latin typeface="Arial Black" pitchFamily="34" charset="0"/>
              </a:rPr>
            </a:br>
            <a:r>
              <a:rPr lang="en-US" sz="6000" dirty="0" smtClean="0">
                <a:effectLst/>
                <a:latin typeface="Arial Black" pitchFamily="34" charset="0"/>
              </a:rPr>
              <a:t>climate</a:t>
            </a:r>
            <a:r>
              <a:rPr lang="en-US" sz="6000" dirty="0" smtClean="0">
                <a:solidFill>
                  <a:srgbClr val="1F98D3"/>
                </a:solidFill>
                <a:effectLst/>
                <a:latin typeface="Arial Black" pitchFamily="34" charset="0"/>
              </a:rPr>
              <a:t>?</a:t>
            </a:r>
          </a:p>
        </p:txBody>
      </p:sp>
      <p:sp>
        <p:nvSpPr>
          <p:cNvPr id="3" name="TextBox 2"/>
          <p:cNvSpPr txBox="1"/>
          <p:nvPr/>
        </p:nvSpPr>
        <p:spPr>
          <a:xfrm>
            <a:off x="8446373" y="0"/>
            <a:ext cx="697627" cy="1015663"/>
          </a:xfrm>
          <a:prstGeom prst="rect">
            <a:avLst/>
          </a:prstGeom>
          <a:noFill/>
        </p:spPr>
        <p:txBody>
          <a:bodyPr wrap="none" rtlCol="0">
            <a:spAutoFit/>
          </a:bodyPr>
          <a:lstStyle/>
          <a:p>
            <a:r>
              <a:rPr lang="en-US" sz="6000" dirty="0" smtClean="0">
                <a:solidFill>
                  <a:srgbClr val="FFC000"/>
                </a:solidFill>
                <a:latin typeface="Arial Black" pitchFamily="34" charset="0"/>
              </a:rPr>
              <a:t>1</a:t>
            </a:r>
            <a:endParaRPr lang="en-US" sz="60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head.jpg"/>
          <p:cNvPicPr>
            <a:picLocks noChangeAspect="1"/>
          </p:cNvPicPr>
          <p:nvPr/>
        </p:nvPicPr>
        <p:blipFill>
          <a:blip r:embed="rId3" cstate="print"/>
          <a:stretch>
            <a:fillRect/>
          </a:stretch>
        </p:blipFill>
        <p:spPr>
          <a:xfrm>
            <a:off x="4569768" y="0"/>
            <a:ext cx="4574232" cy="6858000"/>
          </a:xfrm>
          <a:prstGeom prst="rect">
            <a:avLst/>
          </a:prstGeom>
        </p:spPr>
      </p:pic>
      <p:sp>
        <p:nvSpPr>
          <p:cNvPr id="5" name="TextBox 10"/>
          <p:cNvSpPr txBox="1">
            <a:spLocks noChangeArrowheads="1"/>
          </p:cNvSpPr>
          <p:nvPr/>
        </p:nvSpPr>
        <p:spPr bwMode="auto">
          <a:xfrm>
            <a:off x="152401" y="304800"/>
            <a:ext cx="8662988" cy="1323439"/>
          </a:xfrm>
          <a:prstGeom prst="rect">
            <a:avLst/>
          </a:prstGeom>
          <a:noFill/>
          <a:ln w="9525">
            <a:noFill/>
            <a:miter lim="800000"/>
            <a:headEnd/>
            <a:tailEnd/>
          </a:ln>
        </p:spPr>
        <p:txBody>
          <a:bodyPr wrap="square">
            <a:spAutoFit/>
          </a:bodyPr>
          <a:lstStyle/>
          <a:p>
            <a:r>
              <a:rPr lang="en-US" sz="4000" b="1" dirty="0" smtClean="0">
                <a:latin typeface="Arial" charset="0"/>
              </a:rPr>
              <a:t>Our changing</a:t>
            </a:r>
            <a:br>
              <a:rPr lang="en-US" sz="4000" b="1" dirty="0" smtClean="0">
                <a:latin typeface="Arial" charset="0"/>
              </a:rPr>
            </a:br>
            <a:r>
              <a:rPr lang="en-US" sz="4000" b="1" dirty="0" smtClean="0">
                <a:latin typeface="Arial" charset="0"/>
              </a:rPr>
              <a:t>world</a:t>
            </a:r>
            <a:endParaRPr lang="en-US" sz="4000" b="1" dirty="0">
              <a:latin typeface="Arial" charset="0"/>
            </a:endParaRPr>
          </a:p>
        </p:txBody>
      </p:sp>
      <p:sp>
        <p:nvSpPr>
          <p:cNvPr id="6" name="TextBox 17"/>
          <p:cNvSpPr txBox="1">
            <a:spLocks noChangeArrowheads="1"/>
          </p:cNvSpPr>
          <p:nvPr/>
        </p:nvSpPr>
        <p:spPr bwMode="auto">
          <a:xfrm>
            <a:off x="152401" y="2319278"/>
            <a:ext cx="4419600" cy="2862322"/>
          </a:xfrm>
          <a:prstGeom prst="rect">
            <a:avLst/>
          </a:prstGeom>
          <a:noFill/>
          <a:ln w="9525">
            <a:noFill/>
            <a:miter lim="800000"/>
            <a:headEnd/>
            <a:tailEnd/>
          </a:ln>
        </p:spPr>
        <p:txBody>
          <a:bodyPr wrap="square">
            <a:spAutoFit/>
          </a:bodyPr>
          <a:lstStyle/>
          <a:p>
            <a:pPr algn="r"/>
            <a:endParaRPr lang="en-US" sz="3600" b="1" dirty="0">
              <a:solidFill>
                <a:srgbClr val="C00000"/>
              </a:solidFill>
              <a:latin typeface="Arial" charset="0"/>
            </a:endParaRPr>
          </a:p>
          <a:p>
            <a:r>
              <a:rPr lang="en-US" sz="3600" b="1" dirty="0" smtClean="0">
                <a:solidFill>
                  <a:schemeClr val="accent4">
                    <a:lumMod val="50000"/>
                  </a:schemeClr>
                </a:solidFill>
                <a:latin typeface="Arial" charset="0"/>
              </a:rPr>
              <a:t>6</a:t>
            </a:r>
            <a:r>
              <a:rPr lang="en-US" sz="3600" b="1" dirty="0" smtClean="0">
                <a:solidFill>
                  <a:schemeClr val="accent4">
                    <a:lumMod val="50000"/>
                  </a:schemeClr>
                </a:solidFill>
                <a:latin typeface="Arial" charset="0"/>
              </a:rPr>
              <a:t> </a:t>
            </a:r>
            <a:r>
              <a:rPr lang="en-US" sz="3600" b="1" dirty="0" smtClean="0">
                <a:solidFill>
                  <a:schemeClr val="accent4">
                    <a:lumMod val="50000"/>
                  </a:schemeClr>
                </a:solidFill>
                <a:latin typeface="Arial" charset="0"/>
              </a:rPr>
              <a:t>questions </a:t>
            </a:r>
            <a:br>
              <a:rPr lang="en-US" sz="3600" b="1" dirty="0" smtClean="0">
                <a:solidFill>
                  <a:schemeClr val="accent4">
                    <a:lumMod val="50000"/>
                  </a:schemeClr>
                </a:solidFill>
                <a:latin typeface="Arial" charset="0"/>
              </a:rPr>
            </a:br>
            <a:r>
              <a:rPr lang="en-US" sz="3600" b="1" dirty="0" smtClean="0">
                <a:solidFill>
                  <a:schemeClr val="accent4">
                    <a:lumMod val="50000"/>
                  </a:schemeClr>
                </a:solidFill>
                <a:latin typeface="Arial" charset="0"/>
              </a:rPr>
              <a:t>I’d be asking</a:t>
            </a:r>
          </a:p>
          <a:p>
            <a:r>
              <a:rPr lang="en-US" sz="3600" b="1" dirty="0" smtClean="0">
                <a:solidFill>
                  <a:schemeClr val="accent4">
                    <a:lumMod val="50000"/>
                  </a:schemeClr>
                </a:solidFill>
                <a:latin typeface="Arial" charset="0"/>
              </a:rPr>
              <a:t>if I were a </a:t>
            </a:r>
            <a:br>
              <a:rPr lang="en-US" sz="3600" b="1" dirty="0" smtClean="0">
                <a:solidFill>
                  <a:schemeClr val="accent4">
                    <a:lumMod val="50000"/>
                  </a:schemeClr>
                </a:solidFill>
                <a:latin typeface="Arial" charset="0"/>
              </a:rPr>
            </a:br>
            <a:r>
              <a:rPr lang="en-US" sz="3600" b="1" dirty="0" smtClean="0">
                <a:solidFill>
                  <a:schemeClr val="accent4">
                    <a:lumMod val="50000"/>
                  </a:schemeClr>
                </a:solidFill>
                <a:latin typeface="Arial" charset="0"/>
              </a:rPr>
              <a:t>P-12 educator</a:t>
            </a:r>
            <a:endParaRPr lang="en-US" sz="3600" b="1" dirty="0">
              <a:solidFill>
                <a:schemeClr val="accent4">
                  <a:lumMod val="50000"/>
                </a:schemeClr>
              </a:solidFill>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t>Dr. Scott McLeod</a:t>
            </a:r>
          </a:p>
          <a:p>
            <a:r>
              <a:rPr lang="en-US" sz="1800" dirty="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062651"/>
          </a:xfrm>
          <a:prstGeom prst="rect">
            <a:avLst/>
          </a:prstGeom>
          <a:noFill/>
        </p:spPr>
        <p:txBody>
          <a:bodyPr wrap="square" rtlCol="0">
            <a:spAutoFit/>
          </a:bodyPr>
          <a:lstStyle/>
          <a:p>
            <a:r>
              <a:rPr lang="en-US" sz="3600" dirty="0" smtClean="0"/>
              <a:t>The average fifth grader received five times as much instruction in basic skills as instruction focused on problem solving or reasoning; this ratio was 10:1 in first and third grades.</a:t>
            </a:r>
          </a:p>
          <a:p>
            <a:r>
              <a:rPr lang="en-US" sz="1800" dirty="0" smtClean="0"/>
              <a:t/>
            </a:r>
            <a:br>
              <a:rPr lang="en-US" sz="1800" dirty="0" smtClean="0"/>
            </a:br>
            <a:r>
              <a:rPr lang="en-US" sz="1200" dirty="0" smtClean="0"/>
              <a:t>Robert C. </a:t>
            </a:r>
            <a:r>
              <a:rPr lang="en-US" sz="1200" dirty="0" err="1" smtClean="0"/>
              <a:t>Pianta</a:t>
            </a:r>
            <a:r>
              <a:rPr lang="en-US" sz="1200" dirty="0" smtClean="0"/>
              <a:t>, et al., </a:t>
            </a:r>
            <a:r>
              <a:rPr lang="en-US" sz="1200" i="1" dirty="0" smtClean="0"/>
              <a:t>Opportunities to Learn in America’s Elementary Classrooms</a:t>
            </a:r>
            <a:r>
              <a:rPr lang="en-US" sz="1200" dirty="0" smtClean="0"/>
              <a:t> (2007) </a:t>
            </a:r>
            <a:br>
              <a:rPr lang="en-US" sz="1200" dirty="0" smtClean="0"/>
            </a:br>
            <a:r>
              <a:rPr lang="en-US" sz="1200" dirty="0" smtClean="0"/>
              <a:t>[study of 2500+ classrooms in more than 1,000 elementary schools and 400 school districts]</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985980"/>
          </a:xfrm>
          <a:prstGeom prst="rect">
            <a:avLst/>
          </a:prstGeom>
          <a:noFill/>
        </p:spPr>
        <p:txBody>
          <a:bodyPr wrap="square" rtlCol="0">
            <a:spAutoFit/>
          </a:bodyPr>
          <a:lstStyle/>
          <a:p>
            <a:r>
              <a:rPr lang="en-US" sz="3600" dirty="0" smtClean="0"/>
              <a:t>Classrooms in which there was evidence of higher-order thinking: 3 percent. Classrooms in which high-yield [instructional] strategies were being used: 0.2 percent. Classrooms in which fewer than one-half of students were paying attention: 85 percent.</a:t>
            </a:r>
          </a:p>
          <a:p>
            <a:r>
              <a:rPr lang="en-US" sz="1800" dirty="0" smtClean="0"/>
              <a:t/>
            </a:r>
            <a:br>
              <a:rPr lang="en-US" sz="1800" dirty="0" smtClean="0"/>
            </a:br>
            <a:r>
              <a:rPr lang="en-US" sz="1200" dirty="0" smtClean="0"/>
              <a:t>Mike </a:t>
            </a:r>
            <a:r>
              <a:rPr lang="en-US" sz="1200" dirty="0" err="1" smtClean="0"/>
              <a:t>Schmoker</a:t>
            </a:r>
            <a:r>
              <a:rPr lang="en-US" sz="1200" dirty="0" smtClean="0"/>
              <a:t>, </a:t>
            </a:r>
            <a:r>
              <a:rPr lang="en-US" sz="1200" i="1" dirty="0" smtClean="0"/>
              <a:t>Results Now</a:t>
            </a:r>
            <a:r>
              <a:rPr lang="en-US" sz="1200" dirty="0" smtClean="0"/>
              <a:t> (2006) [citing a study of 1,500+ classroom observations]</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3877985"/>
          </a:xfrm>
          <a:prstGeom prst="rect">
            <a:avLst/>
          </a:prstGeom>
          <a:noFill/>
        </p:spPr>
        <p:txBody>
          <a:bodyPr wrap="square" rtlCol="0">
            <a:spAutoFit/>
          </a:bodyPr>
          <a:lstStyle/>
          <a:p>
            <a:r>
              <a:rPr lang="en-US" sz="3600" dirty="0" smtClean="0"/>
              <a:t>When you code classroom practice for level of cognitive demand . . . 80% of the work is at the factual and procedural level. . . . [Teachers] will do low-level work and call it high-level work.</a:t>
            </a:r>
          </a:p>
          <a:p>
            <a:r>
              <a:rPr lang="en-US" sz="1800" dirty="0" smtClean="0"/>
              <a:t/>
            </a:r>
            <a:br>
              <a:rPr lang="en-US" sz="1800" dirty="0" smtClean="0"/>
            </a:br>
            <a:r>
              <a:rPr lang="en-US" sz="1200" dirty="0" smtClean="0"/>
              <a:t>Richard Elmore, excerpt from </a:t>
            </a:r>
            <a:r>
              <a:rPr lang="en-US" sz="1200" i="1" dirty="0" smtClean="0"/>
              <a:t>Education Leadership as the Practice of Improvement</a:t>
            </a:r>
            <a:r>
              <a:rPr lang="en-US" sz="1200" dirty="0" smtClean="0"/>
              <a:t> (2006) </a:t>
            </a:r>
            <a:endParaRPr 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786199"/>
          </a:xfrm>
          <a:prstGeom prst="rect">
            <a:avLst/>
          </a:prstGeom>
          <a:noFill/>
        </p:spPr>
        <p:txBody>
          <a:bodyPr wrap="square" rtlCol="0">
            <a:spAutoFit/>
          </a:bodyPr>
          <a:lstStyle/>
          <a:p>
            <a:r>
              <a:rPr lang="en-US" sz="2000" dirty="0" smtClean="0"/>
              <a:t>The data from our observations in more than 1,000 classrooms support the popular image of a teacher standing or sitting in front of a class imparting knowledge to a group of students. Explaining and lecturing constituted the most frequent teaching activities … </a:t>
            </a:r>
          </a:p>
          <a:p>
            <a:endParaRPr lang="en-US" sz="2000" dirty="0" smtClean="0"/>
          </a:p>
          <a:p>
            <a:r>
              <a:rPr lang="en-US" sz="2000" dirty="0" smtClean="0"/>
              <a:t>Teachers also spent a substantial amount of time observing students at work or monitoring their seat-work … </a:t>
            </a:r>
          </a:p>
          <a:p>
            <a:endParaRPr lang="en-US" sz="2000" dirty="0" smtClean="0"/>
          </a:p>
          <a:p>
            <a:r>
              <a:rPr lang="en-US" sz="2000" dirty="0" smtClean="0"/>
              <a:t>Three categories of student activity marked by passivity - written work, listening, and preparing for assignments - dominate … The chances are better than 50–50 that if you were to walk into any of the classrooms of our sample, you would see one of these three activities under way … All three activities are almost exclusively set and monitored by teachers. We saw a contrastingly low incidence of activities invoking active modes of learning.</a:t>
            </a:r>
          </a:p>
          <a:p>
            <a:r>
              <a:rPr lang="en-US" sz="1800" dirty="0" smtClean="0"/>
              <a:t/>
            </a:r>
            <a:br>
              <a:rPr lang="en-US" sz="1800" dirty="0" smtClean="0"/>
            </a:br>
            <a:r>
              <a:rPr lang="en-US" sz="1200" dirty="0" smtClean="0"/>
              <a:t>John </a:t>
            </a:r>
            <a:r>
              <a:rPr lang="en-US" sz="1200" dirty="0" err="1" smtClean="0"/>
              <a:t>Goodlad</a:t>
            </a:r>
            <a:r>
              <a:rPr lang="en-US" sz="1200" dirty="0" smtClean="0"/>
              <a:t>, </a:t>
            </a:r>
            <a:r>
              <a:rPr lang="en-US" sz="1200" i="1" dirty="0" smtClean="0"/>
              <a:t>A Place Called School</a:t>
            </a:r>
            <a:r>
              <a:rPr lang="en-US" sz="1200" dirty="0" smtClean="0"/>
              <a:t> (1984)</a:t>
            </a:r>
            <a:endParaRPr lang="en-US"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6401753"/>
          </a:xfrm>
          <a:prstGeom prst="rect">
            <a:avLst/>
          </a:prstGeom>
          <a:noFill/>
        </p:spPr>
        <p:txBody>
          <a:bodyPr wrap="square" rtlCol="0">
            <a:spAutoFit/>
          </a:bodyPr>
          <a:lstStyle/>
          <a:p>
            <a:r>
              <a:rPr lang="en-US" sz="1900" dirty="0" smtClean="0"/>
              <a:t>What students do in the classroom is what they learn (as Dewey would say) . . . Now, what is it that students </a:t>
            </a:r>
            <a:r>
              <a:rPr lang="en-US" sz="1900" i="1" dirty="0" smtClean="0"/>
              <a:t>do</a:t>
            </a:r>
            <a:r>
              <a:rPr lang="en-US" sz="1900" dirty="0" smtClean="0"/>
              <a:t> in the classroom? Well, mostly, they sit and listen to the teacher. . . . Mostly, they are required to </a:t>
            </a:r>
            <a:r>
              <a:rPr lang="en-US" sz="1900" i="1" dirty="0" smtClean="0"/>
              <a:t>remember</a:t>
            </a:r>
            <a:r>
              <a:rPr lang="en-US" sz="1900" dirty="0" smtClean="0"/>
              <a:t>. . . . It is practically unheard of for students to play any role in determining what problems are worth studying or what procedures of inquiry ought to be used. . . . Here is the point: </a:t>
            </a:r>
            <a:r>
              <a:rPr lang="en-US" sz="1900" i="1" dirty="0" smtClean="0"/>
              <a:t>Once you have learned how to ask questions – relevant and appropriate and substantial questions – you have learned how to learn and no one can keep you from learning whatever you want or need to know</a:t>
            </a:r>
            <a:r>
              <a:rPr lang="en-US" sz="1900" dirty="0" smtClean="0"/>
              <a:t> . . . [However,] what students are restricted to (solely and even vengefully) is the process of memorizing . . . somebody else’s answers to somebody else’s questions. It is staggering to consider the implications of this fact. The most important intellectual ability man has yet developed – the art and science of asking questions – is not taught in school! Moreover, it is </a:t>
            </a:r>
            <a:r>
              <a:rPr lang="en-US" sz="1900" i="1" dirty="0" smtClean="0"/>
              <a:t>not </a:t>
            </a:r>
            <a:r>
              <a:rPr lang="en-US" sz="1900" dirty="0" smtClean="0"/>
              <a:t>“taught” in the most devastating way possible: by arranging the environment so that significant question asking is not valued. It is doubtful if you can think of many schools that include question-asking, or methods of inquiry, as part of their curriculum.</a:t>
            </a:r>
          </a:p>
          <a:p>
            <a:r>
              <a:rPr lang="en-US" sz="1800" dirty="0" smtClean="0"/>
              <a:t/>
            </a:r>
            <a:br>
              <a:rPr lang="en-US" sz="1800" dirty="0" smtClean="0"/>
            </a:br>
            <a:r>
              <a:rPr lang="en-US" sz="1200" dirty="0" smtClean="0"/>
              <a:t>Neil Postman &amp; Charles </a:t>
            </a:r>
            <a:r>
              <a:rPr lang="en-US" sz="1200" dirty="0" err="1" smtClean="0"/>
              <a:t>Weingartner</a:t>
            </a:r>
            <a:r>
              <a:rPr lang="en-US" sz="1200" dirty="0" smtClean="0"/>
              <a:t>, </a:t>
            </a:r>
            <a:r>
              <a:rPr lang="en-US" sz="1200" i="1" dirty="0" smtClean="0"/>
              <a:t>Teaching as a Subversive Activity</a:t>
            </a:r>
            <a:r>
              <a:rPr lang="en-US" sz="1200" dirty="0" smtClean="0"/>
              <a:t> (1969)</a:t>
            </a:r>
            <a:endParaRPr 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229600" cy="6124754"/>
          </a:xfrm>
          <a:prstGeom prst="rect">
            <a:avLst/>
          </a:prstGeom>
          <a:noFill/>
        </p:spPr>
        <p:txBody>
          <a:bodyPr wrap="square" rtlCol="0">
            <a:spAutoFit/>
          </a:bodyPr>
          <a:lstStyle/>
          <a:p>
            <a:r>
              <a:rPr lang="en-US" dirty="0" smtClean="0"/>
              <a:t>The chief source of the “problem of discipline” in schools is that … a premium is put on physical quietude; on silence, on rigid uniformity of posture and movement; upon a machine-like simulation of the attitudes of intelligent interest. The teachers’ business is to hold the pupils up to these requirements and to punish the inevitable deviations which occur.</a:t>
            </a:r>
          </a:p>
          <a:p>
            <a:r>
              <a:rPr lang="en-US" sz="2800" dirty="0" smtClean="0"/>
              <a:t/>
            </a:r>
            <a:br>
              <a:rPr lang="en-US" sz="2800" dirty="0" smtClean="0"/>
            </a:br>
            <a:r>
              <a:rPr lang="en-US" sz="1200" dirty="0" smtClean="0"/>
              <a:t>John Dewey, </a:t>
            </a:r>
            <a:r>
              <a:rPr lang="en-US" sz="1200" i="1" dirty="0" smtClean="0"/>
              <a:t>Democracy and Education</a:t>
            </a:r>
            <a:r>
              <a:rPr lang="en-US" sz="1200" dirty="0" smtClean="0"/>
              <a:t> (1916)</a:t>
            </a:r>
            <a:endParaRPr lang="en-U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60419"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60420"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How do </a:t>
            </a:r>
            <a:r>
              <a:rPr lang="en-US" sz="6000" dirty="0" smtClean="0">
                <a:solidFill>
                  <a:srgbClr val="1F98D3"/>
                </a:solidFill>
                <a:effectLst/>
                <a:latin typeface="Arial Black" pitchFamily="34" charset="0"/>
              </a:rPr>
              <a:t>we </a:t>
            </a:r>
            <a:r>
              <a:rPr lang="en-US" sz="6000" dirty="0" smtClean="0">
                <a:solidFill>
                  <a:srgbClr val="1F98D3"/>
                </a:solidFill>
                <a:effectLst/>
                <a:latin typeface="Arial Black" pitchFamily="34" charset="0"/>
              </a:rPr>
              <a:t>best</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support student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acquisition of</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21st century </a:t>
            </a:r>
            <a:br>
              <a:rPr lang="en-US" sz="6000" dirty="0" smtClean="0">
                <a:effectLst/>
                <a:latin typeface="Arial Black" pitchFamily="34" charset="0"/>
              </a:rPr>
            </a:br>
            <a:r>
              <a:rPr lang="en-US" sz="6000" dirty="0" smtClean="0">
                <a:effectLst/>
                <a:latin typeface="Arial Black" pitchFamily="34" charset="0"/>
              </a:rPr>
              <a:t>skills</a:t>
            </a:r>
            <a:r>
              <a:rPr lang="en-US" sz="6000" dirty="0" smtClean="0">
                <a:solidFill>
                  <a:srgbClr val="1F98D3"/>
                </a:solidFill>
                <a:effectLst/>
                <a:latin typeface="Arial Black" pitchFamily="34" charset="0"/>
              </a:rPr>
              <a:t>?”</a:t>
            </a:r>
          </a:p>
        </p:txBody>
      </p:sp>
      <p:sp>
        <p:nvSpPr>
          <p:cNvPr id="3" name="TextBox 2"/>
          <p:cNvSpPr txBox="1"/>
          <p:nvPr/>
        </p:nvSpPr>
        <p:spPr>
          <a:xfrm>
            <a:off x="8446373" y="0"/>
            <a:ext cx="697627" cy="1015663"/>
          </a:xfrm>
          <a:prstGeom prst="rect">
            <a:avLst/>
          </a:prstGeom>
          <a:noFill/>
        </p:spPr>
        <p:txBody>
          <a:bodyPr wrap="none" rtlCol="0">
            <a:spAutoFit/>
          </a:bodyPr>
          <a:lstStyle/>
          <a:p>
            <a:r>
              <a:rPr lang="en-US" sz="6000" dirty="0" smtClean="0">
                <a:solidFill>
                  <a:srgbClr val="FFC000"/>
                </a:solidFill>
                <a:latin typeface="Arial Black" pitchFamily="34" charset="0"/>
              </a:rPr>
              <a:t>2</a:t>
            </a:r>
            <a:endParaRPr lang="en-US" sz="60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own.jpg"/>
          <p:cNvPicPr>
            <a:picLocks noChangeAspect="1"/>
          </p:cNvPicPr>
          <p:nvPr/>
        </p:nvPicPr>
        <p:blipFill>
          <a:blip r:embed="rId3" cstate="print"/>
          <a:stretch>
            <a:fillRect/>
          </a:stretch>
        </p:blipFill>
        <p:spPr>
          <a:xfrm>
            <a:off x="0" y="0"/>
            <a:ext cx="9144000" cy="803403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19050" y="314325"/>
          <a:ext cx="9182100" cy="5772150"/>
        </p:xfrm>
        <a:graphic>
          <a:graphicData uri="http://schemas.openxmlformats.org/presentationml/2006/ole">
            <p:oleObj spid="_x0000_s223234" name="Worksheet" r:id="rId4" imgW="9182100" imgH="5772302"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FFC000"/>
                </a:solidFill>
                <a:effectLst/>
                <a:latin typeface="Arial Black" pitchFamily="34" charset="0"/>
              </a:rPr>
              <a:t>We</a:t>
            </a:r>
            <a:r>
              <a:rPr lang="en-US" sz="9600" dirty="0" smtClean="0">
                <a:solidFill>
                  <a:srgbClr val="5CB9E7"/>
                </a:solidFill>
                <a:effectLst/>
                <a:latin typeface="Arial Black" pitchFamily="34" charset="0"/>
              </a:rPr>
              <a:t> are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nvPicPr>
        <p:blipFill>
          <a:blip r:embed="rId3" cstate="print"/>
          <a:stretch>
            <a:fillRect/>
          </a:stretch>
        </p:blipFill>
        <p:spPr>
          <a:xfrm>
            <a:off x="1843088" y="947738"/>
            <a:ext cx="5457825" cy="496252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222210"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travel</a:t>
            </a:r>
            <a:r>
              <a:rPr lang="en-US" sz="6600" kern="0" dirty="0">
                <a:solidFill>
                  <a:schemeClr val="folHlink"/>
                </a:solidFill>
                <a:latin typeface="Impact" pitchFamily="34" charset="0"/>
                <a:cs typeface="+mn-cs"/>
              </a:rPr>
              <a:t>,</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t>
            </a:r>
            <a:r>
              <a:rPr lang="en-US" sz="6600" kern="0" dirty="0" smtClean="0">
                <a:solidFill>
                  <a:schemeClr val="folHlink"/>
                </a:solidFill>
                <a:latin typeface="Impact" pitchFamily="34" charset="0"/>
                <a:cs typeface="+mn-cs"/>
              </a:rPr>
              <a:t>agencies,</a:t>
            </a: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maps</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197634" name="Chart" r:id="rId4" imgW="10001250"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197635" name="Chart" r:id="rId5" imgW="10001250"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Are we</a:t>
            </a: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preparing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students for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the </a:t>
            </a:r>
            <a:r>
              <a:rPr lang="en-US" sz="6000" dirty="0" smtClean="0">
                <a:effectLst/>
                <a:latin typeface="Arial Black" pitchFamily="34" charset="0"/>
              </a:rPr>
              <a:t>new </a:t>
            </a:r>
            <a:br>
              <a:rPr lang="en-US" sz="6000" dirty="0" smtClean="0">
                <a:effectLst/>
                <a:latin typeface="Arial Black" pitchFamily="34" charset="0"/>
              </a:rPr>
            </a:br>
            <a:r>
              <a:rPr lang="en-US" sz="6000" dirty="0" smtClean="0">
                <a:effectLst/>
                <a:latin typeface="Arial Black" pitchFamily="34" charset="0"/>
              </a:rPr>
              <a:t>information </a:t>
            </a:r>
            <a:br>
              <a:rPr lang="en-US" sz="6000" dirty="0" smtClean="0">
                <a:effectLst/>
                <a:latin typeface="Arial Black" pitchFamily="34" charset="0"/>
              </a:rPr>
            </a:br>
            <a:r>
              <a:rPr lang="en-US" sz="6000" dirty="0" smtClean="0">
                <a:effectLst/>
                <a:latin typeface="Arial Black" pitchFamily="34" charset="0"/>
              </a:rPr>
              <a:t>landscape</a:t>
            </a:r>
            <a:r>
              <a:rPr lang="en-US" sz="6000" dirty="0" smtClean="0">
                <a:solidFill>
                  <a:srgbClr val="1F98D3"/>
                </a:solidFill>
                <a:effectLst/>
                <a:latin typeface="Arial Black" pitchFamily="34" charset="0"/>
              </a:rPr>
              <a:t>?</a:t>
            </a:r>
          </a:p>
        </p:txBody>
      </p:sp>
      <p:sp>
        <p:nvSpPr>
          <p:cNvPr id="3" name="TextBox 2"/>
          <p:cNvSpPr txBox="1"/>
          <p:nvPr/>
        </p:nvSpPr>
        <p:spPr>
          <a:xfrm>
            <a:off x="8446373" y="0"/>
            <a:ext cx="697627" cy="1015663"/>
          </a:xfrm>
          <a:prstGeom prst="rect">
            <a:avLst/>
          </a:prstGeom>
          <a:noFill/>
        </p:spPr>
        <p:txBody>
          <a:bodyPr wrap="none" rtlCol="0">
            <a:spAutoFit/>
          </a:bodyPr>
          <a:lstStyle/>
          <a:p>
            <a:r>
              <a:rPr lang="en-US" sz="6000" dirty="0" smtClean="0">
                <a:solidFill>
                  <a:srgbClr val="FFC000"/>
                </a:solidFill>
                <a:latin typeface="Arial Black" pitchFamily="34" charset="0"/>
              </a:rPr>
              <a:t>3</a:t>
            </a:r>
            <a:endParaRPr lang="en-US" sz="60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teacherroom.jpg"/>
          <p:cNvPicPr>
            <a:picLocks noChangeAspect="1"/>
          </p:cNvPicPr>
          <p:nvPr/>
        </p:nvPicPr>
        <p:blipFill>
          <a:blip r:embed="rId3" cstate="print"/>
          <a:stretch>
            <a:fillRect/>
          </a:stretch>
        </p:blipFill>
        <p:spPr>
          <a:xfrm>
            <a:off x="1016000" y="762000"/>
            <a:ext cx="7112000" cy="53340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art2.jpg"/>
          <p:cNvPicPr>
            <a:picLocks noChangeAspect="1"/>
          </p:cNvPicPr>
          <p:nvPr/>
        </p:nvPicPr>
        <p:blipFill>
          <a:blip r:embed="rId3" cstate="print"/>
          <a:stretch>
            <a:fillRect/>
          </a:stretch>
        </p:blipFill>
        <p:spPr>
          <a:xfrm>
            <a:off x="1066800" y="385011"/>
            <a:ext cx="7010400" cy="6087979"/>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descr="cart.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cumentCamera.gif"/>
          <p:cNvPicPr>
            <a:picLocks noChangeAspect="1"/>
          </p:cNvPicPr>
          <p:nvPr/>
        </p:nvPicPr>
        <p:blipFill>
          <a:blip r:embed="rId3" cstate="print"/>
          <a:stretch>
            <a:fillRect/>
          </a:stretch>
        </p:blipFill>
        <p:spPr>
          <a:xfrm>
            <a:off x="1371600" y="495300"/>
            <a:ext cx="6400800" cy="58674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cstate="print"/>
          <a:srcRect/>
          <a:stretch>
            <a:fillRect/>
          </a:stretch>
        </p:blipFill>
        <p:spPr bwMode="auto">
          <a:xfrm>
            <a:off x="1133475" y="833438"/>
            <a:ext cx="6875463" cy="519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cstate="print"/>
          <a:srcRect/>
          <a:stretch>
            <a:fillRect/>
          </a:stretch>
        </p:blipFill>
        <p:spPr bwMode="auto">
          <a:xfrm>
            <a:off x="104775" y="595313"/>
            <a:ext cx="8932863" cy="566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rojector.jpg"/>
          <p:cNvPicPr>
            <a:picLocks noChangeAspect="1"/>
          </p:cNvPicPr>
          <p:nvPr/>
        </p:nvPicPr>
        <p:blipFill>
          <a:blip r:embed="rId3" cstate="print"/>
          <a:stretch>
            <a:fillRect/>
          </a:stretch>
        </p:blipFill>
        <p:spPr>
          <a:xfrm>
            <a:off x="762000" y="1498600"/>
            <a:ext cx="7620000" cy="386080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8 - Web2.0 - Shirky Excerpt.wmv">
            <a:hlinkClick r:id="" action="ppaction://media"/>
          </p:cNvPr>
          <p:cNvPicPr>
            <a:picLocks noRot="1" noChangeAspect="1"/>
          </p:cNvPicPr>
          <p:nvPr>
            <a:videoFile r:link="rId1"/>
          </p:nvPr>
        </p:nvPicPr>
        <p:blipFill>
          <a:blip r:embed="rId4" cstate="print"/>
          <a:stretch>
            <a:fillRect/>
          </a:stretch>
        </p:blipFill>
        <p:spPr>
          <a:xfrm>
            <a:off x="3048000" y="2286000"/>
            <a:ext cx="3048000"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cstate="print"/>
          <a:srcRect/>
          <a:stretch>
            <a:fillRect/>
          </a:stretch>
        </p:blipFill>
        <p:spPr bwMode="auto">
          <a:xfrm>
            <a:off x="0" y="-1"/>
            <a:ext cx="9144000" cy="8234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 name="Radians.avi">
            <a:hlinkClick r:id="" action="ppaction://media"/>
          </p:cNvPr>
          <p:cNvPicPr>
            <a:picLocks noRot="1" noChangeAspect="1"/>
          </p:cNvPicPr>
          <p:nvPr>
            <a:videoFile r:link="rId1"/>
          </p:nvPr>
        </p:nvPicPr>
        <p:blipFill>
          <a:blip r:embed="rId4" cstate="print"/>
          <a:stretch>
            <a:fillRect/>
          </a:stretch>
        </p:blipFill>
        <p:spPr>
          <a:xfrm>
            <a:off x="800100" y="590550"/>
            <a:ext cx="7543800" cy="5676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Comma Rules 1-3 (Coe Woodward).wmv">
            <a:hlinkClick r:id="" action="ppaction://media"/>
          </p:cNvPr>
          <p:cNvPicPr>
            <a:picLocks noRot="1" noChangeAspect="1"/>
          </p:cNvPicPr>
          <p:nvPr>
            <a:videoFile r:link="rId1"/>
          </p:nvPr>
        </p:nvPicPr>
        <p:blipFill>
          <a:blip r:embed="rId4" cstate="print"/>
          <a:stretch>
            <a:fillRect/>
          </a:stretch>
        </p:blipFill>
        <p:spPr>
          <a:xfrm>
            <a:off x="2133600" y="1600200"/>
            <a:ext cx="48768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 name="Egypt.avi">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6984</TotalTime>
  <Words>2964</Words>
  <Application>Microsoft Office PowerPoint</Application>
  <PresentationFormat>On-screen Show (4:3)</PresentationFormat>
  <Paragraphs>594</Paragraphs>
  <Slides>150</Slides>
  <Notes>150</Notes>
  <HiddenSlides>0</HiddenSlides>
  <MMClips>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150</vt:i4>
      </vt:variant>
    </vt:vector>
  </HeadingPairs>
  <TitlesOfParts>
    <vt:vector size="153" baseType="lpstr">
      <vt:lpstr>Globe</vt:lpstr>
      <vt:lpstr>Chart</vt:lpstr>
      <vt:lpstr>Microsoft Office Excel 97-2003 Worksheet</vt:lpstr>
      <vt:lpstr>dangerouslyirrelevant.org/ act.html</vt:lpstr>
      <vt:lpstr>Slide 2</vt:lpstr>
      <vt:lpstr>Slide 3</vt:lpstr>
      <vt:lpstr>Slide 4</vt:lpstr>
      <vt:lpstr>Slide 5</vt:lpstr>
      <vt:lpstr>Slide 6</vt:lpstr>
      <vt:lpstr>Slide 7</vt:lpstr>
      <vt:lpstr>MANUFACTURING IN IOWA</vt:lpstr>
      <vt:lpstr>Slide 9</vt:lpstr>
      <vt:lpstr>Slide 10</vt:lpstr>
      <vt:lpstr>Slide 11</vt:lpstr>
      <vt:lpstr>Slide 12</vt:lpstr>
      <vt:lpstr>Slide 13</vt:lpstr>
      <vt:lpstr>Slide 14</vt:lpstr>
      <vt:lpstr>Hyperconnected  global economy  Offshoring  Replacement of jobs with software</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New information landscape</vt:lpstr>
      <vt:lpstr>Slide 52</vt:lpstr>
      <vt:lpstr>Slide 53</vt:lpstr>
      <vt:lpstr>Slide 54</vt:lpstr>
      <vt:lpstr>We are hyper-connected</vt:lpstr>
      <vt:lpstr>Slide 56</vt:lpstr>
      <vt:lpstr>Slide 57</vt:lpstr>
      <vt:lpstr>Slide 58</vt:lpstr>
      <vt:lpstr>Slide 59</vt:lpstr>
      <vt:lpstr>Slide 60</vt:lpstr>
      <vt:lpstr>Slide 61</vt:lpstr>
      <vt:lpstr>Slide 62</vt:lpstr>
      <vt:lpstr>Slide 63</vt:lpstr>
      <vt:lpstr>Anytime/anywhere  content production, connection, collaboration…</vt:lpstr>
      <vt:lpstr>We all now  have a voice  (and can find  each other, share, connect, collaborate)</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Information-oriented</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Thank you!</vt:lpstr>
      <vt:lpstr>Photo credits</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515</cp:revision>
  <cp:lastPrinted>2006-11-29T12:57:57Z</cp:lastPrinted>
  <dcterms:created xsi:type="dcterms:W3CDTF">2006-11-10T16:41:19Z</dcterms:created>
  <dcterms:modified xsi:type="dcterms:W3CDTF">2010-03-03T16:25:12Z</dcterms:modified>
</cp:coreProperties>
</file>