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handoutMasterIdLst>
    <p:handoutMasterId r:id="rId18"/>
  </p:handoutMasterIdLst>
  <p:sldIdLst>
    <p:sldId id="865" r:id="rId2"/>
    <p:sldId id="808" r:id="rId3"/>
    <p:sldId id="852" r:id="rId4"/>
    <p:sldId id="855" r:id="rId5"/>
    <p:sldId id="801" r:id="rId6"/>
    <p:sldId id="805" r:id="rId7"/>
    <p:sldId id="856" r:id="rId8"/>
    <p:sldId id="866" r:id="rId9"/>
    <p:sldId id="864" r:id="rId10"/>
    <p:sldId id="769" r:id="rId11"/>
    <p:sldId id="863" r:id="rId12"/>
    <p:sldId id="823" r:id="rId13"/>
    <p:sldId id="818" r:id="rId14"/>
    <p:sldId id="822" r:id="rId15"/>
    <p:sldId id="867" r:id="rId16"/>
  </p:sldIdLst>
  <p:sldSz cx="9144000" cy="6858000" type="screen4x3"/>
  <p:notesSz cx="6858000" cy="9313863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C0C0C"/>
    <a:srgbClr val="FF0000"/>
    <a:srgbClr val="009900"/>
    <a:srgbClr val="953735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34" autoAdjust="0"/>
    <p:restoredTop sz="83275" autoAdjust="0"/>
  </p:normalViewPr>
  <p:slideViewPr>
    <p:cSldViewPr>
      <p:cViewPr>
        <p:scale>
          <a:sx n="60" d="100"/>
          <a:sy n="60" d="100"/>
        </p:scale>
        <p:origin x="-64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Abstract Tasks</c:v>
                </c:pt>
              </c:strCache>
            </c:strRef>
          </c:tx>
          <c:spPr>
            <a:ln w="88900">
              <a:solidFill>
                <a:srgbClr val="009900"/>
              </a:solidFill>
            </a:ln>
          </c:spPr>
          <c:marker>
            <c:symbol val="none"/>
          </c:marker>
          <c:dPt>
            <c:idx val="4"/>
            <c:spPr>
              <a:ln w="88900">
                <a:solidFill>
                  <a:srgbClr val="009900"/>
                </a:solidFill>
                <a:tailEnd type="triangle" w="med" len="med"/>
              </a:ln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2002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-3.1317000000001381E-4</c:v>
                </c:pt>
                <c:pt idx="1">
                  <c:v>1.2673720000000019E-2</c:v>
                </c:pt>
                <c:pt idx="2">
                  <c:v>3.2653605000000009E-2</c:v>
                </c:pt>
                <c:pt idx="3">
                  <c:v>7.4073525000000029E-2</c:v>
                </c:pt>
                <c:pt idx="4">
                  <c:v>0.11820385999999999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Routine Tasks</c:v>
                </c:pt>
              </c:strCache>
            </c:strRef>
          </c:tx>
          <c:spPr>
            <a:ln w="50800">
              <a:solidFill>
                <a:srgbClr val="FFFF00"/>
              </a:solidFill>
            </a:ln>
          </c:spPr>
          <c:marker>
            <c:symbol val="none"/>
          </c:marker>
          <c:dPt>
            <c:idx val="4"/>
            <c:spPr>
              <a:ln w="50800">
                <a:solidFill>
                  <a:srgbClr val="FFFF00"/>
                </a:solidFill>
                <a:tailEnd type="triangle"/>
              </a:ln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2002</c:v>
                </c:pt>
              </c:numCache>
            </c:numRef>
          </c:cat>
          <c:val>
            <c:numRef>
              <c:f>Sheet1!$C$2:$C$6</c:f>
              <c:numCache>
                <c:formatCode>0.0%</c:formatCode>
                <c:ptCount val="5"/>
                <c:pt idx="0">
                  <c:v>-2.1378499999997303E-4</c:v>
                </c:pt>
                <c:pt idx="1">
                  <c:v>3.2915155000000036E-2</c:v>
                </c:pt>
                <c:pt idx="2">
                  <c:v>2.8043669999999996E-2</c:v>
                </c:pt>
                <c:pt idx="3">
                  <c:v>3.293970000000002E-3</c:v>
                </c:pt>
                <c:pt idx="4">
                  <c:v>-5.4240750000000018E-2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Manual Tasks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Pt>
            <c:idx val="4"/>
            <c:spPr>
              <a:ln w="50800">
                <a:solidFill>
                  <a:srgbClr val="FF0000"/>
                </a:solidFill>
                <a:tailEnd type="triangle"/>
              </a:ln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2002</c:v>
                </c:pt>
              </c:numCache>
            </c:numRef>
          </c:cat>
          <c:val>
            <c:numRef>
              <c:f>Sheet1!$D$2:$D$6</c:f>
              <c:numCache>
                <c:formatCode>0.0%</c:formatCode>
                <c:ptCount val="5"/>
                <c:pt idx="0">
                  <c:v>-4.4859000000002424E-4</c:v>
                </c:pt>
                <c:pt idx="1">
                  <c:v>-3.8003459999999975E-2</c:v>
                </c:pt>
                <c:pt idx="2">
                  <c:v>-5.6105319999999979E-2</c:v>
                </c:pt>
                <c:pt idx="3">
                  <c:v>-8.187489000000002E-2</c:v>
                </c:pt>
                <c:pt idx="4">
                  <c:v>-8.5553580000000004E-2</c:v>
                </c:pt>
              </c:numCache>
            </c:numRef>
          </c:val>
        </c:ser>
        <c:marker val="1"/>
        <c:axId val="74926720"/>
        <c:axId val="74942336"/>
      </c:lineChart>
      <c:catAx>
        <c:axId val="74926720"/>
        <c:scaling>
          <c:orientation val="minMax"/>
        </c:scaling>
        <c:axPos val="b"/>
        <c:numFmt formatCode="General" sourceLinked="1"/>
        <c:majorTickMark val="none"/>
        <c:tickLblPos val="low"/>
        <c:spPr>
          <a:ln w="9525">
            <a:solidFill>
              <a:schemeClr val="tx1"/>
            </a:solidFill>
            <a:prstDash val="lgDash"/>
          </a:ln>
        </c:spPr>
        <c:crossAx val="74942336"/>
        <c:crosses val="autoZero"/>
        <c:auto val="1"/>
        <c:lblAlgn val="ctr"/>
        <c:lblOffset val="100"/>
        <c:tickLblSkip val="1"/>
        <c:tickMarkSkip val="10"/>
      </c:catAx>
      <c:valAx>
        <c:axId val="74942336"/>
        <c:scaling>
          <c:orientation val="minMax"/>
        </c:scaling>
        <c:axPos val="l"/>
        <c:numFmt formatCode="0%" sourceLinked="0"/>
        <c:tickLblPos val="nextTo"/>
        <c:spPr>
          <a:ln>
            <a:noFill/>
          </a:ln>
        </c:spPr>
        <c:crossAx val="74926720"/>
        <c:crossesAt val="1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009900"/>
            </a:solidFill>
          </c:spPr>
          <c:dLbls>
            <c:dLbl>
              <c:idx val="10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 formatCode="0">
                  <c:v>37.5</c:v>
                </c:pt>
                <c:pt idx="10" formatCode="0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Working</c:v>
                </c:pt>
              </c:strCache>
            </c:strRef>
          </c:tx>
          <c:spPr>
            <a:solidFill>
              <a:srgbClr val="CC00FF"/>
            </a:solidFill>
          </c:spPr>
          <c:dLbls>
            <c:dLbl>
              <c:idx val="10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 formatCode="0">
                  <c:v>35.800000000000004</c:v>
                </c:pt>
                <c:pt idx="10" formatCode="0">
                  <c:v>26.1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Service</c:v>
                </c:pt>
              </c:strCache>
            </c:strRef>
          </c:tx>
          <c:spPr>
            <a:solidFill>
              <a:srgbClr val="FF6600"/>
            </a:solidFill>
          </c:spPr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 formatCode="0">
                  <c:v>16.7</c:v>
                </c:pt>
                <c:pt idx="10" formatCode="0">
                  <c:v>43.4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Creative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 formatCode="0">
                  <c:v>10</c:v>
                </c:pt>
                <c:pt idx="10" formatCode="0">
                  <c:v>30.099999999999987</c:v>
                </c:pt>
              </c:numCache>
            </c:numRef>
          </c:val>
        </c:ser>
        <c:overlap val="100"/>
        <c:axId val="76728960"/>
        <c:axId val="76916608"/>
      </c:barChart>
      <c:catAx>
        <c:axId val="76728960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76916608"/>
        <c:crosses val="autoZero"/>
        <c:auto val="1"/>
        <c:lblAlgn val="ctr"/>
        <c:lblOffset val="100"/>
      </c:catAx>
      <c:valAx>
        <c:axId val="76916608"/>
        <c:scaling>
          <c:orientation val="minMax"/>
        </c:scaling>
        <c:axPos val="l"/>
        <c:numFmt formatCode="0%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7672896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3" tIns="46197" rIns="92393" bIns="46197" numCol="1" anchor="t" anchorCtr="0" compatLnSpc="1">
            <a:prstTxWarp prst="textNoShape">
              <a:avLst/>
            </a:prstTxWarp>
          </a:bodyPr>
          <a:lstStyle>
            <a:lvl1pPr defTabSz="924153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1"/>
            <a:ext cx="2972098" cy="46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3" tIns="46197" rIns="92393" bIns="46197" numCol="1" anchor="t" anchorCtr="0" compatLnSpc="1">
            <a:prstTxWarp prst="textNoShape">
              <a:avLst/>
            </a:prstTxWarp>
          </a:bodyPr>
          <a:lstStyle>
            <a:lvl1pPr algn="r" defTabSz="924153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47"/>
            <a:ext cx="2972098" cy="46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3" tIns="46197" rIns="92393" bIns="46197" numCol="1" anchor="b" anchorCtr="0" compatLnSpc="1">
            <a:prstTxWarp prst="textNoShape">
              <a:avLst/>
            </a:prstTxWarp>
          </a:bodyPr>
          <a:lstStyle>
            <a:lvl1pPr defTabSz="924153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847247"/>
            <a:ext cx="2972098" cy="46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3" tIns="46197" rIns="92393" bIns="46197" numCol="1" anchor="b" anchorCtr="0" compatLnSpc="1">
            <a:prstTxWarp prst="textNoShape">
              <a:avLst/>
            </a:prstTxWarp>
          </a:bodyPr>
          <a:lstStyle>
            <a:lvl1pPr algn="r" defTabSz="924153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43138-CAA5-4F4C-8C7D-E597E2E69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9" tIns="46195" rIns="92389" bIns="46195" numCol="1" anchor="t" anchorCtr="0" compatLnSpc="1">
            <a:prstTxWarp prst="textNoShape">
              <a:avLst/>
            </a:prstTxWarp>
          </a:bodyPr>
          <a:lstStyle>
            <a:lvl1pPr defTabSz="924153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9" tIns="46195" rIns="92389" bIns="46195" numCol="1" anchor="t" anchorCtr="0" compatLnSpc="1">
            <a:prstTxWarp prst="textNoShape">
              <a:avLst/>
            </a:prstTxWarp>
          </a:bodyPr>
          <a:lstStyle>
            <a:lvl1pPr algn="r" defTabSz="924153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24394"/>
            <a:ext cx="5485805" cy="419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9" tIns="46195" rIns="92389" bIns="461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247"/>
            <a:ext cx="2972098" cy="46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9" tIns="46195" rIns="92389" bIns="46195" numCol="1" anchor="b" anchorCtr="0" compatLnSpc="1">
            <a:prstTxWarp prst="textNoShape">
              <a:avLst/>
            </a:prstTxWarp>
          </a:bodyPr>
          <a:lstStyle>
            <a:lvl1pPr defTabSz="924153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47247"/>
            <a:ext cx="2972098" cy="46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9" tIns="46195" rIns="92389" bIns="46195" numCol="1" anchor="b" anchorCtr="0" compatLnSpc="1">
            <a:prstTxWarp prst="textNoShape">
              <a:avLst/>
            </a:prstTxWarp>
          </a:bodyPr>
          <a:lstStyle>
            <a:lvl1pPr algn="r" defTabSz="924153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970E94-32E4-49BA-B928-97F79C768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70E94-32E4-49BA-B928-97F79C76874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698500"/>
            <a:ext cx="4656138" cy="3494088"/>
          </a:xfrm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77" tIns="46189" rIns="92377" bIns="46189"/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414" y="8847247"/>
            <a:ext cx="2972098" cy="4650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77" tIns="46189" rIns="92377" bIns="46189" anchor="b"/>
          <a:lstStyle/>
          <a:p>
            <a:pPr algn="r" defTabSz="924034">
              <a:defRPr/>
            </a:pPr>
            <a:fld id="{44368700-0D2D-4FA8-A112-E2D1055B894B}" type="slidenum">
              <a:rPr lang="en-US" sz="1200">
                <a:latin typeface="Arial" charset="0"/>
                <a:cs typeface="+mn-cs"/>
              </a:rPr>
              <a:pPr algn="r" defTabSz="924034">
                <a:defRPr/>
              </a:pPr>
              <a:t>12</a:t>
            </a:fld>
            <a:endParaRPr lang="en-US" sz="1200" dirty="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034ED3-545F-4B5C-AB6C-C36F5868ADF1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4088"/>
          </a:xfrm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12B66E-1656-40A8-8246-3494CE01EF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414" y="8847247"/>
            <a:ext cx="2972098" cy="4650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89" tIns="46195" rIns="92389" bIns="46195" anchor="b"/>
          <a:lstStyle/>
          <a:p>
            <a:pPr algn="r" defTabSz="924153">
              <a:defRPr/>
            </a:pPr>
            <a:fld id="{37441925-45A1-49A5-8DBA-97FDEB2D3CF0}" type="slidenum">
              <a:rPr lang="en-US" sz="1200">
                <a:latin typeface="Arial" charset="0"/>
                <a:cs typeface="+mn-cs"/>
              </a:rPr>
              <a:pPr algn="r" defTabSz="924153">
                <a:defRPr/>
              </a:pPr>
              <a:t>3</a:t>
            </a:fld>
            <a:endParaRPr lang="en-US" sz="1200" dirty="0">
              <a:latin typeface="Arial" charset="0"/>
              <a:cs typeface="+mn-cs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404F-B1DA-48D9-AD5B-F99DA6EED03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3858-4C7F-44DD-8666-168F7E8F13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698500"/>
            <a:ext cx="4656138" cy="3494088"/>
          </a:xfrm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77" tIns="46189" rIns="92377" bIns="46189"/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414" y="8847247"/>
            <a:ext cx="2972098" cy="4650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77" tIns="46189" rIns="92377" bIns="46189" anchor="b"/>
          <a:lstStyle/>
          <a:p>
            <a:pPr algn="r" defTabSz="924034">
              <a:defRPr/>
            </a:pPr>
            <a:fld id="{3E9B707C-F4CF-4A13-ACDC-718DE8374561}" type="slidenum">
              <a:rPr lang="en-US" sz="1200">
                <a:latin typeface="Arial" charset="0"/>
                <a:cs typeface="+mn-cs"/>
              </a:rPr>
              <a:pPr algn="r" defTabSz="924034">
                <a:defRPr/>
              </a:pPr>
              <a:t>6</a:t>
            </a:fld>
            <a:endParaRPr lang="en-US" sz="1200" dirty="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needs to be like</a:t>
            </a:r>
            <a:r>
              <a:rPr lang="en-US" baseline="0" dirty="0" smtClean="0"/>
              <a:t> oxygen. Ubiquitous, necessary, and invisible.</a:t>
            </a:r>
          </a:p>
          <a:p>
            <a:r>
              <a:rPr lang="en-US" baseline="0" dirty="0" smtClean="0"/>
              <a:t>- Chris Lehmann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70E94-32E4-49BA-B928-97F79C76874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67DC93-96DD-4E2C-9446-4163188EC3B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Licensed under a Creative Commons attribution-share alike license.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http://creativecommons.org/licenses/by-sa/3.0</a:t>
            </a:r>
          </a:p>
          <a:p>
            <a:pPr>
              <a:spcBef>
                <a:spcPct val="0"/>
              </a:spcBef>
            </a:pPr>
            <a:endParaRPr lang="en-US" b="1" dirty="0" smtClean="0"/>
          </a:p>
          <a:p>
            <a:pPr>
              <a:spcBef>
                <a:spcPct val="0"/>
              </a:spcBef>
            </a:pPr>
            <a:r>
              <a:rPr lang="en-US" b="1" dirty="0" smtClean="0"/>
              <a:t>Scott McLeod, J.D., Ph.D.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scottmcleod.net/contact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dangerouslyirrelevant.org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schooltechleadership.org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404F-B1DA-48D9-AD5B-F99DA6EED03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50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F845-F605-4D5D-99B8-FC365F171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DD883-5DD5-410D-A3F3-D83DC3EE7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C43E-5631-45D2-B617-A8FD43C52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62A48-9762-434B-80DB-C54B62B95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CB1FF-2275-4477-A60E-111572A20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C731C-E2DA-42C4-A840-861EE9F9A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0137-86C2-4A0B-A94A-C45885247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5F88A-7037-417C-90A6-3D979ADD9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5B28-F55F-41A2-B3E2-397FF0A11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5678-6B98-4E9E-9067-1F0E1A729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C6BF-A5CA-4094-8509-9692C0D9C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D557-A752-4C3B-BCE9-49973C0C7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A9F80-373C-4903-A2DA-6590F933C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9ED5EF03-F7B1-48CD-9959-6A649D2F1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00" r:id="rId13"/>
    <p:sldLayoutId id="2147483715" r:id="rId14"/>
    <p:sldLayoutId id="2147483718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22860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1904973" y="381000"/>
            <a:ext cx="2971827" cy="12192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b="0" dirty="0" smtClean="0">
                <a:solidFill>
                  <a:srgbClr val="0070C0"/>
                </a:solidFill>
                <a:latin typeface="Impact" pitchFamily="34" charset="0"/>
              </a:rPr>
              <a:t>Percentile change in </a:t>
            </a:r>
            <a:br>
              <a:rPr lang="en-US" sz="3200" b="0" dirty="0" smtClean="0">
                <a:solidFill>
                  <a:srgbClr val="0070C0"/>
                </a:solidFill>
                <a:latin typeface="Impact" pitchFamily="34" charset="0"/>
              </a:rPr>
            </a:br>
            <a:r>
              <a:rPr lang="en-US" sz="3200" b="0" dirty="0" smtClean="0">
                <a:solidFill>
                  <a:srgbClr val="0070C0"/>
                </a:solidFill>
                <a:latin typeface="Impact" pitchFamily="34" charset="0"/>
              </a:rPr>
              <a:t>importance of task type </a:t>
            </a:r>
            <a:br>
              <a:rPr lang="en-US" sz="3200" b="0" dirty="0" smtClean="0">
                <a:solidFill>
                  <a:srgbClr val="0070C0"/>
                </a:solidFill>
                <a:latin typeface="Impact" pitchFamily="34" charset="0"/>
              </a:rPr>
            </a:br>
            <a:r>
              <a:rPr lang="en-US" sz="3200" b="0" dirty="0" smtClean="0">
                <a:solidFill>
                  <a:srgbClr val="0070C0"/>
                </a:solidFill>
                <a:latin typeface="Impact" pitchFamily="34" charset="0"/>
              </a:rPr>
              <a:t>in U.S. economy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46878" y="6324600"/>
            <a:ext cx="7450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Autor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D., Levy, F., &amp;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Murnane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R. J. (2003). The skill content of recent technological change: </a:t>
            </a:r>
            <a:b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An empirical exploration.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</a:rPr>
              <a:t>Quarterly Journal of Economics 188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4. [updated, D.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Autor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2008]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894562">
            <a:off x="6640259" y="1070668"/>
            <a:ext cx="124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Abstract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82383">
            <a:off x="6558898" y="3962416"/>
            <a:ext cx="1159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Routine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0345">
            <a:off x="6889085" y="4749901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Manual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507" name="Content Placeholder 3" descr="lenovo-thinkpad-x61-tablet-pc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533400"/>
            <a:ext cx="9144000" cy="942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00277619Medium.jpg"/>
          <p:cNvPicPr>
            <a:picLocks noChangeAspect="1"/>
          </p:cNvPicPr>
          <p:nvPr/>
        </p:nvPicPr>
        <p:blipFill>
          <a:blip r:embed="rId3"/>
          <a:srcRect l="10884" r="7483" b="80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544" y="4168676"/>
            <a:ext cx="22076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C0C0C"/>
                </a:solidFill>
                <a:latin typeface="Agency FB" pitchFamily="34" charset="0"/>
              </a:rPr>
              <a:t>If the leaders </a:t>
            </a:r>
            <a:br>
              <a:rPr lang="en-US" sz="3600" dirty="0" smtClean="0">
                <a:solidFill>
                  <a:srgbClr val="0C0C0C"/>
                </a:solidFill>
                <a:latin typeface="Agency FB" pitchFamily="34" charset="0"/>
              </a:rPr>
            </a:br>
            <a:r>
              <a:rPr lang="en-US" sz="3600" dirty="0" smtClean="0">
                <a:solidFill>
                  <a:srgbClr val="0C0C0C"/>
                </a:solidFill>
                <a:latin typeface="Agency FB" pitchFamily="34" charset="0"/>
              </a:rPr>
              <a:t>don’t get it,</a:t>
            </a:r>
          </a:p>
          <a:p>
            <a:pPr algn="ctr"/>
            <a:r>
              <a:rPr lang="en-US" sz="3600" dirty="0" smtClean="0">
                <a:solidFill>
                  <a:srgbClr val="0C0C0C"/>
                </a:solidFill>
                <a:latin typeface="Agency FB" pitchFamily="34" charset="0"/>
              </a:rPr>
              <a:t>it’s not going </a:t>
            </a:r>
            <a:br>
              <a:rPr lang="en-US" sz="3600" dirty="0" smtClean="0">
                <a:solidFill>
                  <a:srgbClr val="0C0C0C"/>
                </a:solidFill>
                <a:latin typeface="Agency FB" pitchFamily="34" charset="0"/>
              </a:rPr>
            </a:br>
            <a:r>
              <a:rPr lang="en-US" sz="3600" dirty="0" smtClean="0">
                <a:solidFill>
                  <a:srgbClr val="0C0C0C"/>
                </a:solidFill>
                <a:latin typeface="Agency FB" pitchFamily="34" charset="0"/>
              </a:rPr>
              <a:t>to happen.</a:t>
            </a:r>
            <a:endParaRPr lang="en-US" sz="3600" dirty="0">
              <a:solidFill>
                <a:srgbClr val="0C0C0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1660" y="6642556"/>
            <a:ext cx="12923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smtClean="0"/>
              <a:t>dangerouslyirrelevant.org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Content Placeholder 3" descr="Irrelevant to Children's Futures.jpg"/>
          <p:cNvPicPr>
            <a:picLocks noGrp="1" noChangeAspect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-61024" y="0"/>
            <a:ext cx="9357423" cy="6925631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Incrementa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244" y="878682"/>
            <a:ext cx="8763512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389" name="Text Box 5"/>
          <p:cNvSpPr txBox="1">
            <a:spLocks noChangeArrowheads="1"/>
          </p:cNvSpPr>
          <p:nvPr/>
        </p:nvSpPr>
        <p:spPr bwMode="auto">
          <a:xfrm>
            <a:off x="174625" y="6553200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5572" y="0"/>
            <a:ext cx="102895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yimg.com/g/images/spaceb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28" name="Picture 4" descr="http://l.yimg.com/g/images/spaceb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0" name="Picture 6" descr="http://l.yimg.com/g/images/spaceb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 l="10448"/>
          <a:stretch>
            <a:fillRect/>
          </a:stretch>
        </p:blipFill>
        <p:spPr bwMode="auto">
          <a:xfrm>
            <a:off x="0" y="2177"/>
            <a:ext cx="9144000" cy="685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676400" y="609600"/>
            <a:ext cx="533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C0C0C"/>
                </a:solidFill>
                <a:latin typeface="Tw Cen MT Condensed Extra Bold" pitchFamily="34" charset="0"/>
              </a:rPr>
              <a:t>No one will thank you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C0C0C"/>
                </a:solidFill>
                <a:latin typeface="Tw Cen MT Condensed Extra Bold" pitchFamily="34" charset="0"/>
              </a:rPr>
              <a:t>for taking care of today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C0C0C"/>
                </a:solidFill>
                <a:latin typeface="Tw Cen MT Condensed Extra Bold" pitchFamily="34" charset="0"/>
              </a:rPr>
              <a:t>if you have failed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C0C0C"/>
                </a:solidFill>
                <a:latin typeface="Tw Cen MT Condensed Extra Bold" pitchFamily="34" charset="0"/>
              </a:rPr>
              <a:t>to take care of tomorrow.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C0C0C"/>
                </a:solidFill>
              </a:rPr>
              <a:t>                                 </a:t>
            </a:r>
            <a:r>
              <a:rPr lang="en-US" sz="2400" dirty="0" smtClean="0">
                <a:solidFill>
                  <a:srgbClr val="0C0C0C"/>
                </a:solidFill>
                <a:latin typeface="Tw Cen MT Condensed" pitchFamily="34" charset="0"/>
              </a:rPr>
              <a:t>Joel Barker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685800" y="1447800"/>
          <a:ext cx="7696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86673" y="381000"/>
            <a:ext cx="637065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0070C0"/>
                </a:solidFill>
                <a:latin typeface="Impact" pitchFamily="34" charset="0"/>
              </a:rPr>
              <a:t>The fundamental dilemma</a:t>
            </a:r>
            <a:endParaRPr lang="en-US" sz="45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5502" y="3371671"/>
            <a:ext cx="2337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Schools were </a:t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designed</a:t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for this …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7811" y="2362200"/>
            <a:ext cx="2064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C000"/>
                </a:solidFill>
              </a:rPr>
              <a:t>but now are</a:t>
            </a:r>
            <a:br>
              <a:rPr lang="en-US" sz="2400" dirty="0" smtClean="0">
                <a:solidFill>
                  <a:srgbClr val="FFC0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expected to</a:t>
            </a:r>
          </a:p>
          <a:p>
            <a:pPr algn="r"/>
            <a:r>
              <a:rPr lang="en-US" sz="2400" dirty="0" smtClean="0">
                <a:solidFill>
                  <a:srgbClr val="FFC000"/>
                </a:solidFill>
              </a:rPr>
              <a:t>do this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2057400" y="2590800"/>
            <a:ext cx="457200" cy="2743200"/>
          </a:xfrm>
          <a:prstGeom prst="rightBrac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 flipH="1">
            <a:off x="7239000" y="1600200"/>
            <a:ext cx="457200" cy="2743200"/>
          </a:xfrm>
          <a:prstGeom prst="rightBrac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4310" y="6477000"/>
            <a:ext cx="6774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Florida, R. (2002).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</a:rPr>
              <a:t>The rise of the creative class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(p. 332). New York, NY: Basic Books.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Head in S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85800" y="0"/>
            <a:ext cx="102821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7494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766" y="335340"/>
            <a:ext cx="8068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No generation in history has ever been so </a:t>
            </a:r>
            <a:br>
              <a:rPr lang="en-US" sz="3200" dirty="0" smtClean="0">
                <a:latin typeface="Berlin Sans FB Demi" pitchFamily="34" charset="0"/>
              </a:rPr>
            </a:br>
            <a:r>
              <a:rPr lang="en-US" sz="3200" dirty="0" smtClean="0">
                <a:latin typeface="Berlin Sans FB Demi" pitchFamily="34" charset="0"/>
              </a:rPr>
              <a:t>thoroughly prepared for the industrial age.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1371600"/>
            <a:ext cx="14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David Warlick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20649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  <a:latin typeface="Calibri" pitchFamily="34" charset="0"/>
              </a:rPr>
              <a:t>http://davidwarlick.com/2cents/?p=298</a:t>
            </a:r>
            <a:endParaRPr lang="en-US" sz="9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2658" y="6642556"/>
            <a:ext cx="1401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Calibri" pitchFamily="34" charset="0"/>
              </a:rPr>
              <a:t>dangerouslyirrelevant.org</a:t>
            </a:r>
            <a:endParaRPr lang="en-US" sz="9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95400"/>
            <a:ext cx="3340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38184" y="132022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 solving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971800"/>
            <a:ext cx="281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133600"/>
            <a:ext cx="2596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adaptability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4572000"/>
            <a:ext cx="3908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entrepeneurialism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3048000"/>
            <a:ext cx="2098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381000"/>
            <a:ext cx="391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speaking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5257800"/>
            <a:ext cx="349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writing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257800"/>
            <a:ext cx="2326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2286000"/>
            <a:ext cx="4199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information literacy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3834825"/>
            <a:ext cx="306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 fluency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6019800"/>
            <a:ext cx="210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3733800"/>
            <a:ext cx="3291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analytical skills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79064" y="6019800"/>
            <a:ext cx="1921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curiosity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3695" y="381000"/>
            <a:ext cx="3737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awareness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F Minu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400"/>
            <a:ext cx="91916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ogleinyourpock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rida Virtual High Scho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88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0" y="1843951"/>
            <a:ext cx="3048000" cy="3170099"/>
            <a:chOff x="2590800" y="3352800"/>
            <a:chExt cx="3048000" cy="3170099"/>
          </a:xfrm>
        </p:grpSpPr>
        <p:sp>
          <p:nvSpPr>
            <p:cNvPr id="2" name="TextBox 1"/>
            <p:cNvSpPr txBox="1"/>
            <p:nvPr/>
          </p:nvSpPr>
          <p:spPr>
            <a:xfrm>
              <a:off x="2590800" y="3352800"/>
              <a:ext cx="2374368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0" dirty="0" smtClean="0">
                  <a:latin typeface="Gill Sans Ultra Bold" pitchFamily="34" charset="0"/>
                </a:rPr>
                <a:t>O</a:t>
              </a:r>
              <a:endParaRPr lang="en-US" sz="12000" baseline="-25000" dirty="0">
                <a:latin typeface="Gill Sans Ultra Bold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72000" y="5029200"/>
              <a:ext cx="1066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latin typeface="Gill Sans Ultra Bold" pitchFamily="34" charset="0"/>
                </a:rPr>
                <a:t>2</a:t>
              </a:r>
              <a:endParaRPr lang="en-US" sz="8000" dirty="0">
                <a:latin typeface="Gill Sans Ultra Bol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00"/>
  <p:tag name="FIBDISPLAYRESULTS" val="True"/>
  <p:tag name="SHOWBARVISIBLE" val="True"/>
  <p:tag name="COUNTDOWNSECONDS" val="10"/>
  <p:tag name="AUTOUPDATEALIASES" val="True"/>
  <p:tag name="CUSTOMGRIDBACKCOLOR" val="-722948"/>
  <p:tag name="DISPLAYDEVICENUMBER" val="True"/>
  <p:tag name="RESETCHARTS" val="True"/>
  <p:tag name="ZEROBASED" val="False"/>
  <p:tag name="POWERPOINTVERSION" val="12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0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5562</TotalTime>
  <Words>181</Words>
  <Application>Microsoft Office PowerPoint</Application>
  <PresentationFormat>On-screen Show (4:3)</PresentationFormat>
  <Paragraphs>59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Globe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STLI, U. Minnesota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CASTLE Symposium</dc:title>
  <dc:creator>Scott McLeod</dc:creator>
  <cp:lastModifiedBy>Scott McLeod</cp:lastModifiedBy>
  <cp:revision>443</cp:revision>
  <cp:lastPrinted>2006-11-29T12:57:57Z</cp:lastPrinted>
  <dcterms:created xsi:type="dcterms:W3CDTF">2006-11-10T16:41:19Z</dcterms:created>
  <dcterms:modified xsi:type="dcterms:W3CDTF">2009-01-23T12:55:45Z</dcterms:modified>
</cp:coreProperties>
</file>