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gs/tag38.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notesSlides/notesSlide41.xml" ContentType="application/vnd.openxmlformats-officedocument.presentationml.notesSlide+xml"/>
  <Override PartName="/ppt/tags/tag27.xml" ContentType="application/vnd.openxmlformats-officedocument.presentationml.tags+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tags/tag35.xml" ContentType="application/vnd.openxmlformats-officedocument.presentationml.tag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24.xml" ContentType="application/vnd.openxmlformats-officedocument.presentationml.tags+xml"/>
  <Default Extension="gif" ContentType="image/gif"/>
  <Override PartName="/ppt/slides/slide89.xml" ContentType="application/vnd.openxmlformats-officedocument.presentationml.slide+xml"/>
  <Override PartName="/ppt/tags/tag13.xml" ContentType="application/vnd.openxmlformats-officedocument.presentationml.tags+xml"/>
  <Override PartName="/ppt/charts/chart4.xml" ContentType="application/vnd.openxmlformats-officedocument.drawingml.chart+xml"/>
  <Override PartName="/ppt/tags/tag31.xml" ContentType="application/vnd.openxmlformats-officedocument.presentationml.tags+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tags/tag29.xml" ContentType="application/vnd.openxmlformats-officedocument.presentationml.tags+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61.xml" ContentType="application/vnd.openxmlformats-officedocument.presentationml.notesSlide+xml"/>
  <Override PartName="/ppt/tags/tag36.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charts/chart1.xml" ContentType="application/vnd.openxmlformats-officedocument.drawingml.chart+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tags/tag37.xml" ContentType="application/vnd.openxmlformats-officedocument.presentationml.tags+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tags/tag33.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tags/tag11.xml" ContentType="application/vnd.openxmlformats-officedocument.presentationml.tags+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97"/>
  </p:notesMasterIdLst>
  <p:handoutMasterIdLst>
    <p:handoutMasterId r:id="rId98"/>
  </p:handoutMasterIdLst>
  <p:sldIdLst>
    <p:sldId id="870" r:id="rId2"/>
    <p:sldId id="869" r:id="rId3"/>
    <p:sldId id="842" r:id="rId4"/>
    <p:sldId id="739" r:id="rId5"/>
    <p:sldId id="770" r:id="rId6"/>
    <p:sldId id="769" r:id="rId7"/>
    <p:sldId id="707" r:id="rId8"/>
    <p:sldId id="843" r:id="rId9"/>
    <p:sldId id="827" r:id="rId10"/>
    <p:sldId id="708" r:id="rId11"/>
    <p:sldId id="709" r:id="rId12"/>
    <p:sldId id="710" r:id="rId13"/>
    <p:sldId id="711" r:id="rId14"/>
    <p:sldId id="477" r:id="rId15"/>
    <p:sldId id="715" r:id="rId16"/>
    <p:sldId id="695" r:id="rId17"/>
    <p:sldId id="694" r:id="rId18"/>
    <p:sldId id="762" r:id="rId19"/>
    <p:sldId id="865" r:id="rId20"/>
    <p:sldId id="772" r:id="rId21"/>
    <p:sldId id="881" r:id="rId22"/>
    <p:sldId id="773" r:id="rId23"/>
    <p:sldId id="882" r:id="rId24"/>
    <p:sldId id="775" r:id="rId25"/>
    <p:sldId id="777" r:id="rId26"/>
    <p:sldId id="845" r:id="rId27"/>
    <p:sldId id="883" r:id="rId28"/>
    <p:sldId id="847" r:id="rId29"/>
    <p:sldId id="779" r:id="rId30"/>
    <p:sldId id="846" r:id="rId31"/>
    <p:sldId id="884" r:id="rId32"/>
    <p:sldId id="885" r:id="rId33"/>
    <p:sldId id="782" r:id="rId34"/>
    <p:sldId id="783" r:id="rId35"/>
    <p:sldId id="871" r:id="rId36"/>
    <p:sldId id="798" r:id="rId37"/>
    <p:sldId id="799" r:id="rId38"/>
    <p:sldId id="800" r:id="rId39"/>
    <p:sldId id="888" r:id="rId40"/>
    <p:sldId id="889" r:id="rId41"/>
    <p:sldId id="887" r:id="rId42"/>
    <p:sldId id="784" r:id="rId43"/>
    <p:sldId id="905" r:id="rId44"/>
    <p:sldId id="809" r:id="rId45"/>
    <p:sldId id="808" r:id="rId46"/>
    <p:sldId id="786" r:id="rId47"/>
    <p:sldId id="787" r:id="rId48"/>
    <p:sldId id="788" r:id="rId49"/>
    <p:sldId id="789" r:id="rId50"/>
    <p:sldId id="790" r:id="rId51"/>
    <p:sldId id="791" r:id="rId52"/>
    <p:sldId id="792" r:id="rId53"/>
    <p:sldId id="793" r:id="rId54"/>
    <p:sldId id="794" r:id="rId55"/>
    <p:sldId id="795" r:id="rId56"/>
    <p:sldId id="803" r:id="rId57"/>
    <p:sldId id="805" r:id="rId58"/>
    <p:sldId id="856" r:id="rId59"/>
    <p:sldId id="812" r:id="rId60"/>
    <p:sldId id="813" r:id="rId61"/>
    <p:sldId id="807" r:id="rId62"/>
    <p:sldId id="904" r:id="rId63"/>
    <p:sldId id="855" r:id="rId64"/>
    <p:sldId id="853" r:id="rId65"/>
    <p:sldId id="886" r:id="rId66"/>
    <p:sldId id="890" r:id="rId67"/>
    <p:sldId id="817" r:id="rId68"/>
    <p:sldId id="839" r:id="rId69"/>
    <p:sldId id="896" r:id="rId70"/>
    <p:sldId id="891" r:id="rId71"/>
    <p:sldId id="801" r:id="rId72"/>
    <p:sldId id="854" r:id="rId73"/>
    <p:sldId id="880" r:id="rId74"/>
    <p:sldId id="838" r:id="rId75"/>
    <p:sldId id="892" r:id="rId76"/>
    <p:sldId id="873" r:id="rId77"/>
    <p:sldId id="893" r:id="rId78"/>
    <p:sldId id="874" r:id="rId79"/>
    <p:sldId id="902" r:id="rId80"/>
    <p:sldId id="876" r:id="rId81"/>
    <p:sldId id="877" r:id="rId82"/>
    <p:sldId id="894" r:id="rId83"/>
    <p:sldId id="829" r:id="rId84"/>
    <p:sldId id="863" r:id="rId85"/>
    <p:sldId id="899" r:id="rId86"/>
    <p:sldId id="900" r:id="rId87"/>
    <p:sldId id="878" r:id="rId88"/>
    <p:sldId id="879" r:id="rId89"/>
    <p:sldId id="822" r:id="rId90"/>
    <p:sldId id="897" r:id="rId91"/>
    <p:sldId id="861" r:id="rId92"/>
    <p:sldId id="862" r:id="rId93"/>
    <p:sldId id="898" r:id="rId94"/>
    <p:sldId id="872" r:id="rId95"/>
    <p:sldId id="825" r:id="rId96"/>
  </p:sldIdLst>
  <p:sldSz cx="9144000" cy="6858000" type="screen4x3"/>
  <p:notesSz cx="6858000" cy="9313863"/>
  <p:custDataLst>
    <p:tags r:id="rId99"/>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clrMru>
    <a:srgbClr val="FF9933"/>
    <a:srgbClr val="953735"/>
    <a:srgbClr val="000000"/>
    <a:srgbClr val="0C0C0C"/>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20334" autoAdjust="0"/>
    <p:restoredTop sz="71479" autoAdjust="0"/>
  </p:normalViewPr>
  <p:slideViewPr>
    <p:cSldViewPr>
      <p:cViewPr>
        <p:scale>
          <a:sx n="50" d="100"/>
          <a:sy n="50" d="100"/>
        </p:scale>
        <p:origin x="-420"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gs" Target="tags/tag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Sheet1!$B$1</c:f>
              <c:strCache>
                <c:ptCount val="1"/>
                <c:pt idx="0">
                  <c:v>Abstract Tasks</c:v>
                </c:pt>
              </c:strCache>
            </c:strRef>
          </c:tx>
          <c:spPr>
            <a:ln w="88900">
              <a:solidFill>
                <a:srgbClr val="009900"/>
              </a:solidFill>
            </a:ln>
          </c:spPr>
          <c:marker>
            <c:symbol val="none"/>
          </c:marker>
          <c:dPt>
            <c:idx val="4"/>
            <c:spPr>
              <a:ln w="88900">
                <a:solidFill>
                  <a:srgbClr val="009900"/>
                </a:solidFill>
                <a:tailEnd type="triangle" w="med" len="med"/>
              </a:ln>
            </c:spPr>
          </c:dPt>
          <c:cat>
            <c:numRef>
              <c:f>Sheet1!$A$2:$A$6</c:f>
              <c:numCache>
                <c:formatCode>General</c:formatCode>
                <c:ptCount val="5"/>
                <c:pt idx="0">
                  <c:v>1960</c:v>
                </c:pt>
                <c:pt idx="1">
                  <c:v>1970</c:v>
                </c:pt>
                <c:pt idx="2">
                  <c:v>1980</c:v>
                </c:pt>
                <c:pt idx="3">
                  <c:v>1990</c:v>
                </c:pt>
                <c:pt idx="4">
                  <c:v>2002</c:v>
                </c:pt>
              </c:numCache>
            </c:numRef>
          </c:cat>
          <c:val>
            <c:numRef>
              <c:f>Sheet1!$B$2:$B$6</c:f>
              <c:numCache>
                <c:formatCode>0.0%</c:formatCode>
                <c:ptCount val="5"/>
                <c:pt idx="0">
                  <c:v>-3.1317000000001397E-4</c:v>
                </c:pt>
                <c:pt idx="1">
                  <c:v>1.267372000000002E-2</c:v>
                </c:pt>
                <c:pt idx="2">
                  <c:v>3.2653605000000037E-2</c:v>
                </c:pt>
                <c:pt idx="3">
                  <c:v>7.4073525000000029E-2</c:v>
                </c:pt>
                <c:pt idx="4">
                  <c:v>0.11820385999999999</c:v>
                </c:pt>
              </c:numCache>
            </c:numRef>
          </c:val>
        </c:ser>
        <c:ser>
          <c:idx val="1"/>
          <c:order val="1"/>
          <c:tx>
            <c:strRef>
              <c:f>Sheet1!$C$1</c:f>
              <c:strCache>
                <c:ptCount val="1"/>
                <c:pt idx="0">
                  <c:v>Routine Tasks</c:v>
                </c:pt>
              </c:strCache>
            </c:strRef>
          </c:tx>
          <c:spPr>
            <a:ln w="50800">
              <a:solidFill>
                <a:srgbClr val="FFFF00"/>
              </a:solidFill>
            </a:ln>
          </c:spPr>
          <c:marker>
            <c:symbol val="none"/>
          </c:marker>
          <c:dPt>
            <c:idx val="4"/>
            <c:spPr>
              <a:ln w="50800">
                <a:solidFill>
                  <a:srgbClr val="FFFF00"/>
                </a:solidFill>
                <a:tailEnd type="triangle"/>
              </a:ln>
            </c:spPr>
          </c:dPt>
          <c:cat>
            <c:numRef>
              <c:f>Sheet1!$A$2:$A$6</c:f>
              <c:numCache>
                <c:formatCode>General</c:formatCode>
                <c:ptCount val="5"/>
                <c:pt idx="0">
                  <c:v>1960</c:v>
                </c:pt>
                <c:pt idx="1">
                  <c:v>1970</c:v>
                </c:pt>
                <c:pt idx="2">
                  <c:v>1980</c:v>
                </c:pt>
                <c:pt idx="3">
                  <c:v>1990</c:v>
                </c:pt>
                <c:pt idx="4">
                  <c:v>2002</c:v>
                </c:pt>
              </c:numCache>
            </c:numRef>
          </c:cat>
          <c:val>
            <c:numRef>
              <c:f>Sheet1!$C$2:$C$6</c:f>
              <c:numCache>
                <c:formatCode>0.0%</c:formatCode>
                <c:ptCount val="5"/>
                <c:pt idx="0">
                  <c:v>-2.1378499999997303E-4</c:v>
                </c:pt>
                <c:pt idx="1">
                  <c:v>3.2915155000000036E-2</c:v>
                </c:pt>
                <c:pt idx="2">
                  <c:v>2.8043669999999996E-2</c:v>
                </c:pt>
                <c:pt idx="3">
                  <c:v>3.2939700000000054E-3</c:v>
                </c:pt>
                <c:pt idx="4">
                  <c:v>-5.4240750000000018E-2</c:v>
                </c:pt>
              </c:numCache>
            </c:numRef>
          </c:val>
        </c:ser>
        <c:ser>
          <c:idx val="2"/>
          <c:order val="2"/>
          <c:tx>
            <c:strRef>
              <c:f>Sheet1!$D$1</c:f>
              <c:strCache>
                <c:ptCount val="1"/>
                <c:pt idx="0">
                  <c:v>Manual Tasks</c:v>
                </c:pt>
              </c:strCache>
            </c:strRef>
          </c:tx>
          <c:spPr>
            <a:ln w="50800">
              <a:solidFill>
                <a:srgbClr val="FF0000"/>
              </a:solidFill>
            </a:ln>
          </c:spPr>
          <c:marker>
            <c:symbol val="none"/>
          </c:marker>
          <c:dPt>
            <c:idx val="4"/>
            <c:spPr>
              <a:ln w="50800">
                <a:solidFill>
                  <a:srgbClr val="FF0000"/>
                </a:solidFill>
                <a:tailEnd type="triangle"/>
              </a:ln>
            </c:spPr>
          </c:dPt>
          <c:cat>
            <c:numRef>
              <c:f>Sheet1!$A$2:$A$6</c:f>
              <c:numCache>
                <c:formatCode>General</c:formatCode>
                <c:ptCount val="5"/>
                <c:pt idx="0">
                  <c:v>1960</c:v>
                </c:pt>
                <c:pt idx="1">
                  <c:v>1970</c:v>
                </c:pt>
                <c:pt idx="2">
                  <c:v>1980</c:v>
                </c:pt>
                <c:pt idx="3">
                  <c:v>1990</c:v>
                </c:pt>
                <c:pt idx="4">
                  <c:v>2002</c:v>
                </c:pt>
              </c:numCache>
            </c:numRef>
          </c:cat>
          <c:val>
            <c:numRef>
              <c:f>Sheet1!$D$2:$D$6</c:f>
              <c:numCache>
                <c:formatCode>0.0%</c:formatCode>
                <c:ptCount val="5"/>
                <c:pt idx="0">
                  <c:v>-4.4859000000002424E-4</c:v>
                </c:pt>
                <c:pt idx="1">
                  <c:v>-3.8003459999999975E-2</c:v>
                </c:pt>
                <c:pt idx="2">
                  <c:v>-5.6105319999999965E-2</c:v>
                </c:pt>
                <c:pt idx="3">
                  <c:v>-8.1874890000000075E-2</c:v>
                </c:pt>
                <c:pt idx="4">
                  <c:v>-8.5553580000000004E-2</c:v>
                </c:pt>
              </c:numCache>
            </c:numRef>
          </c:val>
        </c:ser>
        <c:marker val="1"/>
        <c:axId val="254992768"/>
        <c:axId val="254994304"/>
      </c:lineChart>
      <c:catAx>
        <c:axId val="254992768"/>
        <c:scaling>
          <c:orientation val="minMax"/>
        </c:scaling>
        <c:axPos val="b"/>
        <c:numFmt formatCode="General" sourceLinked="1"/>
        <c:majorTickMark val="none"/>
        <c:tickLblPos val="low"/>
        <c:spPr>
          <a:ln w="9525">
            <a:solidFill>
              <a:schemeClr val="tx1"/>
            </a:solidFill>
            <a:prstDash val="lgDash"/>
          </a:ln>
        </c:spPr>
        <c:crossAx val="254994304"/>
        <c:crosses val="autoZero"/>
        <c:auto val="1"/>
        <c:lblAlgn val="ctr"/>
        <c:lblOffset val="100"/>
        <c:tickLblSkip val="1"/>
        <c:tickMarkSkip val="10"/>
      </c:catAx>
      <c:valAx>
        <c:axId val="254994304"/>
        <c:scaling>
          <c:orientation val="minMax"/>
        </c:scaling>
        <c:axPos val="l"/>
        <c:numFmt formatCode="0%" sourceLinked="0"/>
        <c:tickLblPos val="nextTo"/>
        <c:spPr>
          <a:ln>
            <a:noFill/>
          </a:ln>
        </c:spPr>
        <c:crossAx val="254992768"/>
        <c:crossesAt val="1"/>
        <c:crossBetween val="between"/>
      </c:valAx>
    </c:plotArea>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Sheet1!$B$1</c:f>
              <c:strCache>
                <c:ptCount val="1"/>
                <c:pt idx="0">
                  <c:v>Agriculture</c:v>
                </c:pt>
              </c:strCache>
            </c:strRef>
          </c:tx>
          <c:spPr>
            <a:ln w="50800">
              <a:solidFill>
                <a:srgbClr val="0099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0%</c:formatCode>
                <c:ptCount val="11"/>
                <c:pt idx="0">
                  <c:v>0.37500000000000105</c:v>
                </c:pt>
                <c:pt idx="1">
                  <c:v>0.30900000000000105</c:v>
                </c:pt>
                <c:pt idx="2">
                  <c:v>0.27</c:v>
                </c:pt>
                <c:pt idx="3">
                  <c:v>0.21200000000000024</c:v>
                </c:pt>
                <c:pt idx="4">
                  <c:v>0.17400000000000004</c:v>
                </c:pt>
                <c:pt idx="5">
                  <c:v>0.11900000000000002</c:v>
                </c:pt>
                <c:pt idx="6">
                  <c:v>6.1000000000000013E-2</c:v>
                </c:pt>
                <c:pt idx="7">
                  <c:v>3.1000000000000052E-2</c:v>
                </c:pt>
                <c:pt idx="8">
                  <c:v>2.8000000000000001E-2</c:v>
                </c:pt>
                <c:pt idx="9">
                  <c:v>3.0000000000000002E-2</c:v>
                </c:pt>
                <c:pt idx="10">
                  <c:v>4.0000000000000114E-3</c:v>
                </c:pt>
              </c:numCache>
            </c:numRef>
          </c:val>
        </c:ser>
        <c:ser>
          <c:idx val="1"/>
          <c:order val="1"/>
          <c:tx>
            <c:strRef>
              <c:f>Sheet1!$C$1</c:f>
              <c:strCache>
                <c:ptCount val="1"/>
                <c:pt idx="0">
                  <c:v>Working</c:v>
                </c:pt>
              </c:strCache>
            </c:strRef>
          </c:tx>
          <c:spPr>
            <a:ln w="50800">
              <a:solidFill>
                <a:srgbClr val="CC00FF"/>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0%</c:formatCode>
                <c:ptCount val="11"/>
                <c:pt idx="0">
                  <c:v>0.35800000000000032</c:v>
                </c:pt>
                <c:pt idx="1">
                  <c:v>0.38200000000000117</c:v>
                </c:pt>
                <c:pt idx="2">
                  <c:v>0.40200000000000002</c:v>
                </c:pt>
                <c:pt idx="3">
                  <c:v>0.39600000000000141</c:v>
                </c:pt>
                <c:pt idx="4">
                  <c:v>0.39800000000000141</c:v>
                </c:pt>
                <c:pt idx="5">
                  <c:v>0.41100000000000031</c:v>
                </c:pt>
                <c:pt idx="6">
                  <c:v>0.37700000000000106</c:v>
                </c:pt>
                <c:pt idx="7">
                  <c:v>0.35900000000000032</c:v>
                </c:pt>
                <c:pt idx="8">
                  <c:v>0.31700000000000117</c:v>
                </c:pt>
                <c:pt idx="9">
                  <c:v>0.26</c:v>
                </c:pt>
                <c:pt idx="10">
                  <c:v>0.26100000000000001</c:v>
                </c:pt>
              </c:numCache>
            </c:numRef>
          </c:val>
        </c:ser>
        <c:ser>
          <c:idx val="2"/>
          <c:order val="2"/>
          <c:tx>
            <c:strRef>
              <c:f>Sheet1!$D$1</c:f>
              <c:strCache>
                <c:ptCount val="1"/>
                <c:pt idx="0">
                  <c:v>Service</c:v>
                </c:pt>
              </c:strCache>
            </c:strRef>
          </c:tx>
          <c:spPr>
            <a:ln w="50800">
              <a:solidFill>
                <a:srgbClr val="FF66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0%</c:formatCode>
                <c:ptCount val="11"/>
                <c:pt idx="0">
                  <c:v>0.16700000000000001</c:v>
                </c:pt>
                <c:pt idx="1">
                  <c:v>0.19800000000000001</c:v>
                </c:pt>
                <c:pt idx="2">
                  <c:v>0.21100000000000024</c:v>
                </c:pt>
                <c:pt idx="3">
                  <c:v>0.252</c:v>
                </c:pt>
                <c:pt idx="4">
                  <c:v>0.28600000000000031</c:v>
                </c:pt>
                <c:pt idx="5">
                  <c:v>0.30500000000000038</c:v>
                </c:pt>
                <c:pt idx="6">
                  <c:v>0.33300000000000141</c:v>
                </c:pt>
                <c:pt idx="7">
                  <c:v>0.38800000000000118</c:v>
                </c:pt>
                <c:pt idx="8">
                  <c:v>0.46200000000000002</c:v>
                </c:pt>
                <c:pt idx="9">
                  <c:v>0.45700000000000002</c:v>
                </c:pt>
                <c:pt idx="10">
                  <c:v>0.43400000000000105</c:v>
                </c:pt>
              </c:numCache>
            </c:numRef>
          </c:val>
        </c:ser>
        <c:ser>
          <c:idx val="3"/>
          <c:order val="3"/>
          <c:tx>
            <c:strRef>
              <c:f>Sheet1!$E$1</c:f>
              <c:strCache>
                <c:ptCount val="1"/>
                <c:pt idx="0">
                  <c:v>Creative</c:v>
                </c:pt>
              </c:strCache>
            </c:strRef>
          </c:tx>
          <c:spPr>
            <a:ln w="76200">
              <a:solidFill>
                <a:srgbClr val="FF00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0%</c:formatCode>
                <c:ptCount val="11"/>
                <c:pt idx="0">
                  <c:v>0.1</c:v>
                </c:pt>
                <c:pt idx="1">
                  <c:v>0.111</c:v>
                </c:pt>
                <c:pt idx="2">
                  <c:v>0.11699999999999998</c:v>
                </c:pt>
                <c:pt idx="3">
                  <c:v>0.13900000000000001</c:v>
                </c:pt>
                <c:pt idx="4">
                  <c:v>0.14200000000000004</c:v>
                </c:pt>
                <c:pt idx="5">
                  <c:v>0.16600000000000001</c:v>
                </c:pt>
                <c:pt idx="6">
                  <c:v>0.17900000000000021</c:v>
                </c:pt>
                <c:pt idx="7">
                  <c:v>0.19800000000000001</c:v>
                </c:pt>
                <c:pt idx="8">
                  <c:v>0.18700000000000044</c:v>
                </c:pt>
                <c:pt idx="9">
                  <c:v>0.254</c:v>
                </c:pt>
                <c:pt idx="10">
                  <c:v>0.30100000000000032</c:v>
                </c:pt>
              </c:numCache>
            </c:numRef>
          </c:val>
        </c:ser>
        <c:marker val="1"/>
        <c:axId val="153084672"/>
        <c:axId val="153086208"/>
      </c:lineChart>
      <c:catAx>
        <c:axId val="153084672"/>
        <c:scaling>
          <c:orientation val="minMax"/>
        </c:scaling>
        <c:axPos val="b"/>
        <c:numFmt formatCode="General" sourceLinked="1"/>
        <c:majorTickMark val="none"/>
        <c:tickLblPos val="nextTo"/>
        <c:spPr>
          <a:ln>
            <a:noFill/>
          </a:ln>
        </c:spPr>
        <c:txPr>
          <a:bodyPr/>
          <a:lstStyle/>
          <a:p>
            <a:pPr>
              <a:defRPr sz="1400"/>
            </a:pPr>
            <a:endParaRPr lang="en-US"/>
          </a:p>
        </c:txPr>
        <c:crossAx val="153086208"/>
        <c:crosses val="autoZero"/>
        <c:auto val="1"/>
        <c:lblAlgn val="ctr"/>
        <c:lblOffset val="100"/>
      </c:catAx>
      <c:valAx>
        <c:axId val="153086208"/>
        <c:scaling>
          <c:orientation val="minMax"/>
        </c:scaling>
        <c:axPos val="l"/>
        <c:numFmt formatCode="0%" sourceLinked="1"/>
        <c:majorTickMark val="none"/>
        <c:tickLblPos val="nextTo"/>
        <c:spPr>
          <a:ln>
            <a:noFill/>
          </a:ln>
        </c:spPr>
        <c:txPr>
          <a:bodyPr/>
          <a:lstStyle/>
          <a:p>
            <a:pPr>
              <a:defRPr sz="1400"/>
            </a:pPr>
            <a:endParaRPr lang="en-US"/>
          </a:p>
        </c:txPr>
        <c:crossAx val="153084672"/>
        <c:crosses val="autoZero"/>
        <c:crossBetween val="between"/>
      </c:valAx>
    </c:plotArea>
    <c:legend>
      <c:legendPos val="b"/>
      <c:layout/>
    </c:legend>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percentStacked"/>
        <c:ser>
          <c:idx val="0"/>
          <c:order val="0"/>
          <c:tx>
            <c:strRef>
              <c:f>Sheet1!$B$1</c:f>
              <c:strCache>
                <c:ptCount val="1"/>
                <c:pt idx="0">
                  <c:v>Agriculture</c:v>
                </c:pt>
              </c:strCache>
            </c:strRef>
          </c:tx>
          <c:spPr>
            <a:solidFill>
              <a:srgbClr val="009900"/>
            </a:solidFill>
          </c:spP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0</c:formatCode>
                <c:ptCount val="11"/>
                <c:pt idx="0">
                  <c:v>37.5</c:v>
                </c:pt>
                <c:pt idx="1">
                  <c:v>30.9</c:v>
                </c:pt>
                <c:pt idx="2">
                  <c:v>27</c:v>
                </c:pt>
                <c:pt idx="3">
                  <c:v>21.2</c:v>
                </c:pt>
                <c:pt idx="4">
                  <c:v>17.399999999999999</c:v>
                </c:pt>
                <c:pt idx="5">
                  <c:v>11.9</c:v>
                </c:pt>
                <c:pt idx="6">
                  <c:v>6.1</c:v>
                </c:pt>
                <c:pt idx="7">
                  <c:v>3.1</c:v>
                </c:pt>
                <c:pt idx="8">
                  <c:v>2.8</c:v>
                </c:pt>
                <c:pt idx="9">
                  <c:v>3</c:v>
                </c:pt>
                <c:pt idx="10">
                  <c:v>0.4</c:v>
                </c:pt>
              </c:numCache>
            </c:numRef>
          </c:val>
        </c:ser>
        <c:ser>
          <c:idx val="1"/>
          <c:order val="1"/>
          <c:tx>
            <c:strRef>
              <c:f>Sheet1!$C$1</c:f>
              <c:strCache>
                <c:ptCount val="1"/>
                <c:pt idx="0">
                  <c:v>Working</c:v>
                </c:pt>
              </c:strCache>
            </c:strRef>
          </c:tx>
          <c:spPr>
            <a:solidFill>
              <a:srgbClr val="CC00FF"/>
            </a:solidFill>
          </c:spP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0</c:formatCode>
                <c:ptCount val="11"/>
                <c:pt idx="0">
                  <c:v>35.800000000000004</c:v>
                </c:pt>
                <c:pt idx="1">
                  <c:v>38.200000000000003</c:v>
                </c:pt>
                <c:pt idx="2">
                  <c:v>40.200000000000003</c:v>
                </c:pt>
                <c:pt idx="3">
                  <c:v>39.6</c:v>
                </c:pt>
                <c:pt idx="4">
                  <c:v>39.800000000000004</c:v>
                </c:pt>
                <c:pt idx="5">
                  <c:v>41.1</c:v>
                </c:pt>
                <c:pt idx="6">
                  <c:v>37.700000000000003</c:v>
                </c:pt>
                <c:pt idx="7">
                  <c:v>35.9</c:v>
                </c:pt>
                <c:pt idx="8">
                  <c:v>31.7</c:v>
                </c:pt>
                <c:pt idx="9">
                  <c:v>26</c:v>
                </c:pt>
                <c:pt idx="10">
                  <c:v>26.1</c:v>
                </c:pt>
              </c:numCache>
            </c:numRef>
          </c:val>
        </c:ser>
        <c:ser>
          <c:idx val="2"/>
          <c:order val="2"/>
          <c:tx>
            <c:strRef>
              <c:f>Sheet1!$D$1</c:f>
              <c:strCache>
                <c:ptCount val="1"/>
                <c:pt idx="0">
                  <c:v>Service</c:v>
                </c:pt>
              </c:strCache>
            </c:strRef>
          </c:tx>
          <c:spPr>
            <a:solidFill>
              <a:srgbClr val="FF6600"/>
            </a:solidFill>
          </c:spP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0</c:formatCode>
                <c:ptCount val="11"/>
                <c:pt idx="0">
                  <c:v>16.7</c:v>
                </c:pt>
                <c:pt idx="1">
                  <c:v>19.8</c:v>
                </c:pt>
                <c:pt idx="2">
                  <c:v>21.1</c:v>
                </c:pt>
                <c:pt idx="3">
                  <c:v>25.2</c:v>
                </c:pt>
                <c:pt idx="4">
                  <c:v>28.6</c:v>
                </c:pt>
                <c:pt idx="5">
                  <c:v>30.5</c:v>
                </c:pt>
                <c:pt idx="6">
                  <c:v>33.300000000000004</c:v>
                </c:pt>
                <c:pt idx="7">
                  <c:v>38.800000000000004</c:v>
                </c:pt>
                <c:pt idx="8">
                  <c:v>46.2</c:v>
                </c:pt>
                <c:pt idx="9">
                  <c:v>45.7</c:v>
                </c:pt>
                <c:pt idx="10">
                  <c:v>43.4</c:v>
                </c:pt>
              </c:numCache>
            </c:numRef>
          </c:val>
        </c:ser>
        <c:ser>
          <c:idx val="3"/>
          <c:order val="3"/>
          <c:tx>
            <c:strRef>
              <c:f>Sheet1!$E$1</c:f>
              <c:strCache>
                <c:ptCount val="1"/>
                <c:pt idx="0">
                  <c:v>Creative</c:v>
                </c:pt>
              </c:strCache>
            </c:strRef>
          </c:tx>
          <c:spPr>
            <a:solidFill>
              <a:srgbClr val="FF0000"/>
            </a:solidFill>
            <a:ln>
              <a:noFill/>
            </a:ln>
          </c:spPr>
          <c:dLbls>
            <c:dLbl>
              <c:idx val="1"/>
              <c:delete val="1"/>
            </c:dLbl>
            <c:dLbl>
              <c:idx val="2"/>
              <c:delete val="1"/>
            </c:dLbl>
            <c:dLbl>
              <c:idx val="3"/>
              <c:delete val="1"/>
            </c:dLbl>
            <c:dLbl>
              <c:idx val="4"/>
              <c:delete val="1"/>
            </c:dLbl>
            <c:dLbl>
              <c:idx val="5"/>
              <c:delete val="1"/>
            </c:dLbl>
            <c:dLbl>
              <c:idx val="6"/>
              <c:delete val="1"/>
            </c:dLbl>
            <c:dLbl>
              <c:idx val="8"/>
              <c:delete val="1"/>
            </c:dLbl>
            <c:dLbl>
              <c:idx val="9"/>
              <c:delete val="1"/>
            </c:dLbl>
            <c:txPr>
              <a:bodyPr/>
              <a:lstStyle/>
              <a:p>
                <a:pPr>
                  <a:defRPr sz="1400"/>
                </a:pPr>
                <a:endParaRPr lang="en-US"/>
              </a:p>
            </c:txPr>
            <c:showVal val="1"/>
          </c:dLbls>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0</c:formatCode>
                <c:ptCount val="11"/>
                <c:pt idx="0">
                  <c:v>10</c:v>
                </c:pt>
                <c:pt idx="1">
                  <c:v>11.1</c:v>
                </c:pt>
                <c:pt idx="2">
                  <c:v>11.7</c:v>
                </c:pt>
                <c:pt idx="3">
                  <c:v>13.900000000000002</c:v>
                </c:pt>
                <c:pt idx="4">
                  <c:v>14.2</c:v>
                </c:pt>
                <c:pt idx="5">
                  <c:v>16.600000000000001</c:v>
                </c:pt>
                <c:pt idx="6">
                  <c:v>17.899999999999999</c:v>
                </c:pt>
                <c:pt idx="7">
                  <c:v>19.8</c:v>
                </c:pt>
                <c:pt idx="8">
                  <c:v>18.7</c:v>
                </c:pt>
                <c:pt idx="9">
                  <c:v>25.4</c:v>
                </c:pt>
                <c:pt idx="10">
                  <c:v>30.099999999999987</c:v>
                </c:pt>
              </c:numCache>
            </c:numRef>
          </c:val>
        </c:ser>
        <c:overlap val="100"/>
        <c:axId val="153096960"/>
        <c:axId val="153098496"/>
      </c:barChart>
      <c:catAx>
        <c:axId val="153096960"/>
        <c:scaling>
          <c:orientation val="minMax"/>
        </c:scaling>
        <c:axPos val="b"/>
        <c:numFmt formatCode="General" sourceLinked="1"/>
        <c:majorTickMark val="none"/>
        <c:tickLblPos val="nextTo"/>
        <c:spPr>
          <a:ln>
            <a:noFill/>
          </a:ln>
        </c:spPr>
        <c:txPr>
          <a:bodyPr/>
          <a:lstStyle/>
          <a:p>
            <a:pPr>
              <a:defRPr sz="1400"/>
            </a:pPr>
            <a:endParaRPr lang="en-US"/>
          </a:p>
        </c:txPr>
        <c:crossAx val="153098496"/>
        <c:crosses val="autoZero"/>
        <c:auto val="1"/>
        <c:lblAlgn val="ctr"/>
        <c:lblOffset val="100"/>
      </c:catAx>
      <c:valAx>
        <c:axId val="153098496"/>
        <c:scaling>
          <c:orientation val="minMax"/>
        </c:scaling>
        <c:axPos val="l"/>
        <c:numFmt formatCode="0%" sourceLinked="1"/>
        <c:majorTickMark val="none"/>
        <c:tickLblPos val="nextTo"/>
        <c:spPr>
          <a:ln>
            <a:noFill/>
          </a:ln>
        </c:spPr>
        <c:txPr>
          <a:bodyPr/>
          <a:lstStyle/>
          <a:p>
            <a:pPr>
              <a:defRPr sz="1400"/>
            </a:pPr>
            <a:endParaRPr lang="en-US"/>
          </a:p>
        </c:txPr>
        <c:crossAx val="153096960"/>
        <c:crosses val="autoZero"/>
        <c:crossBetween val="between"/>
      </c:valAx>
    </c:plotArea>
    <c:legend>
      <c:legendPos val="b"/>
      <c:layout/>
    </c:legend>
    <c:plotVisOnly val="1"/>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percentStacked"/>
        <c:ser>
          <c:idx val="0"/>
          <c:order val="0"/>
          <c:tx>
            <c:strRef>
              <c:f>Sheet1!$B$1</c:f>
              <c:strCache>
                <c:ptCount val="1"/>
                <c:pt idx="0">
                  <c:v>Agriculture</c:v>
                </c:pt>
              </c:strCache>
            </c:strRef>
          </c:tx>
          <c:spPr>
            <a:solidFill>
              <a:srgbClr val="009900"/>
            </a:solidFill>
          </c:spPr>
          <c:dLbls>
            <c:dLbl>
              <c:idx val="10"/>
              <c:delete val="1"/>
            </c:dLbl>
            <c:txPr>
              <a:bodyPr/>
              <a:lstStyle/>
              <a:p>
                <a:pPr>
                  <a:defRPr sz="1400"/>
                </a:pPr>
                <a:endParaRPr lang="en-US"/>
              </a:p>
            </c:txPr>
            <c:showVal val="1"/>
          </c:dLbls>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General</c:formatCode>
                <c:ptCount val="11"/>
                <c:pt idx="0" formatCode="0">
                  <c:v>37.5</c:v>
                </c:pt>
                <c:pt idx="10" formatCode="0">
                  <c:v>0.4</c:v>
                </c:pt>
              </c:numCache>
            </c:numRef>
          </c:val>
        </c:ser>
        <c:ser>
          <c:idx val="1"/>
          <c:order val="1"/>
          <c:tx>
            <c:strRef>
              <c:f>Sheet1!$C$1</c:f>
              <c:strCache>
                <c:ptCount val="1"/>
                <c:pt idx="0">
                  <c:v>Working</c:v>
                </c:pt>
              </c:strCache>
            </c:strRef>
          </c:tx>
          <c:spPr>
            <a:solidFill>
              <a:srgbClr val="CC00FF"/>
            </a:solidFill>
          </c:spPr>
          <c:dLbls>
            <c:dLbl>
              <c:idx val="10"/>
              <c:delete val="1"/>
            </c:dLbl>
            <c:txPr>
              <a:bodyPr/>
              <a:lstStyle/>
              <a:p>
                <a:pPr>
                  <a:defRPr sz="1400"/>
                </a:pPr>
                <a:endParaRPr lang="en-US"/>
              </a:p>
            </c:txPr>
            <c:showVal val="1"/>
          </c:dLbls>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General</c:formatCode>
                <c:ptCount val="11"/>
                <c:pt idx="0" formatCode="0">
                  <c:v>35.800000000000004</c:v>
                </c:pt>
                <c:pt idx="10" formatCode="0">
                  <c:v>26.1</c:v>
                </c:pt>
              </c:numCache>
            </c:numRef>
          </c:val>
        </c:ser>
        <c:ser>
          <c:idx val="2"/>
          <c:order val="2"/>
          <c:tx>
            <c:strRef>
              <c:f>Sheet1!$D$1</c:f>
              <c:strCache>
                <c:ptCount val="1"/>
                <c:pt idx="0">
                  <c:v>Service</c:v>
                </c:pt>
              </c:strCache>
            </c:strRef>
          </c:tx>
          <c:spPr>
            <a:solidFill>
              <a:srgbClr val="FF6600"/>
            </a:solidFill>
          </c:spPr>
          <c:dLbls>
            <c:dLbl>
              <c:idx val="0"/>
              <c:delete val="1"/>
            </c:dLbl>
            <c:txPr>
              <a:bodyPr/>
              <a:lstStyle/>
              <a:p>
                <a:pPr>
                  <a:defRPr sz="1400"/>
                </a:pPr>
                <a:endParaRPr lang="en-US"/>
              </a:p>
            </c:txPr>
            <c:showVal val="1"/>
          </c:dLbls>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General</c:formatCode>
                <c:ptCount val="11"/>
                <c:pt idx="0" formatCode="0">
                  <c:v>16.7</c:v>
                </c:pt>
                <c:pt idx="10" formatCode="0">
                  <c:v>43.4</c:v>
                </c:pt>
              </c:numCache>
            </c:numRef>
          </c:val>
        </c:ser>
        <c:ser>
          <c:idx val="3"/>
          <c:order val="3"/>
          <c:tx>
            <c:strRef>
              <c:f>Sheet1!$E$1</c:f>
              <c:strCache>
                <c:ptCount val="1"/>
                <c:pt idx="0">
                  <c:v>Creative</c:v>
                </c:pt>
              </c:strCache>
            </c:strRef>
          </c:tx>
          <c:spPr>
            <a:solidFill>
              <a:srgbClr val="FF0000"/>
            </a:solidFill>
            <a:ln>
              <a:noFill/>
            </a:ln>
          </c:spPr>
          <c:dLbls>
            <c:dLbl>
              <c:idx val="0"/>
              <c:delete val="1"/>
            </c:dLbl>
            <c:dLbl>
              <c:idx val="1"/>
              <c:delete val="1"/>
            </c:dLbl>
            <c:dLbl>
              <c:idx val="2"/>
              <c:delete val="1"/>
            </c:dLbl>
            <c:dLbl>
              <c:idx val="3"/>
              <c:delete val="1"/>
            </c:dLbl>
            <c:dLbl>
              <c:idx val="4"/>
              <c:delete val="1"/>
            </c:dLbl>
            <c:dLbl>
              <c:idx val="5"/>
              <c:delete val="1"/>
            </c:dLbl>
            <c:dLbl>
              <c:idx val="6"/>
              <c:delete val="1"/>
            </c:dLbl>
            <c:dLbl>
              <c:idx val="8"/>
              <c:delete val="1"/>
            </c:dLbl>
            <c:dLbl>
              <c:idx val="9"/>
              <c:delete val="1"/>
            </c:dLbl>
            <c:txPr>
              <a:bodyPr/>
              <a:lstStyle/>
              <a:p>
                <a:pPr>
                  <a:defRPr sz="1400"/>
                </a:pPr>
                <a:endParaRPr lang="en-US"/>
              </a:p>
            </c:txPr>
            <c:showVal val="1"/>
          </c:dLbls>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General</c:formatCode>
                <c:ptCount val="11"/>
                <c:pt idx="0" formatCode="0">
                  <c:v>10</c:v>
                </c:pt>
                <c:pt idx="10" formatCode="0">
                  <c:v>30.099999999999987</c:v>
                </c:pt>
              </c:numCache>
            </c:numRef>
          </c:val>
        </c:ser>
        <c:overlap val="100"/>
        <c:axId val="154329088"/>
        <c:axId val="154330624"/>
      </c:barChart>
      <c:catAx>
        <c:axId val="154329088"/>
        <c:scaling>
          <c:orientation val="minMax"/>
        </c:scaling>
        <c:axPos val="b"/>
        <c:numFmt formatCode="General" sourceLinked="1"/>
        <c:majorTickMark val="none"/>
        <c:tickLblPos val="nextTo"/>
        <c:spPr>
          <a:ln>
            <a:noFill/>
          </a:ln>
        </c:spPr>
        <c:txPr>
          <a:bodyPr/>
          <a:lstStyle/>
          <a:p>
            <a:pPr>
              <a:defRPr sz="1400"/>
            </a:pPr>
            <a:endParaRPr lang="en-US"/>
          </a:p>
        </c:txPr>
        <c:crossAx val="154330624"/>
        <c:crosses val="autoZero"/>
        <c:auto val="1"/>
        <c:lblAlgn val="ctr"/>
        <c:lblOffset val="100"/>
      </c:catAx>
      <c:valAx>
        <c:axId val="154330624"/>
        <c:scaling>
          <c:orientation val="minMax"/>
        </c:scaling>
        <c:axPos val="l"/>
        <c:numFmt formatCode="0%" sourceLinked="1"/>
        <c:majorTickMark val="none"/>
        <c:tickLblPos val="nextTo"/>
        <c:spPr>
          <a:ln>
            <a:noFill/>
          </a:ln>
        </c:spPr>
        <c:txPr>
          <a:bodyPr/>
          <a:lstStyle/>
          <a:p>
            <a:pPr>
              <a:defRPr sz="1400"/>
            </a:pPr>
            <a:endParaRPr lang="en-US"/>
          </a:p>
        </c:txPr>
        <c:crossAx val="154329088"/>
        <c:crosses val="autoZero"/>
        <c:crossBetween val="between"/>
      </c:valAx>
    </c:plotArea>
    <c:legend>
      <c:legendPos val="b"/>
      <c:layout/>
    </c:legend>
    <c:plotVisOnly val="1"/>
  </c:chart>
  <c:txPr>
    <a:bodyPr/>
    <a:lstStyle/>
    <a:p>
      <a:pPr>
        <a:defRPr sz="18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1"/>
            <a:ext cx="2972098" cy="465077"/>
          </a:xfrm>
          <a:prstGeom prst="rect">
            <a:avLst/>
          </a:prstGeom>
          <a:noFill/>
          <a:ln w="9525">
            <a:noFill/>
            <a:miter lim="800000"/>
            <a:headEnd/>
            <a:tailEnd/>
          </a:ln>
          <a:effectLst/>
        </p:spPr>
        <p:txBody>
          <a:bodyPr vert="horz" wrap="square" lIns="92393" tIns="46197" rIns="92393" bIns="46197" numCol="1" anchor="t" anchorCtr="0" compatLnSpc="1">
            <a:prstTxWarp prst="textNoShape">
              <a:avLst/>
            </a:prstTxWarp>
          </a:bodyPr>
          <a:lstStyle>
            <a:lvl1pPr defTabSz="924153">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414" y="1"/>
            <a:ext cx="2972098" cy="465077"/>
          </a:xfrm>
          <a:prstGeom prst="rect">
            <a:avLst/>
          </a:prstGeom>
          <a:noFill/>
          <a:ln w="9525">
            <a:noFill/>
            <a:miter lim="800000"/>
            <a:headEnd/>
            <a:tailEnd/>
          </a:ln>
          <a:effectLst/>
        </p:spPr>
        <p:txBody>
          <a:bodyPr vert="horz" wrap="square" lIns="92393" tIns="46197" rIns="92393" bIns="46197" numCol="1" anchor="t" anchorCtr="0" compatLnSpc="1">
            <a:prstTxWarp prst="textNoShape">
              <a:avLst/>
            </a:prstTxWarp>
          </a:bodyPr>
          <a:lstStyle>
            <a:lvl1pPr algn="r" defTabSz="924153">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247"/>
            <a:ext cx="2972098" cy="465077"/>
          </a:xfrm>
          <a:prstGeom prst="rect">
            <a:avLst/>
          </a:prstGeom>
          <a:noFill/>
          <a:ln w="9525">
            <a:noFill/>
            <a:miter lim="800000"/>
            <a:headEnd/>
            <a:tailEnd/>
          </a:ln>
          <a:effectLst/>
        </p:spPr>
        <p:txBody>
          <a:bodyPr vert="horz" wrap="square" lIns="92393" tIns="46197" rIns="92393" bIns="46197" numCol="1" anchor="b" anchorCtr="0" compatLnSpc="1">
            <a:prstTxWarp prst="textNoShape">
              <a:avLst/>
            </a:prstTxWarp>
          </a:bodyPr>
          <a:lstStyle>
            <a:lvl1pPr defTabSz="924153">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414" y="8847247"/>
            <a:ext cx="2972098" cy="465077"/>
          </a:xfrm>
          <a:prstGeom prst="rect">
            <a:avLst/>
          </a:prstGeom>
          <a:noFill/>
          <a:ln w="9525">
            <a:noFill/>
            <a:miter lim="800000"/>
            <a:headEnd/>
            <a:tailEnd/>
          </a:ln>
          <a:effectLst/>
        </p:spPr>
        <p:txBody>
          <a:bodyPr vert="horz" wrap="square" lIns="92393" tIns="46197" rIns="92393" bIns="46197" numCol="1" anchor="b" anchorCtr="0" compatLnSpc="1">
            <a:prstTxWarp prst="textNoShape">
              <a:avLst/>
            </a:prstTxWarp>
          </a:bodyPr>
          <a:lstStyle>
            <a:lvl1pPr algn="r" defTabSz="924153">
              <a:spcBef>
                <a:spcPct val="0"/>
              </a:spcBef>
              <a:buClrTx/>
              <a:buSzTx/>
              <a:buFontTx/>
              <a:buNone/>
              <a:defRPr sz="1200">
                <a:effectLst/>
                <a:latin typeface="Arial" charset="0"/>
                <a:cs typeface="+mn-cs"/>
              </a:defRPr>
            </a:lvl1pPr>
          </a:lstStyle>
          <a:p>
            <a:pPr>
              <a:defRPr/>
            </a:pPr>
            <a:fld id="{46D43138-CAA5-4F4C-8C7D-E597E2E69517}"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1"/>
            <a:ext cx="2972098" cy="465077"/>
          </a:xfrm>
          <a:prstGeom prst="rect">
            <a:avLst/>
          </a:prstGeom>
          <a:noFill/>
          <a:ln w="9525">
            <a:noFill/>
            <a:miter lim="800000"/>
            <a:headEnd/>
            <a:tailEnd/>
          </a:ln>
          <a:effectLst/>
        </p:spPr>
        <p:txBody>
          <a:bodyPr vert="horz" wrap="square" lIns="92389" tIns="46195" rIns="92389" bIns="46195" numCol="1" anchor="t" anchorCtr="0" compatLnSpc="1">
            <a:prstTxWarp prst="textNoShape">
              <a:avLst/>
            </a:prstTxWarp>
          </a:bodyPr>
          <a:lstStyle>
            <a:lvl1pPr defTabSz="924153">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414" y="1"/>
            <a:ext cx="2972098" cy="465077"/>
          </a:xfrm>
          <a:prstGeom prst="rect">
            <a:avLst/>
          </a:prstGeom>
          <a:noFill/>
          <a:ln w="9525">
            <a:noFill/>
            <a:miter lim="800000"/>
            <a:headEnd/>
            <a:tailEnd/>
          </a:ln>
          <a:effectLst/>
        </p:spPr>
        <p:txBody>
          <a:bodyPr vert="horz" wrap="square" lIns="92389" tIns="46195" rIns="92389" bIns="46195" numCol="1" anchor="t" anchorCtr="0" compatLnSpc="1">
            <a:prstTxWarp prst="textNoShape">
              <a:avLst/>
            </a:prstTxWarp>
          </a:bodyPr>
          <a:lstStyle>
            <a:lvl1pPr algn="r" defTabSz="924153">
              <a:spcBef>
                <a:spcPct val="0"/>
              </a:spcBef>
              <a:buClrTx/>
              <a:buSzTx/>
              <a:buFontTx/>
              <a:buNone/>
              <a:defRPr sz="1200">
                <a:effectLst/>
                <a:latin typeface="Arial" charset="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6098" y="4424394"/>
            <a:ext cx="5485805" cy="4190314"/>
          </a:xfrm>
          <a:prstGeom prst="rect">
            <a:avLst/>
          </a:prstGeom>
          <a:noFill/>
          <a:ln w="9525">
            <a:noFill/>
            <a:miter lim="800000"/>
            <a:headEnd/>
            <a:tailEnd/>
          </a:ln>
          <a:effectLst/>
        </p:spPr>
        <p:txBody>
          <a:bodyPr vert="horz" wrap="square" lIns="92389" tIns="46195" rIns="92389" bIns="4619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247"/>
            <a:ext cx="2972098" cy="465077"/>
          </a:xfrm>
          <a:prstGeom prst="rect">
            <a:avLst/>
          </a:prstGeom>
          <a:noFill/>
          <a:ln w="9525">
            <a:noFill/>
            <a:miter lim="800000"/>
            <a:headEnd/>
            <a:tailEnd/>
          </a:ln>
          <a:effectLst/>
        </p:spPr>
        <p:txBody>
          <a:bodyPr vert="horz" wrap="square" lIns="92389" tIns="46195" rIns="92389" bIns="46195" numCol="1" anchor="b" anchorCtr="0" compatLnSpc="1">
            <a:prstTxWarp prst="textNoShape">
              <a:avLst/>
            </a:prstTxWarp>
          </a:bodyPr>
          <a:lstStyle>
            <a:lvl1pPr defTabSz="924153">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414" y="8847247"/>
            <a:ext cx="2972098" cy="465077"/>
          </a:xfrm>
          <a:prstGeom prst="rect">
            <a:avLst/>
          </a:prstGeom>
          <a:noFill/>
          <a:ln w="9525">
            <a:noFill/>
            <a:miter lim="800000"/>
            <a:headEnd/>
            <a:tailEnd/>
          </a:ln>
          <a:effectLst/>
        </p:spPr>
        <p:txBody>
          <a:bodyPr vert="horz" wrap="square" lIns="92389" tIns="46195" rIns="92389" bIns="46195" numCol="1" anchor="b" anchorCtr="0" compatLnSpc="1">
            <a:prstTxWarp prst="textNoShape">
              <a:avLst/>
            </a:prstTxWarp>
          </a:bodyPr>
          <a:lstStyle>
            <a:lvl1pPr algn="r" defTabSz="924153">
              <a:spcBef>
                <a:spcPct val="0"/>
              </a:spcBef>
              <a:buClrTx/>
              <a:buSzTx/>
              <a:buFontTx/>
              <a:buNone/>
              <a:defRPr sz="1200">
                <a:effectLst/>
                <a:latin typeface="Arial" charset="0"/>
                <a:cs typeface="+mn-cs"/>
              </a:defRPr>
            </a:lvl1pPr>
          </a:lstStyle>
          <a:p>
            <a:pPr>
              <a:defRPr/>
            </a:pPr>
            <a:fld id="{8F970E94-32E4-49BA-B928-97F79C76874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skillscommission.org/index.ht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flickr.com/photos/theklan/307037098/" TargetMode="External"/><Relationship Id="rId2" Type="http://schemas.openxmlformats.org/officeDocument/2006/relationships/slide" Target="../slides/slide88.xml"/><Relationship Id="rId1" Type="http://schemas.openxmlformats.org/officeDocument/2006/relationships/notesMaster" Target="../notesMasters/notesMaster1.xml"/><Relationship Id="rId5" Type="http://schemas.openxmlformats.org/officeDocument/2006/relationships/hyperlink" Target="http://remoteaccess.typepad.com/remote_access/2006/06/literacy_as_bat.html" TargetMode="External"/><Relationship Id="rId4" Type="http://schemas.openxmlformats.org/officeDocument/2006/relationships/hyperlink" Target="http://www.flickr.com/photos/midnight-digital/3086238863/in/pool-jumping"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www.flickr.com/photos/wfryer/275042551/"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55254C3A-1B8F-45A8-BCA3-44E5FAAF4EF3}" type="slidenum">
              <a:rPr lang="en-US" smtClean="0"/>
              <a:pPr>
                <a:defRPr/>
              </a:pPr>
              <a:t>3</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mtClean="0"/>
              <a:t>Good morning. My name is Dr. Scott McLeod. I’m coordinator of the educational administration at Iowa State University. I used to be at the University of Minnesota. I’m also the Director of CASTLE, the only university center in the country dedicated to the technology leadership needs of school administrators.</a:t>
            </a:r>
          </a:p>
          <a:p>
            <a:pPr eaLnBrk="1" hangingPunct="1"/>
            <a:endParaRPr lang="en-US" smtClean="0"/>
          </a:p>
          <a:p>
            <a:pPr eaLnBrk="1" hangingPunct="1"/>
            <a:r>
              <a:rPr lang="en-US" smtClean="0"/>
              <a:t>Today I’m going to talk to you about schools.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D4CCD1E1-2BB7-45EA-A37B-48CCC00E346D}" type="slidenum">
              <a:rPr lang="en-US" smtClean="0"/>
              <a:pPr>
                <a:defRPr/>
              </a:pPr>
              <a:t>14</a:t>
            </a:fld>
            <a:endParaRPr lang="en-US" smtClean="0"/>
          </a:p>
        </p:txBody>
      </p:sp>
      <p:sp>
        <p:nvSpPr>
          <p:cNvPr id="47106" name="Rectangle 2"/>
          <p:cNvSpPr>
            <a:spLocks noGrp="1" noRot="1" noChangeAspect="1" noChangeArrowheads="1" noTextEdit="1"/>
          </p:cNvSpPr>
          <p:nvPr>
            <p:ph type="sldImg"/>
          </p:nvPr>
        </p:nvSpPr>
        <p:spPr>
          <a:xfrm>
            <a:off x="1101725" y="698500"/>
            <a:ext cx="4656138" cy="3494088"/>
          </a:xfrm>
          <a:ln/>
        </p:spPr>
      </p:sp>
      <p:sp>
        <p:nvSpPr>
          <p:cNvPr id="47107" name="Rectangle 3"/>
          <p:cNvSpPr>
            <a:spLocks noGrp="1" noChangeArrowheads="1"/>
          </p:cNvSpPr>
          <p:nvPr>
            <p:ph type="body" idx="1"/>
          </p:nvPr>
        </p:nvSpPr>
        <p:spPr>
          <a:noFill/>
          <a:ln/>
        </p:spPr>
        <p:txBody>
          <a:bodyPr/>
          <a:lstStyle/>
          <a:p>
            <a:pPr eaLnBrk="1" hangingPunct="1">
              <a:lnSpc>
                <a:spcPct val="90000"/>
              </a:lnSpc>
            </a:pPr>
            <a:r>
              <a:rPr lang="en-US" sz="1000" dirty="0" smtClean="0"/>
              <a:t>And there’s YouTube, now the #3 place on the Web. About 1 in 6 Internet users has visited YouTube in the past 24 hours.</a:t>
            </a:r>
          </a:p>
          <a:p>
            <a:pPr eaLnBrk="1" hangingPunct="1">
              <a:lnSpc>
                <a:spcPct val="90000"/>
              </a:lnSpc>
            </a:pPr>
            <a:endParaRPr lang="en-US" sz="1000" dirty="0" smtClean="0"/>
          </a:p>
          <a:p>
            <a:pPr eaLnBrk="1" hangingPunct="1">
              <a:lnSpc>
                <a:spcPct val="90000"/>
              </a:lnSpc>
            </a:pPr>
            <a:r>
              <a:rPr lang="en-US" sz="1000" dirty="0" smtClean="0"/>
              <a:t>Just ask Judson </a:t>
            </a:r>
            <a:r>
              <a:rPr lang="en-US" sz="1000" dirty="0" err="1" smtClean="0"/>
              <a:t>Laipply</a:t>
            </a:r>
            <a:r>
              <a:rPr lang="en-US" sz="1000" dirty="0" smtClean="0"/>
              <a:t>, a previously obscure comedian from Cleveland, what it’s done to his career to have his Evolution of Dance routine viewed by over 80 million people. Most major television and film production channels, faced with declining viewership, are trying to establish a YouTube presence.</a:t>
            </a:r>
          </a:p>
          <a:p>
            <a:pPr>
              <a:lnSpc>
                <a:spcPct val="90000"/>
              </a:lnSpc>
            </a:pPr>
            <a:endParaRPr lang="en-US" sz="1000" dirty="0" smtClean="0"/>
          </a:p>
          <a:p>
            <a:pPr>
              <a:lnSpc>
                <a:spcPct val="90000"/>
              </a:lnSpc>
            </a:pPr>
            <a:r>
              <a:rPr lang="en-US" sz="1000" dirty="0" smtClean="0"/>
              <a:t>Hands up – how many of you have watched a video on YouTube? uploaded a video to YouTube?</a:t>
            </a:r>
          </a:p>
          <a:p>
            <a:pPr eaLnBrk="1" hangingPunct="1">
              <a:lnSpc>
                <a:spcPct val="90000"/>
              </a:lnSpc>
            </a:pPr>
            <a:endParaRPr lang="en-US" sz="1000" dirty="0" smtClean="0"/>
          </a:p>
          <a:p>
            <a:pPr eaLnBrk="1" hangingPunct="1">
              <a:lnSpc>
                <a:spcPct val="90000"/>
              </a:lnSpc>
            </a:pPr>
            <a:r>
              <a:rPr lang="en-US" sz="1000" dirty="0" smtClean="0"/>
              <a:t>We now live in a world where a comedian from Cleveland can be viewed by over 50 million people…</a:t>
            </a:r>
          </a:p>
          <a:p>
            <a:pPr eaLnBrk="1" hangingPunct="1">
              <a:lnSpc>
                <a:spcPct val="90000"/>
              </a:lnSpc>
            </a:pPr>
            <a:endParaRPr lang="en-US" sz="1000" dirty="0" smtClean="0"/>
          </a:p>
          <a:p>
            <a:pPr eaLnBrk="1" hangingPunct="1">
              <a:lnSpc>
                <a:spcPct val="90000"/>
              </a:lnSpc>
            </a:pPr>
            <a:r>
              <a:rPr lang="en-US" sz="1000" dirty="0" err="1" smtClean="0"/>
              <a:t>hahaha</a:t>
            </a:r>
            <a:r>
              <a:rPr lang="en-US" sz="1000" dirty="0" smtClean="0"/>
              <a:t> 17 million people</a:t>
            </a:r>
          </a:p>
          <a:p>
            <a:pPr eaLnBrk="1" hangingPunct="1">
              <a:lnSpc>
                <a:spcPct val="90000"/>
              </a:lnSpc>
            </a:pPr>
            <a:r>
              <a:rPr lang="en-US" sz="1000" dirty="0" smtClean="0"/>
              <a:t>hey 15 million people</a:t>
            </a:r>
          </a:p>
          <a:p>
            <a:pPr eaLnBrk="1" hangingPunct="1">
              <a:lnSpc>
                <a:spcPct val="90000"/>
              </a:lnSpc>
            </a:pPr>
            <a:endParaRPr lang="en-US" sz="1000" dirty="0" smtClean="0"/>
          </a:p>
          <a:p>
            <a:pPr eaLnBrk="1" hangingPunct="1">
              <a:lnSpc>
                <a:spcPct val="90000"/>
              </a:lnSpc>
            </a:pPr>
            <a:r>
              <a:rPr lang="en-US" sz="1000" dirty="0" smtClean="0"/>
              <a:t>ever watched?</a:t>
            </a:r>
          </a:p>
          <a:p>
            <a:pPr eaLnBrk="1" hangingPunct="1">
              <a:lnSpc>
                <a:spcPct val="90000"/>
              </a:lnSpc>
            </a:pPr>
            <a:r>
              <a:rPr lang="en-US" sz="1000" dirty="0" smtClean="0"/>
              <a:t>ever uploaded?</a:t>
            </a:r>
          </a:p>
          <a:p>
            <a:pPr eaLnBrk="1" hangingPunct="1">
              <a:lnSpc>
                <a:spcPct val="90000"/>
              </a:lnSpc>
            </a:pPr>
            <a:endParaRPr lang="en-US" sz="1000" dirty="0" smtClean="0"/>
          </a:p>
          <a:p>
            <a:pPr eaLnBrk="1" hangingPunct="1">
              <a:lnSpc>
                <a:spcPct val="90000"/>
              </a:lnSpc>
            </a:pPr>
            <a:r>
              <a:rPr lang="en-US" sz="1000" dirty="0" smtClean="0"/>
              <a:t>YouTube is now the #2 most-visited site on the Internet – ahead of Google</a:t>
            </a:r>
          </a:p>
          <a:p>
            <a:pPr eaLnBrk="1" hangingPunct="1">
              <a:lnSpc>
                <a:spcPct val="90000"/>
              </a:lnSpc>
            </a:pPr>
            <a:r>
              <a:rPr lang="en-US" sz="1000" dirty="0" smtClean="0"/>
              <a:t>Not bad for a company that barely existed 2 years ago</a:t>
            </a:r>
          </a:p>
          <a:p>
            <a:pPr eaLnBrk="1" hangingPunct="1">
              <a:lnSpc>
                <a:spcPct val="90000"/>
              </a:lnSpc>
            </a:pPr>
            <a:r>
              <a:rPr lang="en-US" sz="1000" dirty="0" smtClean="0"/>
              <a:t>As the </a:t>
            </a:r>
            <a:r>
              <a:rPr lang="en-US" sz="1000" dirty="0" err="1" smtClean="0"/>
              <a:t>Alexa</a:t>
            </a:r>
            <a:r>
              <a:rPr lang="en-US" sz="1000" dirty="0" smtClean="0"/>
              <a:t> trend graph shows, the percentage of global Internet users who visited YouTube yesterday is nearly 15%. This means that about 1 in 7 Internet users across the globe visited YouTube in the past 24 hours.</a:t>
            </a:r>
          </a:p>
          <a:p>
            <a:pPr eaLnBrk="1" hangingPunct="1">
              <a:lnSpc>
                <a:spcPct val="90000"/>
              </a:lnSpc>
            </a:pPr>
            <a:r>
              <a:rPr lang="en-US" sz="1000" dirty="0" smtClean="0"/>
              <a:t>The only sites more popular than YouTube are Yahoo, MSN.com, and Google.</a:t>
            </a:r>
          </a:p>
          <a:p>
            <a:pPr eaLnBrk="1" hangingPunct="1">
              <a:lnSpc>
                <a:spcPct val="90000"/>
              </a:lnSpc>
            </a:pPr>
            <a:endParaRPr lang="en-US" sz="10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p:spPr>
        <p:txBody>
          <a:bodyPr/>
          <a:lstStyle/>
          <a:p>
            <a:r>
              <a:rPr lang="en-US" smtClean="0"/>
              <a:t>And then there’s Facebook and MySpace, which are the #5 and #7 places on the Web, respectively. Why? Because they do one thing extremely well – they allow us to connect with each other in ways that we find meaningful and engaging.</a:t>
            </a:r>
          </a:p>
          <a:p>
            <a:endParaRPr lang="en-US" smtClean="0"/>
          </a:p>
          <a:p>
            <a:r>
              <a:rPr lang="en-US" smtClean="0"/>
              <a:t>Hands up – how many of you belong to MySpace, Facebook, or some other social networking site?</a:t>
            </a:r>
          </a:p>
          <a:p>
            <a:endParaRPr lang="en-US" smtClean="0"/>
          </a:p>
          <a:p>
            <a:endParaRPr lang="en-US" smtClean="0"/>
          </a:p>
          <a:p>
            <a:r>
              <a:rPr lang="en-US" smtClean="0"/>
              <a:t>http://www.alexa.com/site/ds/top_sites?ts_mode=global&amp;lang=none</a:t>
            </a:r>
          </a:p>
          <a:p>
            <a:endParaRPr lang="en-US" smtClean="0"/>
          </a:p>
        </p:txBody>
      </p:sp>
      <p:sp>
        <p:nvSpPr>
          <p:cNvPr id="4" name="Slide Number Placeholder 3"/>
          <p:cNvSpPr>
            <a:spLocks noGrp="1"/>
          </p:cNvSpPr>
          <p:nvPr>
            <p:ph type="sldNum" sz="quarter" idx="5"/>
          </p:nvPr>
        </p:nvSpPr>
        <p:spPr/>
        <p:txBody>
          <a:bodyPr/>
          <a:lstStyle/>
          <a:p>
            <a:pPr>
              <a:defRPr/>
            </a:pPr>
            <a:fld id="{6AB7E948-721F-40A1-A78A-87A47723B381}" type="slidenum">
              <a:rPr lang="en-US" smtClean="0"/>
              <a:pPr>
                <a:defRPr/>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86E466-0B6D-4899-990E-B1CABD4D88AE}" type="slidenum">
              <a:rPr lang="en-US" smtClean="0"/>
              <a:pPr>
                <a:defRPr/>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82121F9-F8FB-415E-8DFD-F5C0E92DADBE}" type="slidenum">
              <a:rPr lang="en-US" smtClean="0"/>
              <a:pPr>
                <a:defRPr/>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4069E386-159C-4ED9-81C1-F7184185B94D}" type="slidenum">
              <a:rPr lang="en-US" smtClean="0"/>
              <a:pPr>
                <a:defRPr/>
              </a:pPr>
              <a:t>18</a:t>
            </a:fld>
            <a:endParaRPr lang="en-US" smtClean="0"/>
          </a:p>
        </p:txBody>
      </p:sp>
      <p:sp>
        <p:nvSpPr>
          <p:cNvPr id="55298" name="Rectangle 2"/>
          <p:cNvSpPr>
            <a:spLocks noGrp="1" noRot="1" noChangeAspect="1" noChangeArrowheads="1" noTextEdit="1"/>
          </p:cNvSpPr>
          <p:nvPr>
            <p:ph type="sldImg"/>
          </p:nvPr>
        </p:nvSpPr>
        <p:spPr>
          <a:xfrm>
            <a:off x="1101725" y="698500"/>
            <a:ext cx="4656138" cy="3494088"/>
          </a:xfrm>
          <a:ln/>
        </p:spPr>
      </p:sp>
      <p:sp>
        <p:nvSpPr>
          <p:cNvPr id="55299" name="Rectangle 3"/>
          <p:cNvSpPr>
            <a:spLocks noGrp="1" noChangeArrowheads="1"/>
          </p:cNvSpPr>
          <p:nvPr>
            <p:ph type="body" idx="1"/>
          </p:nvPr>
        </p:nvSpPr>
        <p:spPr>
          <a:noFill/>
          <a:ln/>
        </p:spPr>
        <p:txBody>
          <a:bodyPr/>
          <a:lstStyle/>
          <a:p>
            <a:pPr eaLnBrk="1" hangingPunct="1"/>
            <a:r>
              <a:rPr lang="en-US" smtClean="0"/>
              <a:t>But ultimately it is about empowerment. The reason these technologies are going like wildfire is because they allow people to be more efficient, to be more effective, to do things they want to do, and to do things they never could before.</a:t>
            </a:r>
          </a:p>
          <a:p>
            <a:pPr eaLnBrk="1" hangingPunct="1"/>
            <a:endParaRPr lang="en-US" smtClean="0"/>
          </a:p>
          <a:p>
            <a:pPr eaLnBrk="1" hangingPunct="1"/>
            <a:r>
              <a:rPr lang="en-US" smtClean="0"/>
              <a:t>Collaboration</a:t>
            </a:r>
          </a:p>
          <a:p>
            <a:pPr eaLnBrk="1" hangingPunct="1"/>
            <a:r>
              <a:rPr lang="en-US" smtClean="0"/>
              <a:t>Creativity</a:t>
            </a:r>
          </a:p>
          <a:p>
            <a:pPr eaLnBrk="1" hangingPunct="1"/>
            <a:r>
              <a:rPr lang="en-US" smtClean="0"/>
              <a:t>Disintermediation</a:t>
            </a:r>
          </a:p>
          <a:p>
            <a:pPr eaLnBrk="1" hangingPunct="1"/>
            <a:r>
              <a:rPr lang="en-US" smtClean="0"/>
              <a:t>Reach</a:t>
            </a:r>
          </a:p>
          <a:p>
            <a:pPr eaLnBrk="1" hangingPunct="1"/>
            <a:endParaRPr lang="en-US" smtClean="0"/>
          </a:p>
          <a:p>
            <a:pPr eaLnBrk="1" hangingPunct="1"/>
            <a:r>
              <a:rPr lang="en-US" smtClean="0"/>
              <a:t>Putting the power in the</a:t>
            </a:r>
            <a:br>
              <a:rPr lang="en-US" smtClean="0"/>
            </a:br>
            <a:r>
              <a:rPr lang="en-US" smtClean="0"/>
              <a:t>hands of the users</a:t>
            </a:r>
          </a:p>
          <a:p>
            <a:pPr eaLnBrk="1" hangingPunct="1"/>
            <a:endParaRPr lang="en-US" smtClean="0"/>
          </a:p>
          <a:p>
            <a:pPr eaLnBrk="1" hangingPunct="1"/>
            <a:r>
              <a:rPr lang="en-US" smtClean="0"/>
              <a:t>Technology allows us to communicate and collaborate with folks halfway across the globe just about as easily as we can the folks across town</a:t>
            </a:r>
          </a:p>
          <a:p>
            <a:pPr eaLnBrk="1" hangingPunct="1"/>
            <a:endParaRPr lang="en-US" smtClean="0"/>
          </a:p>
          <a:p>
            <a:pPr eaLnBrk="1" hangingPunct="1"/>
            <a:r>
              <a:rPr lang="en-US" smtClean="0"/>
              <a:t>Just like the printing press ushered in a new era where the general population could afford to be literate, to read, we are seeing similar transformations today</a:t>
            </a:r>
          </a:p>
          <a:p>
            <a:pPr eaLnBrk="1" hangingPunct="1"/>
            <a:endParaRPr lang="en-US" smtClean="0"/>
          </a:p>
          <a:p>
            <a:pPr eaLnBrk="1" hangingPunct="1"/>
            <a:r>
              <a:rPr lang="en-US" smtClean="0"/>
              <a:t>No longer need to be a publishing company to publish a book</a:t>
            </a:r>
          </a:p>
          <a:p>
            <a:pPr eaLnBrk="1" hangingPunct="1"/>
            <a:r>
              <a:rPr lang="en-US" smtClean="0"/>
              <a:t>Record studio to create a hit song or album</a:t>
            </a:r>
          </a:p>
          <a:p>
            <a:pPr eaLnBrk="1" hangingPunct="1"/>
            <a:r>
              <a:rPr lang="en-US" smtClean="0"/>
              <a:t>Movie studio to create a hit movie or music video</a:t>
            </a:r>
          </a:p>
          <a:p>
            <a:pPr eaLnBrk="1" hangingPunct="1"/>
            <a:r>
              <a:rPr lang="en-US" smtClean="0"/>
              <a:t> - Digital cameras, camcorders, software – a few hundred dollars, an Internet connection, and an idea and you’re all set</a:t>
            </a:r>
          </a:p>
          <a:p>
            <a:pPr eaLnBrk="1" hangingPunct="1"/>
            <a:endParaRPr lang="en-US" smtClean="0"/>
          </a:p>
          <a:p>
            <a:pPr eaLnBrk="1" hangingPunct="1"/>
            <a:r>
              <a:rPr lang="en-US" smtClean="0"/>
              <a:t>Disintermediation – tools are there that allow us to bypass the “middle man” – used to have to rely on publishers, record companies, movie studios, etc. to reach our audience – now we can reach them directly and they can find us through search engines, video hosting sites, tags, etc.</a:t>
            </a:r>
          </a:p>
          <a:p>
            <a:pPr eaLnBrk="1" hangingPunct="1"/>
            <a:endParaRPr lang="en-US" smtClean="0"/>
          </a:p>
          <a:p>
            <a:pPr eaLnBrk="1" hangingPunct="1"/>
            <a:r>
              <a:rPr lang="en-US" smtClean="0"/>
              <a:t>Not only can we reach them by bypassing traditional entities – we can reach them in the thousands, hundreds of thousands, millions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9D1870C6-F093-4CC8-9B97-1B01B11B5614}" type="slidenum">
              <a:rPr lang="en-US" sz="1200">
                <a:latin typeface="Arial" charset="0"/>
                <a:cs typeface="+mn-cs"/>
              </a:rPr>
              <a:pPr algn="r" defTabSz="924153">
                <a:defRPr/>
              </a:pPr>
              <a:t>21</a:t>
            </a:fld>
            <a:endParaRPr lang="en-US" sz="1200" dirty="0">
              <a:latin typeface="Arial" charset="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F0FE22DD-0666-4705-A62E-240738D6BC5E}" type="slidenum">
              <a:rPr lang="en-US" sz="1200">
                <a:latin typeface="Arial" charset="0"/>
                <a:cs typeface="+mn-cs"/>
              </a:rPr>
              <a:pPr algn="r" defTabSz="924153">
                <a:defRPr/>
              </a:pPr>
              <a:t>22</a:t>
            </a:fld>
            <a:endParaRPr lang="en-US" sz="1200" dirty="0">
              <a:latin typeface="Arial" charset="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5D5AE25-B27D-480A-8FEF-5155C7AB2834}" type="slidenum">
              <a:rPr lang="en-US" smtClean="0"/>
              <a:pPr>
                <a:defRPr/>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212B66E-1656-40A8-8246-3494CE01EFAD}" type="slidenum">
              <a:rPr lang="en-US" smtClean="0"/>
              <a:pPr>
                <a:defRPr/>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212B66E-1656-40A8-8246-3494CE01EFAD}" type="slidenum">
              <a:rPr lang="en-US" smtClean="0"/>
              <a:pPr>
                <a:defRPr/>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BFC1B36A-0B37-4528-A8F7-0C2AAF41B355}" type="slidenum">
              <a:rPr lang="en-US" smtClean="0"/>
              <a:pPr>
                <a:defRPr/>
              </a:pPr>
              <a:t>29</a:t>
            </a:fld>
            <a:endParaRPr lang="en-US" smtClean="0"/>
          </a:p>
        </p:txBody>
      </p:sp>
      <p:sp>
        <p:nvSpPr>
          <p:cNvPr id="165891" name="Rectangle 2"/>
          <p:cNvSpPr>
            <a:spLocks noGrp="1" noRot="1" noChangeAspect="1" noChangeArrowheads="1" noTextEdit="1"/>
          </p:cNvSpPr>
          <p:nvPr>
            <p:ph type="sldImg"/>
          </p:nvPr>
        </p:nvSpPr>
        <p:spPr>
          <a:xfrm>
            <a:off x="1101725" y="698500"/>
            <a:ext cx="4656138" cy="3494088"/>
          </a:xfrm>
          <a:ln/>
        </p:spPr>
      </p:sp>
      <p:sp>
        <p:nvSpPr>
          <p:cNvPr id="165892" name="Rectangle 3"/>
          <p:cNvSpPr>
            <a:spLocks noGrp="1" noChangeArrowheads="1"/>
          </p:cNvSpPr>
          <p:nvPr>
            <p:ph type="body" idx="1"/>
          </p:nvPr>
        </p:nvSpPr>
        <p:spPr>
          <a:noFill/>
          <a:ln/>
        </p:spPr>
        <p:txBody>
          <a:bodyPr/>
          <a:lstStyle/>
          <a:p>
            <a:pPr eaLnBrk="1" hangingPunct="1"/>
            <a:r>
              <a:rPr lang="en-US" dirty="0" smtClean="0"/>
              <a:t>The new Web is a very different thing. It’s a tool for bringing together the small contributions of millions of people and making them matter. [As these tools get put in the hands of ordinary people, we are seeing] an explosion of productivity and innovation. It’s just getting started, as millions of minds that would otherwise have drowned in obscurity get backhauled into the global intellectual economy.</a:t>
            </a:r>
          </a:p>
          <a:p>
            <a:pPr eaLnBrk="1" hangingPunct="1"/>
            <a:endParaRPr lang="en-US" dirty="0" smtClean="0"/>
          </a:p>
          <a:p>
            <a:pPr eaLnBrk="1" hangingPunct="1"/>
            <a:r>
              <a:rPr lang="en-US" dirty="0" smtClean="0"/>
              <a:t>A story about community and collaboration on a scale never seen before. It’s about the many wresting the power from the few and helping one another for nothing and how that will not only change the world, but also change the way the world changes.</a:t>
            </a:r>
          </a:p>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33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902DAEAD-1101-4B5B-9E89-2F1E45992C66}" type="slidenum">
              <a:rPr lang="en-US" sz="1200">
                <a:latin typeface="Arial" charset="0"/>
                <a:cs typeface="+mn-cs"/>
              </a:rPr>
              <a:pPr algn="r" defTabSz="924153">
                <a:defRPr/>
              </a:pPr>
              <a:t>34</a:t>
            </a:fld>
            <a:endParaRPr lang="en-US" sz="1200" dirty="0">
              <a:latin typeface="Arial" charset="0"/>
              <a:cs typeface="+mn-cs"/>
            </a:endParaRPr>
          </a:p>
        </p:txBody>
      </p:sp>
      <p:sp>
        <p:nvSpPr>
          <p:cNvPr id="147459" name="Rectangle 2"/>
          <p:cNvSpPr>
            <a:spLocks noGrp="1" noRot="1" noChangeAspect="1" noChangeArrowheads="1" noTextEdit="1"/>
          </p:cNvSpPr>
          <p:nvPr>
            <p:ph type="sldImg"/>
          </p:nvPr>
        </p:nvSpPr>
        <p:spPr>
          <a:xfrm>
            <a:off x="1100138" y="695325"/>
            <a:ext cx="4659312" cy="3495675"/>
          </a:xfrm>
          <a:ln/>
        </p:spPr>
      </p:sp>
      <p:sp>
        <p:nvSpPr>
          <p:cNvPr id="147460" name="Rectangle 3"/>
          <p:cNvSpPr>
            <a:spLocks noGrp="1" noChangeArrowheads="1"/>
          </p:cNvSpPr>
          <p:nvPr>
            <p:ph type="body" idx="1"/>
          </p:nvPr>
        </p:nvSpPr>
        <p:spPr>
          <a:xfrm>
            <a:off x="686098" y="4424393"/>
            <a:ext cx="5485805" cy="4193394"/>
          </a:xfrm>
          <a:noFill/>
          <a:ln/>
        </p:spPr>
        <p:txBody>
          <a:bodyPr/>
          <a:lstStyle/>
          <a:p>
            <a:pPr lvl="1" eaLnBrk="1" hangingPunct="1"/>
            <a:r>
              <a:rPr lang="en-US" sz="900" dirty="0" smtClean="0"/>
              <a:t>If you haven’t noticed, our world has flattened around us. Geography, and time, are disappearing as barriers. Technology lets us communicate and work with people halfway around the world about as easily as we can with people on the other side of town. After we go to bed, businesses in other countries are working away during their daylight hours, ready to interact with us when we wake up again in the morning. The global economy never sleeps.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F970E94-32E4-49BA-B928-97F79C768744}" type="slidenum">
              <a:rPr lang="en-US" smtClean="0"/>
              <a:pPr>
                <a:defRPr/>
              </a:pPr>
              <a:t>35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Since 1950…</a:t>
            </a:r>
          </a:p>
          <a:p>
            <a:endParaRPr lang="en-US" dirty="0" smtClean="0"/>
          </a:p>
          <a:p>
            <a:r>
              <a:rPr lang="en-US" dirty="0" smtClean="0"/>
              <a:t>agriculture = less than 2%</a:t>
            </a:r>
          </a:p>
          <a:p>
            <a:endParaRPr lang="en-US" dirty="0" smtClean="0"/>
          </a:p>
          <a:p>
            <a:r>
              <a:rPr lang="en-US" dirty="0" smtClean="0"/>
              <a:t>working = primarily high school diploma, some</a:t>
            </a:r>
            <a:r>
              <a:rPr lang="en-US" baseline="0" dirty="0" smtClean="0"/>
              <a:t> have a little bit of college - </a:t>
            </a:r>
            <a:r>
              <a:rPr lang="en-US" dirty="0" smtClean="0"/>
              <a:t>factory workers, construction workers, food service</a:t>
            </a:r>
            <a:r>
              <a:rPr lang="en-US" baseline="0" dirty="0" smtClean="0"/>
              <a:t> workers, </a:t>
            </a:r>
            <a:r>
              <a:rPr lang="en-US" dirty="0" smtClean="0"/>
              <a:t>custodians, truck drivers – low levels of education, highly manual</a:t>
            </a:r>
            <a:r>
              <a:rPr lang="en-US" baseline="0" dirty="0" smtClean="0"/>
              <a:t> labor</a:t>
            </a:r>
            <a:endParaRPr lang="en-US" dirty="0" smtClean="0"/>
          </a:p>
          <a:p>
            <a:endParaRPr lang="en-US" dirty="0" smtClean="0"/>
          </a:p>
          <a:p>
            <a:r>
              <a:rPr lang="en-US" dirty="0" smtClean="0"/>
              <a:t>service = beauticians,</a:t>
            </a:r>
            <a:r>
              <a:rPr lang="en-US" baseline="0" dirty="0" smtClean="0"/>
              <a:t> secretaries, paralegals, workers in retail stores, tourism and hotel workers, </a:t>
            </a:r>
            <a:r>
              <a:rPr lang="en-US" dirty="0" smtClean="0"/>
              <a:t>personal health care assistants</a:t>
            </a:r>
          </a:p>
          <a:p>
            <a:endParaRPr lang="en-US" dirty="0" smtClean="0"/>
          </a:p>
          <a:p>
            <a:r>
              <a:rPr lang="en-US" dirty="0" smtClean="0"/>
              <a:t>creative = scientists, engineers, technology workers, architects, lawyers,</a:t>
            </a:r>
            <a:r>
              <a:rPr lang="en-US" baseline="0" dirty="0" smtClean="0"/>
              <a:t> doctors, nurses, </a:t>
            </a:r>
            <a:r>
              <a:rPr lang="en-US" dirty="0" smtClean="0"/>
              <a:t>K-12</a:t>
            </a:r>
            <a:r>
              <a:rPr lang="en-US" baseline="0" dirty="0" smtClean="0"/>
              <a:t> educators, </a:t>
            </a:r>
            <a:r>
              <a:rPr lang="en-US" dirty="0" smtClean="0"/>
              <a:t>university professors, poets, musicians, and entertainers</a:t>
            </a:r>
            <a:r>
              <a:rPr lang="en-US" baseline="0" dirty="0" smtClean="0"/>
              <a:t> </a:t>
            </a:r>
            <a:r>
              <a:rPr lang="en-US" dirty="0" smtClean="0"/>
              <a:t>- from 5% in 1900 to 14% in 1945 to 33% in 2008</a:t>
            </a:r>
          </a:p>
          <a:p>
            <a:endParaRPr lang="en-US" dirty="0" smtClean="0"/>
          </a:p>
          <a:p>
            <a:r>
              <a:rPr lang="en-US" dirty="0" smtClean="0"/>
              <a:t>2005 – Bill Gates - Today, only one-third of our students graduate from high school ready for college, work, and citizenship.</a:t>
            </a:r>
            <a:r>
              <a:rPr lang="en-US" baseline="0" dirty="0" smtClean="0"/>
              <a:t> . . . </a:t>
            </a:r>
            <a:r>
              <a:rPr lang="en-US" dirty="0" smtClean="0"/>
              <a:t>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212B66E-1656-40A8-8246-3494CE01EFAD}" type="slidenum">
              <a:rPr lang="en-US" smtClean="0"/>
              <a:pPr>
                <a:defRPr/>
              </a:pPr>
              <a:t>36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Since 1950…</a:t>
            </a:r>
          </a:p>
          <a:p>
            <a:endParaRPr lang="en-US" dirty="0" smtClean="0"/>
          </a:p>
          <a:p>
            <a:r>
              <a:rPr lang="en-US" dirty="0" smtClean="0"/>
              <a:t>agriculture = less than 2%</a:t>
            </a:r>
          </a:p>
          <a:p>
            <a:endParaRPr lang="en-US" dirty="0" smtClean="0"/>
          </a:p>
          <a:p>
            <a:r>
              <a:rPr lang="en-US" dirty="0" smtClean="0"/>
              <a:t>working = primarily high school diploma, some</a:t>
            </a:r>
            <a:r>
              <a:rPr lang="en-US" baseline="0" dirty="0" smtClean="0"/>
              <a:t> have a little bit of college - </a:t>
            </a:r>
            <a:r>
              <a:rPr lang="en-US" dirty="0" smtClean="0"/>
              <a:t>factory workers, construction workers, food service</a:t>
            </a:r>
            <a:r>
              <a:rPr lang="en-US" baseline="0" dirty="0" smtClean="0"/>
              <a:t> workers, </a:t>
            </a:r>
            <a:r>
              <a:rPr lang="en-US" dirty="0" smtClean="0"/>
              <a:t>custodians, truck drivers – low levels of education, highly manual</a:t>
            </a:r>
            <a:r>
              <a:rPr lang="en-US" baseline="0" dirty="0" smtClean="0"/>
              <a:t> labor</a:t>
            </a:r>
            <a:endParaRPr lang="en-US" dirty="0" smtClean="0"/>
          </a:p>
          <a:p>
            <a:endParaRPr lang="en-US" dirty="0" smtClean="0"/>
          </a:p>
          <a:p>
            <a:r>
              <a:rPr lang="en-US" dirty="0" smtClean="0"/>
              <a:t>service = beauticians,</a:t>
            </a:r>
            <a:r>
              <a:rPr lang="en-US" baseline="0" dirty="0" smtClean="0"/>
              <a:t> secretaries, paralegals, workers in retail stores, tourism and hotel workers, </a:t>
            </a:r>
            <a:r>
              <a:rPr lang="en-US" dirty="0" smtClean="0"/>
              <a:t>personal health care assistants</a:t>
            </a:r>
          </a:p>
          <a:p>
            <a:endParaRPr lang="en-US" dirty="0" smtClean="0"/>
          </a:p>
          <a:p>
            <a:r>
              <a:rPr lang="en-US" dirty="0" smtClean="0"/>
              <a:t>creative = scientists, engineers, technology workers, architects, lawyers,</a:t>
            </a:r>
            <a:r>
              <a:rPr lang="en-US" baseline="0" dirty="0" smtClean="0"/>
              <a:t> doctors, nurses, </a:t>
            </a:r>
            <a:r>
              <a:rPr lang="en-US" dirty="0" smtClean="0"/>
              <a:t>K-12</a:t>
            </a:r>
            <a:r>
              <a:rPr lang="en-US" baseline="0" dirty="0" smtClean="0"/>
              <a:t> educators, </a:t>
            </a:r>
            <a:r>
              <a:rPr lang="en-US" dirty="0" smtClean="0"/>
              <a:t>university professors, poets, musicians, and entertainers</a:t>
            </a:r>
            <a:r>
              <a:rPr lang="en-US" baseline="0" dirty="0" smtClean="0"/>
              <a:t> </a:t>
            </a:r>
            <a:r>
              <a:rPr lang="en-US" dirty="0" smtClean="0"/>
              <a:t>- from 5% in 1900 to 14% in 1945 to 33% in 2008</a:t>
            </a:r>
          </a:p>
          <a:p>
            <a:endParaRPr lang="en-US" dirty="0" smtClean="0"/>
          </a:p>
          <a:p>
            <a:r>
              <a:rPr lang="en-US" dirty="0" smtClean="0"/>
              <a:t>2005 – Bill Gates - Today, only one-third of our students graduate from high school ready for college, work, and citizenship.</a:t>
            </a:r>
            <a:r>
              <a:rPr lang="en-US" baseline="0" dirty="0" smtClean="0"/>
              <a:t> . . . </a:t>
            </a:r>
            <a:r>
              <a:rPr lang="en-US" dirty="0" smtClean="0"/>
              <a:t>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212B66E-1656-40A8-8246-3494CE01EFAD}" type="slidenum">
              <a:rPr lang="en-US" smtClean="0"/>
              <a:pPr>
                <a:defRPr/>
              </a:pPr>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11AF0B0F-F786-4591-A0A8-5459DB4CAF71}" type="slidenum">
              <a:rPr lang="en-US" smtClean="0"/>
              <a:pPr>
                <a:defRPr/>
              </a:pPr>
              <a:t>38</a:t>
            </a:fld>
            <a:endParaRPr lang="en-US" smtClean="0"/>
          </a:p>
        </p:txBody>
      </p:sp>
      <p:sp>
        <p:nvSpPr>
          <p:cNvPr id="173059" name="Rectangle 2"/>
          <p:cNvSpPr>
            <a:spLocks noGrp="1" noRot="1" noChangeAspect="1" noChangeArrowheads="1" noTextEdit="1"/>
          </p:cNvSpPr>
          <p:nvPr>
            <p:ph type="sldImg"/>
          </p:nvPr>
        </p:nvSpPr>
        <p:spPr>
          <a:xfrm>
            <a:off x="1100138" y="695325"/>
            <a:ext cx="4659312" cy="3495675"/>
          </a:xfrm>
          <a:ln/>
        </p:spPr>
      </p:sp>
      <p:sp>
        <p:nvSpPr>
          <p:cNvPr id="173060" name="Rectangle 3"/>
          <p:cNvSpPr>
            <a:spLocks noGrp="1" noChangeArrowheads="1"/>
          </p:cNvSpPr>
          <p:nvPr>
            <p:ph type="body" idx="1"/>
          </p:nvPr>
        </p:nvSpPr>
        <p:spPr>
          <a:xfrm>
            <a:off x="686099" y="4424393"/>
            <a:ext cx="5485805" cy="4193394"/>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39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40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41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11144F85-8399-4503-8E8B-A8880C1E70EF}" type="slidenum">
              <a:rPr lang="en-US" smtClean="0"/>
              <a:pPr>
                <a:defRPr/>
              </a:pPr>
              <a:t>42</a:t>
            </a:fld>
            <a:endParaRPr lang="en-US" smtClean="0"/>
          </a:p>
        </p:txBody>
      </p:sp>
      <p:sp>
        <p:nvSpPr>
          <p:cNvPr id="175107" name="Rectangle 2"/>
          <p:cNvSpPr>
            <a:spLocks noGrp="1" noRot="1" noChangeAspect="1" noChangeArrowheads="1" noTextEdit="1"/>
          </p:cNvSpPr>
          <p:nvPr>
            <p:ph type="sldImg"/>
          </p:nvPr>
        </p:nvSpPr>
        <p:spPr>
          <a:xfrm>
            <a:off x="1101725" y="698500"/>
            <a:ext cx="4656138" cy="3494088"/>
          </a:xfrm>
          <a:ln/>
        </p:spPr>
      </p:sp>
      <p:sp>
        <p:nvSpPr>
          <p:cNvPr id="175108" name="Rectangle 3"/>
          <p:cNvSpPr>
            <a:spLocks noGrp="1" noChangeArrowheads="1"/>
          </p:cNvSpPr>
          <p:nvPr>
            <p:ph type="body" idx="1"/>
          </p:nvPr>
        </p:nvSpPr>
        <p:spPr>
          <a:noFill/>
          <a:ln/>
        </p:spPr>
        <p:txBody>
          <a:bodyPr/>
          <a:lstStyle/>
          <a:p>
            <a:pPr eaLnBrk="1" hangingPunct="1"/>
            <a:r>
              <a:rPr lang="en-US" u="sng" smtClean="0"/>
              <a:t>New Commission on the Skills of the American Workforce </a:t>
            </a:r>
          </a:p>
          <a:p>
            <a:pPr eaLnBrk="1" hangingPunct="1"/>
            <a:endParaRPr lang="en-US" u="sng" smtClean="0"/>
          </a:p>
          <a:p>
            <a:pPr eaLnBrk="1" hangingPunct="1"/>
            <a:r>
              <a:rPr lang="en-US" smtClean="0"/>
              <a:t>Today Indian engineers make $7,500 a year against $45,000 for a similarly-qualified American engineer. Why would the world’s employers pay our engineers more? They would be willing to do that only if we could offer something the Indian engineers cannot.</a:t>
            </a:r>
          </a:p>
          <a:p>
            <a:pPr eaLnBrk="1" hangingPunct="1"/>
            <a:endParaRPr lang="en-US" smtClean="0"/>
          </a:p>
          <a:p>
            <a:pPr eaLnBrk="1" hangingPunct="1"/>
            <a:r>
              <a:rPr lang="en-US" smtClean="0"/>
              <a:t>Producing the most important new products and services depends on a deep vein of creativity that is constantly renewing itself, and on a myriad of people who can imagine how people can use things that have never been available before</a:t>
            </a:r>
          </a:p>
          <a:p>
            <a:pPr eaLnBrk="1" hangingPunct="1"/>
            <a:endParaRPr lang="en-US" smtClean="0"/>
          </a:p>
          <a:p>
            <a:pPr eaLnBrk="1" hangingPunct="1"/>
            <a:r>
              <a:rPr lang="en-US" smtClean="0"/>
              <a:t>Creativity and innovation, facility with the use of ideas and abstractions, the self-discipline and organization needed to manage one’s work and drive it through to a successful conclusion, the ability to function well as a member of a team, the ability to use digital technologies to do everything just mentioned…</a:t>
            </a:r>
          </a:p>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44</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Since 1950…</a:t>
            </a:r>
          </a:p>
          <a:p>
            <a:endParaRPr lang="en-US" dirty="0" smtClean="0"/>
          </a:p>
          <a:p>
            <a:r>
              <a:rPr lang="en-US" dirty="0" smtClean="0"/>
              <a:t>agriculture = less than 2%</a:t>
            </a:r>
          </a:p>
          <a:p>
            <a:endParaRPr lang="en-US" dirty="0" smtClean="0"/>
          </a:p>
          <a:p>
            <a:r>
              <a:rPr lang="en-US" dirty="0" smtClean="0"/>
              <a:t>working = primarily high school diploma, some</a:t>
            </a:r>
            <a:r>
              <a:rPr lang="en-US" baseline="0" dirty="0" smtClean="0"/>
              <a:t> have a little bit of college - </a:t>
            </a:r>
            <a:r>
              <a:rPr lang="en-US" dirty="0" smtClean="0"/>
              <a:t>factory workers, construction workers, food service</a:t>
            </a:r>
            <a:r>
              <a:rPr lang="en-US" baseline="0" dirty="0" smtClean="0"/>
              <a:t> workers, </a:t>
            </a:r>
            <a:r>
              <a:rPr lang="en-US" dirty="0" smtClean="0"/>
              <a:t>custodians, truck drivers – low levels of education, highly manual</a:t>
            </a:r>
            <a:r>
              <a:rPr lang="en-US" baseline="0" dirty="0" smtClean="0"/>
              <a:t> labor</a:t>
            </a:r>
            <a:endParaRPr lang="en-US" dirty="0" smtClean="0"/>
          </a:p>
          <a:p>
            <a:endParaRPr lang="en-US" dirty="0" smtClean="0"/>
          </a:p>
          <a:p>
            <a:r>
              <a:rPr lang="en-US" dirty="0" smtClean="0"/>
              <a:t>service = beauticians,</a:t>
            </a:r>
            <a:r>
              <a:rPr lang="en-US" baseline="0" dirty="0" smtClean="0"/>
              <a:t> secretaries, paralegals, workers in retail stores, tourism and hotel workers, </a:t>
            </a:r>
            <a:r>
              <a:rPr lang="en-US" dirty="0" smtClean="0"/>
              <a:t>personal health care assistants</a:t>
            </a:r>
          </a:p>
          <a:p>
            <a:endParaRPr lang="en-US" dirty="0" smtClean="0"/>
          </a:p>
          <a:p>
            <a:r>
              <a:rPr lang="en-US" dirty="0" smtClean="0"/>
              <a:t>creative = scientists, engineers, technology workers, architects, lawyers,</a:t>
            </a:r>
            <a:r>
              <a:rPr lang="en-US" baseline="0" dirty="0" smtClean="0"/>
              <a:t> doctors, nurses, </a:t>
            </a:r>
            <a:r>
              <a:rPr lang="en-US" dirty="0" smtClean="0"/>
              <a:t>K-12</a:t>
            </a:r>
            <a:r>
              <a:rPr lang="en-US" baseline="0" dirty="0" smtClean="0"/>
              <a:t> educators, </a:t>
            </a:r>
            <a:r>
              <a:rPr lang="en-US" dirty="0" smtClean="0"/>
              <a:t>university professors, poets, musicians, and entertainers</a:t>
            </a:r>
            <a:r>
              <a:rPr lang="en-US" baseline="0" dirty="0" smtClean="0"/>
              <a:t> </a:t>
            </a:r>
            <a:r>
              <a:rPr lang="en-US" dirty="0" smtClean="0"/>
              <a:t>- from 5% in 1900 to 14% in 1945 to 33% in 2008</a:t>
            </a:r>
          </a:p>
          <a:p>
            <a:endParaRPr lang="en-US" dirty="0" smtClean="0"/>
          </a:p>
          <a:p>
            <a:r>
              <a:rPr lang="en-US" dirty="0" smtClean="0"/>
              <a:t>2005 – Bill Gates - Today, only one-third of our students graduate from high school ready for college, work, and citizenship.</a:t>
            </a:r>
            <a:r>
              <a:rPr lang="en-US" baseline="0" dirty="0" smtClean="0"/>
              <a:t> . . . </a:t>
            </a:r>
            <a:r>
              <a:rPr lang="en-US" dirty="0" smtClean="0"/>
              <a:t>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212B66E-1656-40A8-8246-3494CE01EFAD}" type="slidenum">
              <a:rPr lang="en-US" smtClean="0"/>
              <a:pPr>
                <a:defRPr/>
              </a:pPr>
              <a:t>45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06131CA1-131B-4CD1-8300-9F4293D0410D}" type="slidenum">
              <a:rPr lang="en-US" smtClean="0"/>
              <a:pPr>
                <a:defRPr/>
              </a:pPr>
              <a:t>46</a:t>
            </a:fld>
            <a:endParaRPr lang="en-US" smtClean="0"/>
          </a:p>
        </p:txBody>
      </p:sp>
      <p:sp>
        <p:nvSpPr>
          <p:cNvPr id="176131" name="Rectangle 2"/>
          <p:cNvSpPr>
            <a:spLocks noGrp="1" noRot="1" noChangeAspect="1" noChangeArrowheads="1" noTextEdit="1"/>
          </p:cNvSpPr>
          <p:nvPr>
            <p:ph type="sldImg"/>
          </p:nvPr>
        </p:nvSpPr>
        <p:spPr>
          <a:xfrm>
            <a:off x="1101725" y="698500"/>
            <a:ext cx="4656138" cy="3494088"/>
          </a:xfrm>
          <a:ln/>
        </p:spPr>
      </p:sp>
      <p:sp>
        <p:nvSpPr>
          <p:cNvPr id="176132" name="Rectangle 3"/>
          <p:cNvSpPr>
            <a:spLocks noGrp="1" noChangeArrowheads="1"/>
          </p:cNvSpPr>
          <p:nvPr>
            <p:ph type="body" idx="1"/>
          </p:nvPr>
        </p:nvSpPr>
        <p:spPr>
          <a:noFill/>
          <a:ln/>
        </p:spPr>
        <p:txBody>
          <a:bodyPr/>
          <a:lstStyle/>
          <a:p>
            <a:pPr eaLnBrk="1" hangingPunct="1"/>
            <a:r>
              <a:rPr lang="en-US" smtClean="0"/>
              <a:t>A number of high-powered organizations, task forces, and committees have looked around the world as it is today and have asked a simple question: are schools doing what they need to do to prepare students for this new reality?</a:t>
            </a:r>
          </a:p>
          <a:p>
            <a:pPr eaLnBrk="1" hangingPunct="1"/>
            <a:endParaRPr lang="en-US" smtClean="0"/>
          </a:p>
          <a:p>
            <a:pPr eaLnBrk="1" hangingPunct="1"/>
            <a:r>
              <a:rPr lang="en-US" smtClean="0"/>
              <a:t>And report…</a:t>
            </a:r>
          </a:p>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CEC77BA0-2F93-45BD-95FF-BD4A460FB938}" type="slidenum">
              <a:rPr lang="en-US" smtClean="0"/>
              <a:pPr>
                <a:defRPr/>
              </a:pPr>
              <a:t>47</a:t>
            </a:fld>
            <a:endParaRPr lang="en-US" smtClean="0"/>
          </a:p>
        </p:txBody>
      </p:sp>
      <p:sp>
        <p:nvSpPr>
          <p:cNvPr id="177155" name="Rectangle 2"/>
          <p:cNvSpPr>
            <a:spLocks noGrp="1" noRot="1" noChangeAspect="1" noChangeArrowheads="1" noTextEdit="1"/>
          </p:cNvSpPr>
          <p:nvPr>
            <p:ph type="sldImg"/>
          </p:nvPr>
        </p:nvSpPr>
        <p:spPr>
          <a:xfrm>
            <a:off x="1101725" y="698500"/>
            <a:ext cx="4656138" cy="3494088"/>
          </a:xfrm>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DCAD3812-07CB-4238-8D26-0CAFEC8CF660}" type="slidenum">
              <a:rPr lang="en-US" smtClean="0"/>
              <a:pPr>
                <a:defRPr/>
              </a:pPr>
              <a:t>48</a:t>
            </a:fld>
            <a:endParaRPr lang="en-US" smtClean="0"/>
          </a:p>
        </p:txBody>
      </p:sp>
      <p:sp>
        <p:nvSpPr>
          <p:cNvPr id="178179" name="Rectangle 2"/>
          <p:cNvSpPr>
            <a:spLocks noGrp="1" noRot="1" noChangeAspect="1" noChangeArrowheads="1" noTextEdit="1"/>
          </p:cNvSpPr>
          <p:nvPr>
            <p:ph type="sldImg"/>
          </p:nvPr>
        </p:nvSpPr>
        <p:spPr>
          <a:xfrm>
            <a:off x="1101725" y="698500"/>
            <a:ext cx="4656138" cy="3494088"/>
          </a:xfrm>
          <a:ln/>
        </p:spPr>
      </p:sp>
      <p:sp>
        <p:nvSpPr>
          <p:cNvPr id="178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567DC93-96DD-4E2C-9446-4163188EC3B6}" type="slidenum">
              <a:rPr lang="en-US" smtClean="0"/>
              <a:pPr>
                <a:defRPr/>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2B403BD0-8664-4192-98ED-CD06C4ABE3E1}" type="slidenum">
              <a:rPr lang="en-US" smtClean="0"/>
              <a:pPr>
                <a:defRPr/>
              </a:pPr>
              <a:t>49</a:t>
            </a:fld>
            <a:endParaRPr lang="en-US" smtClean="0"/>
          </a:p>
        </p:txBody>
      </p:sp>
      <p:sp>
        <p:nvSpPr>
          <p:cNvPr id="179203" name="Rectangle 2"/>
          <p:cNvSpPr>
            <a:spLocks noGrp="1" noRot="1" noChangeAspect="1" noChangeArrowheads="1" noTextEdit="1"/>
          </p:cNvSpPr>
          <p:nvPr>
            <p:ph type="sldImg"/>
          </p:nvPr>
        </p:nvSpPr>
        <p:spPr>
          <a:xfrm>
            <a:off x="1101725" y="698500"/>
            <a:ext cx="4656138" cy="3494088"/>
          </a:xfrm>
          <a:ln/>
        </p:spPr>
      </p:sp>
      <p:sp>
        <p:nvSpPr>
          <p:cNvPr id="179204" name="Rectangle 3"/>
          <p:cNvSpPr>
            <a:spLocks noGrp="1" noChangeArrowheads="1"/>
          </p:cNvSpPr>
          <p:nvPr>
            <p:ph type="body" idx="1"/>
          </p:nvPr>
        </p:nvSpPr>
        <p:spPr>
          <a:noFill/>
          <a:ln/>
        </p:spPr>
        <p:txBody>
          <a:bodyPr/>
          <a:lstStyle/>
          <a:p>
            <a:pPr eaLnBrk="1" hangingPunct="1"/>
            <a:r>
              <a:rPr lang="en-US" smtClean="0">
                <a:hlinkClick r:id="rId3"/>
              </a:rPr>
              <a:t>New Commission on the Skills of the American Workforce</a:t>
            </a:r>
            <a:r>
              <a:rPr lang="en-US" smtClean="0"/>
              <a:t> </a:t>
            </a:r>
          </a:p>
          <a:p>
            <a:pPr eaLnBrk="1" hangingPunct="1"/>
            <a:endParaRPr lang="en-US" smtClean="0"/>
          </a:p>
          <a:p>
            <a:pPr eaLnBrk="1" hangingPunct="1"/>
            <a:r>
              <a:rPr lang="en-US"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620AA2DF-82F7-4CE5-9425-451DE0FF841B}" type="slidenum">
              <a:rPr lang="en-US" smtClean="0"/>
              <a:pPr>
                <a:defRPr/>
              </a:pPr>
              <a:t>50</a:t>
            </a:fld>
            <a:endParaRPr lang="en-US" smtClean="0"/>
          </a:p>
        </p:txBody>
      </p:sp>
      <p:sp>
        <p:nvSpPr>
          <p:cNvPr id="180227" name="Rectangle 2"/>
          <p:cNvSpPr>
            <a:spLocks noGrp="1" noRot="1" noChangeAspect="1" noChangeArrowheads="1" noTextEdit="1"/>
          </p:cNvSpPr>
          <p:nvPr>
            <p:ph type="sldImg"/>
          </p:nvPr>
        </p:nvSpPr>
        <p:spPr>
          <a:xfrm>
            <a:off x="1101725" y="698500"/>
            <a:ext cx="4656138" cy="3494088"/>
          </a:xfrm>
          <a:ln/>
        </p:spPr>
      </p:sp>
      <p:sp>
        <p:nvSpPr>
          <p:cNvPr id="180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F6D7E458-D00B-4AAA-B6B6-326FB8D166FC}" type="slidenum">
              <a:rPr lang="en-US" smtClean="0"/>
              <a:pPr>
                <a:defRPr/>
              </a:pPr>
              <a:t>51</a:t>
            </a:fld>
            <a:endParaRPr lang="en-US" smtClean="0"/>
          </a:p>
        </p:txBody>
      </p:sp>
      <p:sp>
        <p:nvSpPr>
          <p:cNvPr id="181251" name="Rectangle 2"/>
          <p:cNvSpPr>
            <a:spLocks noGrp="1" noRot="1" noChangeAspect="1" noChangeArrowheads="1" noTextEdit="1"/>
          </p:cNvSpPr>
          <p:nvPr>
            <p:ph type="sldImg"/>
          </p:nvPr>
        </p:nvSpPr>
        <p:spPr>
          <a:xfrm>
            <a:off x="1101725" y="698500"/>
            <a:ext cx="4656138" cy="3494088"/>
          </a:xfrm>
          <a:ln/>
        </p:spPr>
      </p:sp>
      <p:sp>
        <p:nvSpPr>
          <p:cNvPr id="181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8F59B78C-42CE-4316-94CA-945B3B308331}" type="slidenum">
              <a:rPr lang="en-US" smtClean="0"/>
              <a:pPr>
                <a:defRPr/>
              </a:pPr>
              <a:t>52</a:t>
            </a:fld>
            <a:endParaRPr lang="en-US" smtClean="0"/>
          </a:p>
        </p:txBody>
      </p:sp>
      <p:sp>
        <p:nvSpPr>
          <p:cNvPr id="182275" name="Rectangle 2"/>
          <p:cNvSpPr>
            <a:spLocks noGrp="1" noRot="1" noChangeAspect="1" noChangeArrowheads="1" noTextEdit="1"/>
          </p:cNvSpPr>
          <p:nvPr>
            <p:ph type="sldImg"/>
          </p:nvPr>
        </p:nvSpPr>
        <p:spPr>
          <a:xfrm>
            <a:off x="1101725" y="698500"/>
            <a:ext cx="4656138" cy="3494088"/>
          </a:xfrm>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9D667AFC-C6E7-49EB-B902-C7ED9963484D}" type="slidenum">
              <a:rPr lang="en-US" smtClean="0"/>
              <a:pPr>
                <a:defRPr/>
              </a:pPr>
              <a:t>53</a:t>
            </a:fld>
            <a:endParaRPr lang="en-US" smtClean="0"/>
          </a:p>
        </p:txBody>
      </p:sp>
      <p:sp>
        <p:nvSpPr>
          <p:cNvPr id="183299" name="Rectangle 2"/>
          <p:cNvSpPr>
            <a:spLocks noGrp="1" noRot="1" noChangeAspect="1" noChangeArrowheads="1" noTextEdit="1"/>
          </p:cNvSpPr>
          <p:nvPr>
            <p:ph type="sldImg"/>
          </p:nvPr>
        </p:nvSpPr>
        <p:spPr>
          <a:xfrm>
            <a:off x="1101725" y="698500"/>
            <a:ext cx="4656138" cy="3494088"/>
          </a:xfrm>
          <a:ln/>
        </p:spPr>
      </p:sp>
      <p:sp>
        <p:nvSpPr>
          <p:cNvPr id="183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CA7F503F-4912-42A8-BD79-155AF5286183}" type="slidenum">
              <a:rPr lang="en-US" smtClean="0"/>
              <a:pPr>
                <a:defRPr/>
              </a:pPr>
              <a:t>54</a:t>
            </a:fld>
            <a:endParaRPr lang="en-US" smtClean="0"/>
          </a:p>
        </p:txBody>
      </p:sp>
      <p:sp>
        <p:nvSpPr>
          <p:cNvPr id="184323" name="Rectangle 2"/>
          <p:cNvSpPr>
            <a:spLocks noGrp="1" noRot="1" noChangeAspect="1" noChangeArrowheads="1" noTextEdit="1"/>
          </p:cNvSpPr>
          <p:nvPr>
            <p:ph type="sldImg"/>
          </p:nvPr>
        </p:nvSpPr>
        <p:spPr>
          <a:xfrm>
            <a:off x="1101725" y="698500"/>
            <a:ext cx="4656138" cy="3494088"/>
          </a:xfrm>
          <a:ln/>
        </p:spPr>
      </p:sp>
      <p:sp>
        <p:nvSpPr>
          <p:cNvPr id="184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DF8CEFBA-FAE3-4A0C-B987-BC17D743AEA5}" type="slidenum">
              <a:rPr lang="en-US" smtClean="0"/>
              <a:pPr>
                <a:defRPr/>
              </a:pPr>
              <a:t>55</a:t>
            </a:fld>
            <a:endParaRPr lang="en-US" smtClean="0"/>
          </a:p>
        </p:txBody>
      </p:sp>
      <p:sp>
        <p:nvSpPr>
          <p:cNvPr id="185347" name="Rectangle 2"/>
          <p:cNvSpPr>
            <a:spLocks noGrp="1" noRot="1" noChangeAspect="1" noChangeArrowheads="1" noTextEdit="1"/>
          </p:cNvSpPr>
          <p:nvPr>
            <p:ph type="sldImg"/>
          </p:nvPr>
        </p:nvSpPr>
        <p:spPr>
          <a:xfrm>
            <a:off x="1101725" y="698500"/>
            <a:ext cx="4656138" cy="3494088"/>
          </a:xfrm>
          <a:ln/>
        </p:spPr>
      </p:sp>
      <p:sp>
        <p:nvSpPr>
          <p:cNvPr id="185348" name="Rectangle 3"/>
          <p:cNvSpPr>
            <a:spLocks noGrp="1" noChangeArrowheads="1"/>
          </p:cNvSpPr>
          <p:nvPr>
            <p:ph type="body" idx="1"/>
          </p:nvPr>
        </p:nvSpPr>
        <p:spPr>
          <a:noFill/>
          <a:ln/>
        </p:spPr>
        <p:txBody>
          <a:bodyPr/>
          <a:lstStyle/>
          <a:p>
            <a:pPr eaLnBrk="1" hangingPunct="1"/>
            <a:r>
              <a:rPr lang="en-US" dirty="0" smtClean="0"/>
              <a:t>After report…</a:t>
            </a:r>
          </a:p>
          <a:p>
            <a:pPr eaLnBrk="1" hangingPunct="1"/>
            <a:endParaRPr lang="en-US" dirty="0" smtClean="0"/>
          </a:p>
          <a:p>
            <a:pPr eaLnBrk="1" hangingPunct="1"/>
            <a:r>
              <a:rPr lang="en-US" dirty="0" smtClean="0"/>
              <a:t>have come to the same conclusion: our schools are not up to snuff. </a:t>
            </a:r>
          </a:p>
          <a:p>
            <a:pPr eaLnBrk="1" hangingPunct="1"/>
            <a:endParaRPr lang="en-US" dirty="0" smtClean="0"/>
          </a:p>
          <a:p>
            <a:r>
              <a:rPr lang="en-US" dirty="0" smtClean="0"/>
              <a:t>2005 – Bill Gates - America's high schools are obsolete. By obsolete, I don't just mean that our high schools are broken, flawed, and under-funded--though a case could be made for every one of those points. By obsolete, I mean that our high schools--even when they're working exactly as designed--cannot teach our kids what they need to know today.</a:t>
            </a:r>
            <a:r>
              <a:rPr lang="en-US" baseline="0" dirty="0" smtClean="0"/>
              <a:t> </a:t>
            </a:r>
            <a:r>
              <a:rPr lang="en-US" dirty="0" smtClean="0"/>
              <a:t>This isn't an accident or a flaw in the system; it is the system.</a:t>
            </a:r>
          </a:p>
          <a:p>
            <a:pPr eaLnBrk="1" hangingPunct="1"/>
            <a:endParaRPr lang="en-US" dirty="0" smtClean="0"/>
          </a:p>
          <a:p>
            <a:pPr defTabSz="874075" eaLnBrk="1" hangingPunct="1">
              <a:defRPr/>
            </a:pPr>
            <a:r>
              <a:rPr lang="en-US" dirty="0" smtClean="0"/>
              <a:t>Today, most jobs that allow you to support a family require some postsecondary education. This could mean a four-year college, a community college, or technical school. Unfortunately, only half of all students who enter high school ever enroll in a postsecondary institution.  That means that half of all students starting high school today are unlikely to get a job that allows them to support a family. </a:t>
            </a:r>
          </a:p>
          <a:p>
            <a:pPr eaLnBrk="1" hangingPunct="1"/>
            <a:endParaRPr lang="en-US" dirty="0" smtClean="0"/>
          </a:p>
          <a:p>
            <a:pPr eaLnBrk="1" hangingPunct="1"/>
            <a:r>
              <a:rPr lang="en-US" dirty="0" smtClean="0"/>
              <a:t>Our high schools were designed fifty years ago to meet the needs of another age. Until we design them to meet the needs of this century, we will keep limiting--even ruining--the lives of millions of Americans every year.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5687974D-AB2E-4F0D-91CA-01DF13F3E26F}" type="slidenum">
              <a:rPr lang="en-US" sz="1200">
                <a:latin typeface="Arial" charset="0"/>
                <a:cs typeface="+mn-cs"/>
              </a:rPr>
              <a:pPr algn="r" defTabSz="924153">
                <a:defRPr/>
              </a:pPr>
              <a:t>56</a:t>
            </a:fld>
            <a:endParaRPr lang="en-US" sz="1200" dirty="0">
              <a:latin typeface="Arial" charset="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xfrm>
            <a:off x="1101725" y="698500"/>
            <a:ext cx="4656138" cy="3494088"/>
          </a:xfrm>
          <a:ln/>
        </p:spPr>
      </p:sp>
      <p:sp>
        <p:nvSpPr>
          <p:cNvPr id="188419" name="Notes Placeholder 2"/>
          <p:cNvSpPr>
            <a:spLocks noGrp="1"/>
          </p:cNvSpPr>
          <p:nvPr>
            <p:ph type="body" idx="1"/>
          </p:nvPr>
        </p:nvSpPr>
        <p:spPr>
          <a:noFill/>
          <a:ln/>
        </p:spPr>
        <p:txBody>
          <a:bodyPr lIns="92377" tIns="46189" rIns="92377" bIns="46189"/>
          <a:lstStyle/>
          <a:p>
            <a:endParaRPr lang="en-US" smtClean="0"/>
          </a:p>
        </p:txBody>
      </p:sp>
      <p:sp>
        <p:nvSpPr>
          <p:cNvPr id="4" name="Slide Number Placeholder 3"/>
          <p:cNvSpPr txBox="1">
            <a:spLocks noGrp="1"/>
          </p:cNvSpPr>
          <p:nvPr/>
        </p:nvSpPr>
        <p:spPr bwMode="auto">
          <a:xfrm>
            <a:off x="3884414" y="8847247"/>
            <a:ext cx="2972098" cy="465077"/>
          </a:xfrm>
          <a:prstGeom prst="rect">
            <a:avLst/>
          </a:prstGeom>
          <a:noFill/>
          <a:ln>
            <a:miter lim="800000"/>
            <a:headEnd/>
            <a:tailEnd/>
          </a:ln>
        </p:spPr>
        <p:txBody>
          <a:bodyPr lIns="92377" tIns="46189" rIns="92377" bIns="46189" anchor="b"/>
          <a:lstStyle/>
          <a:p>
            <a:pPr algn="r" defTabSz="924034">
              <a:defRPr/>
            </a:pPr>
            <a:fld id="{3E9B707C-F4CF-4A13-ACDC-718DE8374561}" type="slidenum">
              <a:rPr lang="en-US" sz="1200">
                <a:latin typeface="Arial" charset="0"/>
                <a:cs typeface="+mn-cs"/>
              </a:rPr>
              <a:pPr algn="r" defTabSz="924034">
                <a:defRPr/>
              </a:pPr>
              <a:t>57</a:t>
            </a:fld>
            <a:endParaRPr lang="en-US" sz="1200" dirty="0">
              <a:latin typeface="Arial" charset="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B7BF65BE-7689-41F0-AF16-AED5C741792A}" type="slidenum">
              <a:rPr lang="en-US" sz="1200">
                <a:latin typeface="Arial" charset="0"/>
                <a:cs typeface="+mn-cs"/>
              </a:rPr>
              <a:pPr algn="r" defTabSz="924153">
                <a:defRPr/>
              </a:pPr>
              <a:t>59</a:t>
            </a:fld>
            <a:endParaRPr lang="en-US" sz="1200" dirty="0">
              <a:latin typeface="Arial" charset="0"/>
              <a:cs typeface="+mn-cs"/>
            </a:endParaRPr>
          </a:p>
        </p:txBody>
      </p:sp>
      <p:sp>
        <p:nvSpPr>
          <p:cNvPr id="207875" name="Rectangle 2"/>
          <p:cNvSpPr>
            <a:spLocks noGrp="1" noRot="1" noChangeAspect="1" noChangeArrowheads="1" noTextEdit="1"/>
          </p:cNvSpPr>
          <p:nvPr>
            <p:ph type="sldImg"/>
          </p:nvPr>
        </p:nvSpPr>
        <p:spPr>
          <a:xfrm>
            <a:off x="1101725" y="696913"/>
            <a:ext cx="4656138" cy="3494087"/>
          </a:xfrm>
          <a:ln/>
        </p:spPr>
      </p:sp>
      <p:sp>
        <p:nvSpPr>
          <p:cNvPr id="207876" name="Rectangle 3"/>
          <p:cNvSpPr>
            <a:spLocks noGrp="1" noChangeArrowheads="1"/>
          </p:cNvSpPr>
          <p:nvPr>
            <p:ph type="body" idx="1"/>
          </p:nvPr>
        </p:nvSpPr>
        <p:spPr>
          <a:xfrm>
            <a:off x="686098" y="4424394"/>
            <a:ext cx="5485805" cy="4191854"/>
          </a:xfrm>
          <a:noFill/>
          <a:ln/>
        </p:spPr>
        <p:txBody>
          <a:bodyPr/>
          <a:lstStyle/>
          <a:p>
            <a:pPr eaLnBrk="1" hangingPunct="1"/>
            <a:r>
              <a:rPr lang="en-US" smtClean="0"/>
              <a:t> - not entirely educators’ fault – the system is the issue – governed by an essential 19th century paradigm – one that was appropriate for our grandparents but not our children and grandchildren</a:t>
            </a:r>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r>
              <a:rPr lang="en-US" smtClean="0"/>
              <a:t>Talking went digital. </a:t>
            </a:r>
          </a:p>
          <a:p>
            <a:endParaRPr lang="en-US" smtClean="0"/>
          </a:p>
          <a:p>
            <a:r>
              <a:rPr lang="en-US" smtClean="0"/>
              <a:t>On the personal level, we now carry around portable little computers (also known as cell phones) that not only let us talk to anyone in the world but also can send text messages, photographs, and videos. They also can hold our calendar, contacts, and music that we like to listen to. All in our pocket.</a:t>
            </a:r>
          </a:p>
          <a:p>
            <a:endParaRPr lang="en-US" smtClean="0"/>
          </a:p>
          <a:p>
            <a:r>
              <a:rPr lang="en-US" smtClean="0"/>
              <a:t>Hands up – how many of you own a cell phone?</a:t>
            </a:r>
          </a:p>
          <a:p>
            <a:endParaRPr lang="en-US" smtClean="0"/>
          </a:p>
          <a:p>
            <a:r>
              <a:rPr lang="en-US" smtClean="0"/>
              <a:t>http://www.flickr.com/photos/davyrocket/82339986/</a:t>
            </a:r>
          </a:p>
          <a:p>
            <a:endParaRPr lang="en-US" smtClean="0"/>
          </a:p>
          <a:p>
            <a:r>
              <a:rPr lang="en-US" smtClean="0"/>
              <a:t>How many of you have heard of a service called Jott that lets you can send yourself an e-mail reminder simply by calling and talking into the phone?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F752ABAD-A4FE-48B8-9782-73416D379C89}" type="slidenum">
              <a:rPr lang="en-US" sz="1200">
                <a:latin typeface="Arial" charset="0"/>
                <a:cs typeface="+mn-cs"/>
              </a:rPr>
              <a:pPr algn="r" defTabSz="924153">
                <a:defRPr/>
              </a:pPr>
              <a:t>60</a:t>
            </a:fld>
            <a:endParaRPr lang="en-US" sz="1200" dirty="0">
              <a:latin typeface="Arial" charset="0"/>
              <a:cs typeface="+mn-cs"/>
            </a:endParaRPr>
          </a:p>
        </p:txBody>
      </p:sp>
      <p:sp>
        <p:nvSpPr>
          <p:cNvPr id="208899" name="Rectangle 2"/>
          <p:cNvSpPr>
            <a:spLocks noGrp="1" noRot="1" noChangeAspect="1" noChangeArrowheads="1" noTextEdit="1"/>
          </p:cNvSpPr>
          <p:nvPr>
            <p:ph type="sldImg"/>
          </p:nvPr>
        </p:nvSpPr>
        <p:spPr>
          <a:xfrm>
            <a:off x="1101725" y="696913"/>
            <a:ext cx="4656138" cy="3494087"/>
          </a:xfrm>
          <a:ln/>
        </p:spPr>
      </p:sp>
      <p:sp>
        <p:nvSpPr>
          <p:cNvPr id="208900" name="Rectangle 3"/>
          <p:cNvSpPr>
            <a:spLocks noGrp="1" noChangeArrowheads="1"/>
          </p:cNvSpPr>
          <p:nvPr>
            <p:ph type="body" idx="1"/>
          </p:nvPr>
        </p:nvSpPr>
        <p:spPr>
          <a:xfrm>
            <a:off x="686098" y="4424394"/>
            <a:ext cx="5485805" cy="4191854"/>
          </a:xfrm>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82EC0294-4290-4EF2-AC57-118DAAC50C28}" type="slidenum">
              <a:rPr lang="en-US" smtClean="0"/>
              <a:pPr>
                <a:defRPr/>
              </a:pPr>
              <a:t>61</a:t>
            </a:fld>
            <a:endParaRPr lang="en-US" smtClean="0"/>
          </a:p>
        </p:txBody>
      </p:sp>
      <p:sp>
        <p:nvSpPr>
          <p:cNvPr id="190467" name="Rectangle 2"/>
          <p:cNvSpPr>
            <a:spLocks noGrp="1" noRot="1" noChangeAspect="1" noChangeArrowheads="1" noTextEdit="1"/>
          </p:cNvSpPr>
          <p:nvPr>
            <p:ph type="sldImg"/>
          </p:nvPr>
        </p:nvSpPr>
        <p:spPr>
          <a:xfrm>
            <a:off x="1101725" y="698500"/>
            <a:ext cx="4656138" cy="3494088"/>
          </a:xfrm>
          <a:ln/>
        </p:spPr>
      </p:sp>
      <p:sp>
        <p:nvSpPr>
          <p:cNvPr id="190468" name="Rectangle 3"/>
          <p:cNvSpPr>
            <a:spLocks noGrp="1" noChangeArrowheads="1"/>
          </p:cNvSpPr>
          <p:nvPr>
            <p:ph type="body" idx="1"/>
          </p:nvPr>
        </p:nvSpPr>
        <p:spPr>
          <a:noFill/>
          <a:ln/>
        </p:spPr>
        <p:txBody>
          <a:bodyPr/>
          <a:lstStyle/>
          <a:p>
            <a:pPr eaLnBrk="1" hangingPunct="1"/>
            <a:r>
              <a:rPr lang="en-US" dirty="0" smtClean="0"/>
              <a:t>For the past five years, the national conversation on education has focused on reading scores, math tests and closing the "achievement gap" between social classes. This is not a story about that conversation.</a:t>
            </a:r>
          </a:p>
          <a:p>
            <a:pPr eaLnBrk="1" hangingPunct="1"/>
            <a:r>
              <a:rPr lang="en-US" dirty="0" smtClean="0"/>
              <a:t>This is a story about the big public conversation the nation is </a:t>
            </a:r>
            <a:r>
              <a:rPr lang="en-US" i="1" dirty="0" smtClean="0"/>
              <a:t>not</a:t>
            </a:r>
            <a:r>
              <a:rPr lang="en-US" dirty="0"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1100" i="1" dirty="0" smtClean="0"/>
              <a:t>As a result…</a:t>
            </a:r>
          </a:p>
          <a:p>
            <a:pPr eaLnBrk="1" hangingPunct="1"/>
            <a:endParaRPr lang="en-US" sz="1100" i="1" dirty="0" smtClean="0"/>
          </a:p>
          <a:p>
            <a:pPr eaLnBrk="1" hangingPunct="1"/>
            <a:r>
              <a:rPr lang="en-US" sz="1100" i="1" dirty="0" smtClean="0"/>
              <a:t>http://remoteaccess.typepad.com/remote_access/2005/11/educational_lea.html</a:t>
            </a:r>
          </a:p>
          <a:p>
            <a:pPr eaLnBrk="1" hangingPunct="1"/>
            <a:endParaRPr lang="en-US" dirty="0" smtClean="0"/>
          </a:p>
          <a:p>
            <a:pPr eaLnBrk="1" hangingPunct="1"/>
            <a:r>
              <a:rPr lang="en-US" sz="1200"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a:p>
        </p:txBody>
      </p:sp>
      <p:sp>
        <p:nvSpPr>
          <p:cNvPr id="4" name="Slide Number Placeholder 3"/>
          <p:cNvSpPr>
            <a:spLocks noGrp="1"/>
          </p:cNvSpPr>
          <p:nvPr>
            <p:ph type="sldNum" sz="quarter" idx="10"/>
          </p:nvPr>
        </p:nvSpPr>
        <p:spPr/>
        <p:txBody>
          <a:bodyPr/>
          <a:lstStyle/>
          <a:p>
            <a:pPr>
              <a:defRPr/>
            </a:pPr>
            <a:fld id="{8F970E94-32E4-49BA-B928-97F79C768744}" type="slidenum">
              <a:rPr lang="en-US" smtClean="0"/>
              <a:pPr>
                <a:defRPr/>
              </a:pPr>
              <a:t>62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z="1200" dirty="0" smtClean="0"/>
              <a:t>We desperately need . . . we may not survive without . . . a generation of young people who are imaginative, inventive, fearless learners, and compassionate leaders. Yet, what can we say, as educators, about the students we are producing? We can prove that they can read, do basic math on paper, and they are able to sit for hours filling in bubble sheets.</a:t>
            </a:r>
          </a:p>
          <a:p>
            <a:pPr eaLnBrk="1" hangingPunct="1"/>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http://davidwarlick.com/2cents/?p=298</a:t>
            </a:r>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63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65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66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67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1101725" y="698500"/>
            <a:ext cx="4656138" cy="3494088"/>
          </a:xfrm>
          <a:ln/>
        </p:spPr>
      </p:sp>
      <p:sp>
        <p:nvSpPr>
          <p:cNvPr id="242691" name="Notes Placeholder 2"/>
          <p:cNvSpPr>
            <a:spLocks noGrp="1"/>
          </p:cNvSpPr>
          <p:nvPr>
            <p:ph type="body" idx="1"/>
          </p:nvPr>
        </p:nvSpPr>
        <p:spPr>
          <a:noFill/>
          <a:ln/>
        </p:spPr>
        <p:txBody>
          <a:bodyPr lIns="92377" tIns="46189" rIns="92377" bIns="46189"/>
          <a:lstStyle/>
          <a:p>
            <a:endParaRPr lang="en-US" smtClean="0"/>
          </a:p>
        </p:txBody>
      </p:sp>
      <p:sp>
        <p:nvSpPr>
          <p:cNvPr id="4" name="Slide Number Placeholder 3"/>
          <p:cNvSpPr txBox="1">
            <a:spLocks noGrp="1"/>
          </p:cNvSpPr>
          <p:nvPr/>
        </p:nvSpPr>
        <p:spPr bwMode="auto">
          <a:xfrm>
            <a:off x="3884414" y="8847247"/>
            <a:ext cx="2972098" cy="465077"/>
          </a:xfrm>
          <a:prstGeom prst="rect">
            <a:avLst/>
          </a:prstGeom>
          <a:noFill/>
          <a:ln>
            <a:miter lim="800000"/>
            <a:headEnd/>
            <a:tailEnd/>
          </a:ln>
        </p:spPr>
        <p:txBody>
          <a:bodyPr lIns="92377" tIns="46189" rIns="92377" bIns="46189" anchor="b"/>
          <a:lstStyle/>
          <a:p>
            <a:pPr algn="r" defTabSz="924034">
              <a:defRPr/>
            </a:pPr>
            <a:fld id="{44368700-0D2D-4FA8-A112-E2D1055B894B}" type="slidenum">
              <a:rPr lang="en-US" sz="1200">
                <a:latin typeface="Arial" charset="0"/>
                <a:cs typeface="+mn-cs"/>
              </a:rPr>
              <a:pPr algn="r" defTabSz="924034">
                <a:defRPr/>
              </a:pPr>
              <a:t>69</a:t>
            </a:fld>
            <a:endParaRPr lang="en-US" sz="1200" dirty="0">
              <a:latin typeface="Arial" charset="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70</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873962">
              <a:defRPr/>
            </a:pPr>
            <a:r>
              <a:rPr lang="en-US" dirty="0" smtClean="0"/>
              <a:t>1. critical thinking and problem solving in networks</a:t>
            </a:r>
            <a:r>
              <a:rPr lang="en-US" baseline="0" dirty="0" smtClean="0"/>
              <a:t> of cross-functional teams</a:t>
            </a:r>
          </a:p>
          <a:p>
            <a:pPr>
              <a:buFontTx/>
              <a:buNone/>
            </a:pPr>
            <a:r>
              <a:rPr lang="en-US" baseline="0" dirty="0" smtClean="0"/>
              <a:t>world is complex and answers are not in the books</a:t>
            </a:r>
          </a:p>
          <a:p>
            <a:r>
              <a:rPr lang="en-US" baseline="0" dirty="0" smtClean="0"/>
              <a:t>world is moving too fast for inflexible, hierarchical organizations</a:t>
            </a:r>
          </a:p>
          <a:p>
            <a:pPr>
              <a:buFontTx/>
              <a:buNone/>
            </a:pPr>
            <a:endParaRPr lang="en-US" dirty="0" smtClean="0"/>
          </a:p>
          <a:p>
            <a:pPr>
              <a:buFontTx/>
              <a:buNone/>
            </a:pPr>
            <a:r>
              <a:rPr lang="en-US" dirty="0" smtClean="0"/>
              <a:t>2. collaboration across networks and leadership by influence rather than positional authority</a:t>
            </a:r>
          </a:p>
          <a:p>
            <a:pPr>
              <a:buFontTx/>
              <a:buNone/>
            </a:pPr>
            <a:r>
              <a:rPr lang="en-US" dirty="0" smtClean="0"/>
              <a:t>command and control increasingly less valued in organizations</a:t>
            </a:r>
          </a:p>
          <a:p>
            <a:pPr>
              <a:buFontTx/>
              <a:buNone/>
            </a:pPr>
            <a:r>
              <a:rPr lang="en-US" dirty="0" smtClean="0"/>
              <a:t>schools are very</a:t>
            </a:r>
            <a:r>
              <a:rPr lang="en-US" baseline="0" dirty="0" smtClean="0"/>
              <a:t> much command and control institutions</a:t>
            </a:r>
          </a:p>
          <a:p>
            <a:pPr>
              <a:buFontTx/>
              <a:buChar char="-"/>
            </a:pPr>
            <a:endParaRPr lang="en-US" baseline="0" dirty="0" smtClean="0"/>
          </a:p>
          <a:p>
            <a:pPr>
              <a:buFontTx/>
              <a:buNone/>
            </a:pPr>
            <a:r>
              <a:rPr lang="en-US" baseline="0" dirty="0" smtClean="0"/>
              <a:t>3. agility and adaptability</a:t>
            </a:r>
          </a:p>
          <a:p>
            <a:pPr>
              <a:buFontTx/>
              <a:buNone/>
            </a:pPr>
            <a:r>
              <a:rPr lang="en-US" baseline="0" dirty="0" smtClean="0"/>
              <a:t>intensifying rate of change, overwhelming amount of data, increasing complexity of problems</a:t>
            </a:r>
          </a:p>
          <a:p>
            <a:pPr>
              <a:buFontTx/>
              <a:buChar char="-"/>
            </a:pPr>
            <a:endParaRPr lang="en-US" baseline="0" dirty="0" smtClean="0"/>
          </a:p>
          <a:p>
            <a:pPr>
              <a:buFontTx/>
              <a:buNone/>
            </a:pPr>
            <a:r>
              <a:rPr lang="en-US" baseline="0" dirty="0" smtClean="0"/>
              <a:t>4. initiative and </a:t>
            </a:r>
            <a:r>
              <a:rPr lang="en-US" baseline="0" dirty="0" err="1" smtClean="0"/>
              <a:t>entrepeneurialism</a:t>
            </a:r>
            <a:endParaRPr lang="en-US" baseline="0" dirty="0" smtClean="0"/>
          </a:p>
          <a:p>
            <a:pPr>
              <a:buFontTx/>
              <a:buNone/>
            </a:pPr>
            <a:r>
              <a:rPr lang="en-US" baseline="0" dirty="0" smtClean="0"/>
              <a:t>people who can seek out new opportunities, ideas, and strategies</a:t>
            </a:r>
          </a:p>
          <a:p>
            <a:pPr>
              <a:buFontTx/>
              <a:buNone/>
            </a:pPr>
            <a:r>
              <a:rPr lang="en-US" baseline="0" dirty="0" smtClean="0"/>
              <a:t>don’t want students or workers who are apathetic about their experiences</a:t>
            </a:r>
          </a:p>
          <a:p>
            <a:pPr>
              <a:buFontTx/>
              <a:buNone/>
            </a:pPr>
            <a:r>
              <a:rPr lang="en-US" baseline="0" dirty="0" smtClean="0"/>
              <a:t>achievement orientation, drive for results, self-starters</a:t>
            </a:r>
          </a:p>
          <a:p>
            <a:pPr>
              <a:buFontTx/>
              <a:buNone/>
            </a:pPr>
            <a:endParaRPr lang="en-US" baseline="0" dirty="0" smtClean="0"/>
          </a:p>
          <a:p>
            <a:pPr>
              <a:buFontTx/>
              <a:buNone/>
            </a:pPr>
            <a:r>
              <a:rPr lang="en-US" baseline="0" dirty="0" smtClean="0"/>
              <a:t>5. effective written and oral communication</a:t>
            </a:r>
          </a:p>
          <a:p>
            <a:pPr>
              <a:buFontTx/>
              <a:buNone/>
            </a:pPr>
            <a:r>
              <a:rPr lang="en-US" baseline="0" dirty="0" smtClean="0"/>
              <a:t>presentation skills, being clear and concise; creating focus, energy, and passion around the points they want to make</a:t>
            </a:r>
          </a:p>
          <a:p>
            <a:pPr>
              <a:buFontTx/>
              <a:buNone/>
            </a:pPr>
            <a:endParaRPr lang="en-US" baseline="0" dirty="0" smtClean="0"/>
          </a:p>
          <a:p>
            <a:pPr>
              <a:buFontTx/>
              <a:buNone/>
            </a:pPr>
            <a:r>
              <a:rPr lang="en-US" baseline="0" dirty="0" smtClean="0"/>
              <a:t>6. accessing and analyzing information</a:t>
            </a:r>
          </a:p>
          <a:p>
            <a:pPr>
              <a:buFontTx/>
              <a:buNone/>
            </a:pPr>
            <a:r>
              <a:rPr lang="en-US" baseline="0" dirty="0" smtClean="0"/>
              <a:t>people who can access, evaluate, conceptualize, and synthesize multiple and large streams of incoming information to make meaningful decisions</a:t>
            </a:r>
          </a:p>
          <a:p>
            <a:pPr>
              <a:buFontTx/>
              <a:buNone/>
            </a:pPr>
            <a:endParaRPr lang="en-US" baseline="0" dirty="0" smtClean="0"/>
          </a:p>
          <a:p>
            <a:pPr>
              <a:buFontTx/>
              <a:buNone/>
            </a:pPr>
            <a:r>
              <a:rPr lang="en-US" baseline="0" dirty="0" smtClean="0"/>
              <a:t>7. curiosity and imagination</a:t>
            </a:r>
          </a:p>
          <a:p>
            <a:pPr>
              <a:buFontTx/>
              <a:buNone/>
            </a:pPr>
            <a:r>
              <a:rPr lang="en-US" baseline="0" dirty="0" smtClean="0"/>
              <a:t>inquisitiveness, analytical skills that are more ‘out of the box’ than in the past, asking great questions is more important than knowing the ‘right answer’</a:t>
            </a:r>
            <a:endParaRPr lang="en-US" dirty="0" smtClean="0"/>
          </a:p>
          <a:p>
            <a:pPr>
              <a:buFontTx/>
              <a:buNone/>
            </a:pPr>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71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p:spPr>
        <p:txBody>
          <a:bodyPr/>
          <a:lstStyle/>
          <a:p>
            <a:r>
              <a:rPr lang="en-US" smtClean="0"/>
              <a:t>Music went digital.</a:t>
            </a:r>
          </a:p>
          <a:p>
            <a:endParaRPr lang="en-US" smtClean="0"/>
          </a:p>
          <a:p>
            <a:r>
              <a:rPr lang="en-US" smtClean="0"/>
              <a:t>Many of us have iPods or other portable music devices that let us carry around a lifetime’s worth of music. And, again, they fit in our pocket or purse.</a:t>
            </a:r>
          </a:p>
          <a:p>
            <a:endParaRPr lang="en-US" smtClean="0"/>
          </a:p>
          <a:p>
            <a:r>
              <a:rPr lang="en-US" smtClean="0"/>
              <a:t>And, in addition to being both wonderfully useful and kinda cool, these little devices also are making us completely rethink a number of issues related to intellectual property and copyright.</a:t>
            </a:r>
          </a:p>
          <a:p>
            <a:endParaRPr lang="en-US" smtClean="0"/>
          </a:p>
          <a:p>
            <a:r>
              <a:rPr lang="en-US" smtClean="0"/>
              <a:t>Hands up – how many of you own an iPod or other kind of portable music player?</a:t>
            </a:r>
          </a:p>
          <a:p>
            <a:endParaRPr lang="en-US" smtClean="0"/>
          </a:p>
          <a:p>
            <a:endParaRPr lang="en-US" smtClean="0"/>
          </a:p>
          <a:p>
            <a:endParaRPr lang="en-US" smtClean="0"/>
          </a:p>
          <a:p>
            <a:r>
              <a:rPr lang="en-US" smtClean="0"/>
              <a:t>http://www.flickr.com/photos/zengame/42914294/sizes/l/</a:t>
            </a:r>
          </a:p>
        </p:txBody>
      </p:sp>
      <p:sp>
        <p:nvSpPr>
          <p:cNvPr id="4" name="Slide Number Placeholder 3"/>
          <p:cNvSpPr>
            <a:spLocks noGrp="1"/>
          </p:cNvSpPr>
          <p:nvPr>
            <p:ph type="sldNum" sz="quarter" idx="5"/>
          </p:nvPr>
        </p:nvSpPr>
        <p:spPr/>
        <p:txBody>
          <a:bodyPr/>
          <a:lstStyle/>
          <a:p>
            <a:pPr>
              <a:defRPr/>
            </a:pPr>
            <a:fld id="{BB9843C1-AEA8-4020-B2C2-FBDBA3A9F8AE}" type="slidenum">
              <a:rPr lang="en-US" smtClean="0"/>
              <a:pPr>
                <a:defRPr/>
              </a:pPr>
              <a:t>10</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100" dirty="0" smtClean="0">
                <a:solidFill>
                  <a:schemeClr val="bg2"/>
                </a:solidFill>
              </a:rPr>
              <a:t>Student learning curiosity / engagement with content</a:t>
            </a:r>
            <a:endParaRPr lang="en-US" sz="1100" dirty="0" smtClean="0"/>
          </a:p>
          <a:p>
            <a:endParaRPr lang="en-US" dirty="0"/>
          </a:p>
        </p:txBody>
      </p:sp>
      <p:sp>
        <p:nvSpPr>
          <p:cNvPr id="4" name="Slide Number Placeholder 3"/>
          <p:cNvSpPr>
            <a:spLocks noGrp="1"/>
          </p:cNvSpPr>
          <p:nvPr>
            <p:ph type="sldNum" sz="quarter" idx="10"/>
          </p:nvPr>
        </p:nvSpPr>
        <p:spPr/>
        <p:txBody>
          <a:bodyPr/>
          <a:lstStyle/>
          <a:p>
            <a:pPr>
              <a:defRPr/>
            </a:pPr>
            <a:fld id="{6D1F9E27-D668-431C-AFD3-93053BB1F234}" type="slidenum">
              <a:rPr lang="en-US" smtClean="0"/>
              <a:pPr>
                <a:defRPr/>
              </a:pPr>
              <a:t>72</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75</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77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Technology needs to be like</a:t>
            </a:r>
            <a:r>
              <a:rPr lang="en-US" baseline="0" dirty="0" smtClean="0"/>
              <a:t> oxygen. Ubiquitous, necessary, and invisible.</a:t>
            </a:r>
          </a:p>
          <a:p>
            <a:r>
              <a:rPr lang="en-US" baseline="0" dirty="0" smtClean="0"/>
              <a:t>- Chris Lehmann</a:t>
            </a:r>
            <a:endParaRPr lang="en-US" dirty="0"/>
          </a:p>
        </p:txBody>
      </p:sp>
      <p:sp>
        <p:nvSpPr>
          <p:cNvPr id="4" name="Slide Number Placeholder 3"/>
          <p:cNvSpPr>
            <a:spLocks noGrp="1"/>
          </p:cNvSpPr>
          <p:nvPr>
            <p:ph type="sldNum" sz="quarter" idx="10"/>
          </p:nvPr>
        </p:nvSpPr>
        <p:spPr/>
        <p:txBody>
          <a:bodyPr/>
          <a:lstStyle/>
          <a:p>
            <a:pPr>
              <a:defRPr/>
            </a:pPr>
            <a:fld id="{8F970E94-32E4-49BA-B928-97F79C768744}" type="slidenum">
              <a:rPr lang="en-US" smtClean="0"/>
              <a:pPr>
                <a:defRPr/>
              </a:pPr>
              <a:t>78</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1C3858-4C7F-44DD-8666-168F7E8F13EE}" type="slidenum">
              <a:rPr lang="en-US" smtClean="0"/>
              <a:pPr>
                <a:defRPr/>
              </a:pPr>
              <a:t>82</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83</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84</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Anticipatory v. reactionary</a:t>
            </a:r>
            <a:endParaRPr lang="en-US" dirty="0"/>
          </a:p>
        </p:txBody>
      </p:sp>
      <p:sp>
        <p:nvSpPr>
          <p:cNvPr id="4" name="Slide Number Placeholder 3"/>
          <p:cNvSpPr>
            <a:spLocks noGrp="1"/>
          </p:cNvSpPr>
          <p:nvPr>
            <p:ph type="sldNum" sz="quarter" idx="10"/>
          </p:nvPr>
        </p:nvSpPr>
        <p:spPr/>
        <p:txBody>
          <a:bodyPr/>
          <a:lstStyle/>
          <a:p>
            <a:pPr>
              <a:defRPr/>
            </a:pPr>
            <a:fld id="{8F970E94-32E4-49BA-B928-97F79C768744}" type="slidenum">
              <a:rPr lang="en-US" smtClean="0"/>
              <a:pPr>
                <a:defRPr/>
              </a:pPr>
              <a:t>85</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Future oriented v. compliance oriented</a:t>
            </a:r>
            <a:endParaRPr lang="en-US" dirty="0"/>
          </a:p>
        </p:txBody>
      </p:sp>
      <p:sp>
        <p:nvSpPr>
          <p:cNvPr id="4" name="Slide Number Placeholder 3"/>
          <p:cNvSpPr>
            <a:spLocks noGrp="1"/>
          </p:cNvSpPr>
          <p:nvPr>
            <p:ph type="sldNum" sz="quarter" idx="10"/>
          </p:nvPr>
        </p:nvSpPr>
        <p:spPr/>
        <p:txBody>
          <a:bodyPr/>
          <a:lstStyle/>
          <a:p>
            <a:pPr>
              <a:defRPr/>
            </a:pPr>
            <a:fld id="{8F970E94-32E4-49BA-B928-97F79C768744}" type="slidenum">
              <a:rPr lang="en-US" smtClean="0"/>
              <a:pPr>
                <a:defRPr/>
              </a:pPr>
              <a:t>86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ln/>
        </p:spPr>
      </p:sp>
      <p:sp>
        <p:nvSpPr>
          <p:cNvPr id="30722" name="Rectangle 3"/>
          <p:cNvSpPr>
            <a:spLocks noGrp="1" noChangeArrowheads="1"/>
          </p:cNvSpPr>
          <p:nvPr>
            <p:ph type="body" idx="1"/>
          </p:nvPr>
        </p:nvSpPr>
        <p:spPr>
          <a:noFill/>
          <a:ln/>
        </p:spPr>
        <p:txBody>
          <a:bodyPr/>
          <a:lstStyle/>
          <a:p>
            <a:r>
              <a:rPr lang="en-US" smtClean="0"/>
              <a:t>Maps went digital.</a:t>
            </a:r>
          </a:p>
          <a:p>
            <a:endParaRPr lang="en-US" smtClean="0"/>
          </a:p>
          <a:p>
            <a:r>
              <a:rPr lang="en-US" smtClean="0"/>
              <a:t>For a few hundred dollars, we can buy a portable GPS unit and never have to get lost again.</a:t>
            </a:r>
          </a:p>
          <a:p>
            <a:endParaRPr lang="en-US" smtClean="0"/>
          </a:p>
          <a:p>
            <a:r>
              <a:rPr lang="en-US" smtClean="0"/>
              <a:t>Hands up – how many of you own a GPS unit?</a:t>
            </a:r>
          </a:p>
          <a:p>
            <a:endParaRPr lang="en-US" smtClean="0"/>
          </a:p>
          <a:p>
            <a:endParaRPr lang="en-US" smtClean="0"/>
          </a:p>
          <a:p>
            <a:endParaRPr lang="en-US" smtClean="0"/>
          </a:p>
          <a:p>
            <a:r>
              <a:rPr lang="en-US" smtClean="0"/>
              <a:t>http://www.flickr.com/photos/soumit/450204342/in/photostream/</a:t>
            </a:r>
          </a:p>
          <a:p>
            <a:r>
              <a:rPr lang="en-US" smtClean="0"/>
              <a:t>http://www.flickr.com/photos/mdumlao98/976279763/</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21034ED3-545F-4B5C-AB6C-C36F5868ADF1}" type="slidenum">
              <a:rPr lang="en-US" smtClean="0"/>
              <a:pPr>
                <a:defRPr/>
              </a:pPr>
              <a:t>87</a:t>
            </a:fld>
            <a:endParaRPr lang="en-US" smtClean="0"/>
          </a:p>
        </p:txBody>
      </p:sp>
      <p:sp>
        <p:nvSpPr>
          <p:cNvPr id="222211" name="Rectangle 2"/>
          <p:cNvSpPr>
            <a:spLocks noGrp="1" noRot="1" noChangeAspect="1" noChangeArrowheads="1" noTextEdit="1"/>
          </p:cNvSpPr>
          <p:nvPr>
            <p:ph type="sldImg"/>
          </p:nvPr>
        </p:nvSpPr>
        <p:spPr>
          <a:xfrm>
            <a:off x="1101725" y="698500"/>
            <a:ext cx="4656138" cy="3494088"/>
          </a:xfrm>
          <a:ln/>
        </p:spPr>
      </p:sp>
      <p:sp>
        <p:nvSpPr>
          <p:cNvPr id="657411" name="Rectangle 3"/>
          <p:cNvSpPr>
            <a:spLocks noGrp="1" noChangeArrowheads="1"/>
          </p:cNvSpPr>
          <p:nvPr>
            <p:ph type="body" idx="1"/>
          </p:nvPr>
        </p:nvSpPr>
        <p:spPr/>
        <p:txBody>
          <a:bodyPr/>
          <a:lstStyle/>
          <a:p>
            <a:pPr algn="ctr" defTabSz="874075"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4075"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4075"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 </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endParaRPr lang="en-US" dirty="0" smtClean="0">
              <a:hlinkClick r:id="rId3"/>
            </a:endParaRPr>
          </a:p>
          <a:p>
            <a:endParaRPr lang="en-US" dirty="0" smtClean="0">
              <a:hlinkClick r:id="rId4"/>
            </a:endParaRPr>
          </a:p>
          <a:p>
            <a:r>
              <a:rPr lang="en-US" dirty="0" smtClean="0">
                <a:hlinkClick r:id="rId4"/>
              </a:rPr>
              <a:t>http://www.flickr.com/photos/midnight-digital/3086238863/in/pool-jumping</a:t>
            </a:r>
            <a:r>
              <a:rPr lang="en-US" dirty="0" smtClean="0"/>
              <a: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5"/>
              </a:rPr>
              <a:t>http://</a:t>
            </a:r>
            <a:r>
              <a:rPr lang="en-US" smtClean="0">
                <a:hlinkClick r:id="rId5"/>
              </a:rPr>
              <a:t>remoteaccess.typepad.com/remote_access/2006/06/literacy_as_bat.html</a:t>
            </a:r>
            <a:r>
              <a:rPr lang="en-US" smtClean="0"/>
              <a:t> </a:t>
            </a:r>
            <a:endParaRPr lang="en-US" dirty="0" smtClean="0"/>
          </a:p>
        </p:txBody>
      </p:sp>
      <p:sp>
        <p:nvSpPr>
          <p:cNvPr id="4" name="Slide Number Placeholder 3"/>
          <p:cNvSpPr>
            <a:spLocks noGrp="1"/>
          </p:cNvSpPr>
          <p:nvPr>
            <p:ph type="sldNum" sz="quarter" idx="10"/>
          </p:nvPr>
        </p:nvSpPr>
        <p:spPr/>
        <p:txBody>
          <a:bodyPr/>
          <a:lstStyle/>
          <a:p>
            <a:fld id="{C431404F-B1DA-48D9-AD5B-F99DA6EED035}" type="slidenum">
              <a:rPr lang="en-US" smtClean="0"/>
              <a:pPr/>
              <a:t>88</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p:spPr>
        <p:txBody>
          <a:bodyPr/>
          <a:lstStyle/>
          <a:p>
            <a:pPr eaLnBrk="1" hangingPunct="1"/>
            <a:r>
              <a:rPr lang="en-US" dirty="0" smtClean="0"/>
              <a:t>The challenge, of course, is that much of this world is invisible to older adults and educators (in the bubble)</a:t>
            </a:r>
          </a:p>
          <a:p>
            <a:pPr eaLnBrk="1" hangingPunct="1"/>
            <a:r>
              <a:rPr lang="en-US" dirty="0" smtClean="0"/>
              <a:t>Why? b/c didn’t grow up with it</a:t>
            </a:r>
          </a:p>
          <a:p>
            <a:pPr eaLnBrk="1" hangingPunct="1"/>
            <a:endParaRPr lang="en-US" dirty="0" smtClean="0"/>
          </a:p>
          <a:p>
            <a:pPr eaLnBrk="1" hangingPunct="1"/>
            <a:r>
              <a:rPr lang="en-US" dirty="0" smtClean="0"/>
              <a:t>For the first time in history, kids know more than adults about something that’s important</a:t>
            </a:r>
          </a:p>
          <a:p>
            <a:pPr eaLnBrk="1" hangingPunct="1"/>
            <a:r>
              <a:rPr lang="en-US" dirty="0" smtClean="0"/>
              <a:t>  - this is scary to adults!</a:t>
            </a:r>
          </a:p>
          <a:p>
            <a:pPr eaLnBrk="1" hangingPunct="1"/>
            <a:endParaRPr lang="en-US" dirty="0" smtClean="0"/>
          </a:p>
          <a:p>
            <a:pPr eaLnBrk="1" hangingPunct="1"/>
            <a:endParaRPr lang="en-US" dirty="0" smtClean="0"/>
          </a:p>
          <a:p>
            <a:pPr eaLnBrk="1" hangingPunct="1"/>
            <a:r>
              <a:rPr lang="en-US" dirty="0" smtClean="0"/>
              <a:t>Wesley Fryer</a:t>
            </a:r>
          </a:p>
          <a:p>
            <a:pPr eaLnBrk="1" hangingPunct="1"/>
            <a:r>
              <a:rPr lang="en-US" dirty="0" smtClean="0"/>
              <a:t>http://www.speedofcreativity.org/2006/10/21/beyond-the-digital-native-immigrant-dichotomy/</a:t>
            </a:r>
          </a:p>
          <a:p>
            <a:r>
              <a:rPr lang="en-US" dirty="0" smtClean="0">
                <a:hlinkClick r:id="rId3"/>
              </a:rPr>
              <a:t>http://www.flickr.com/photos/wfryer/275042551/</a:t>
            </a:r>
            <a:r>
              <a:rPr lang="en-US" dirty="0" smtClean="0"/>
              <a:t> </a:t>
            </a:r>
          </a:p>
        </p:txBody>
      </p:sp>
      <p:sp>
        <p:nvSpPr>
          <p:cNvPr id="4" name="Slide Number Placeholder 3"/>
          <p:cNvSpPr>
            <a:spLocks noGrp="1"/>
          </p:cNvSpPr>
          <p:nvPr>
            <p:ph type="sldNum" sz="quarter" idx="5"/>
          </p:nvPr>
        </p:nvSpPr>
        <p:spPr/>
        <p:txBody>
          <a:bodyPr/>
          <a:lstStyle/>
          <a:p>
            <a:pPr>
              <a:defRPr/>
            </a:pPr>
            <a:fld id="{2D9281C6-3C76-47BC-811B-210340916D2C}" type="slidenum">
              <a:rPr lang="en-US" smtClean="0"/>
              <a:pPr>
                <a:defRPr/>
              </a:pPr>
              <a:t>90</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414" y="8847247"/>
            <a:ext cx="2972098" cy="465077"/>
          </a:xfrm>
          <a:prstGeom prst="rect">
            <a:avLst/>
          </a:prstGeom>
          <a:noFill/>
          <a:ln>
            <a:miter lim="800000"/>
            <a:headEnd/>
            <a:tailEnd/>
          </a:ln>
        </p:spPr>
        <p:txBody>
          <a:bodyPr lIns="92389" tIns="46195" rIns="92389" bIns="46195" anchor="b"/>
          <a:lstStyle/>
          <a:p>
            <a:pPr algn="r" defTabSz="924153">
              <a:defRPr/>
            </a:pPr>
            <a:fld id="{37441925-45A1-49A5-8DBA-97FDEB2D3CF0}" type="slidenum">
              <a:rPr lang="en-US" sz="1200">
                <a:latin typeface="Arial" charset="0"/>
                <a:cs typeface="+mn-cs"/>
              </a:rPr>
              <a:pPr algn="r" defTabSz="924153">
                <a:defRPr/>
              </a:pPr>
              <a:t>93</a:t>
            </a:fld>
            <a:endParaRPr lang="en-US" sz="1200" dirty="0">
              <a:latin typeface="Arial" charset="0"/>
              <a:cs typeface="+mn-cs"/>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r>
              <a:rPr lang="en-US" smtClean="0"/>
              <a:t>We can’t be refugees</a:t>
            </a:r>
          </a:p>
          <a:p>
            <a:pPr eaLnBrk="1" hangingPunct="1"/>
            <a:endParaRPr lang="en-US" smtClean="0"/>
          </a:p>
          <a:p>
            <a:pPr eaLnBrk="1" hangingPunct="1"/>
            <a:r>
              <a:rPr lang="en-US" smtClean="0"/>
              <a:t>We have to be honest with ourselves</a:t>
            </a:r>
          </a:p>
          <a:p>
            <a:pPr eaLnBrk="1" hangingPunct="1"/>
            <a:r>
              <a:rPr lang="en-US" smtClean="0"/>
              <a:t> - most teachers and administrators (and professors) are refugees when it comes to most of this</a:t>
            </a:r>
          </a:p>
          <a:p>
            <a:pPr eaLnBrk="1" hangingPunct="1"/>
            <a:r>
              <a:rPr lang="en-US" smtClean="0"/>
              <a:t> - not worth the time investment to learn</a:t>
            </a:r>
          </a:p>
          <a:p>
            <a:pPr eaLnBrk="1" hangingPunct="1"/>
            <a:r>
              <a:rPr lang="en-US" smtClean="0"/>
              <a:t> - satisfied with the status quo</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414" y="8847247"/>
            <a:ext cx="2972098" cy="465077"/>
          </a:xfrm>
          <a:prstGeom prst="rect">
            <a:avLst/>
          </a:prstGeom>
          <a:noFill/>
          <a:ln>
            <a:miter lim="800000"/>
            <a:headEnd/>
            <a:tailEnd/>
          </a:ln>
        </p:spPr>
        <p:txBody>
          <a:bodyPr lIns="92377" tIns="46189" rIns="92377" bIns="46189" anchor="b"/>
          <a:lstStyle/>
          <a:p>
            <a:pPr algn="r" defTabSz="924034">
              <a:defRPr/>
            </a:pPr>
            <a:fld id="{29A1C3A0-357C-440D-8EC2-B5D0AACC4758}" type="slidenum">
              <a:rPr lang="en-US" sz="1200">
                <a:latin typeface="Arial" charset="0"/>
                <a:cs typeface="+mn-cs"/>
              </a:rPr>
              <a:pPr algn="r" defTabSz="924034">
                <a:defRPr/>
              </a:pPr>
              <a:t>95</a:t>
            </a:fld>
            <a:endParaRPr lang="en-US" sz="1200" dirty="0">
              <a:latin typeface="Arial" charset="0"/>
              <a:cs typeface="+mn-cs"/>
            </a:endParaRPr>
          </a:p>
        </p:txBody>
      </p:sp>
      <p:sp>
        <p:nvSpPr>
          <p:cNvPr id="243715" name="Rectangle 2"/>
          <p:cNvSpPr>
            <a:spLocks noGrp="1" noRot="1" noChangeAspect="1" noChangeArrowheads="1" noTextEdit="1"/>
          </p:cNvSpPr>
          <p:nvPr>
            <p:ph type="sldImg"/>
          </p:nvPr>
        </p:nvSpPr>
        <p:spPr>
          <a:xfrm>
            <a:off x="1101725" y="698500"/>
            <a:ext cx="4656138" cy="3494088"/>
          </a:xfrm>
          <a:ln/>
        </p:spPr>
      </p:sp>
      <p:sp>
        <p:nvSpPr>
          <p:cNvPr id="243716" name="Rectangle 3"/>
          <p:cNvSpPr>
            <a:spLocks noGrp="1" noChangeArrowheads="1"/>
          </p:cNvSpPr>
          <p:nvPr>
            <p:ph type="body" idx="1"/>
          </p:nvPr>
        </p:nvSpPr>
        <p:spPr>
          <a:noFill/>
          <a:ln/>
        </p:spPr>
        <p:txBody>
          <a:bodyPr lIns="92377" tIns="46189" rIns="92377" bIns="46189"/>
          <a:lstStyle/>
          <a:p>
            <a:pPr eaLnBrk="1" hangingPunct="1"/>
            <a:r>
              <a:rPr lang="en-US" dirty="0" smtClean="0"/>
              <a:t>URL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p:spPr>
        <p:txBody>
          <a:bodyPr/>
          <a:lstStyle/>
          <a:p>
            <a:r>
              <a:rPr lang="en-US" smtClean="0"/>
              <a:t>Photos went digital.</a:t>
            </a:r>
          </a:p>
          <a:p>
            <a:endParaRPr lang="en-US" smtClean="0"/>
          </a:p>
          <a:p>
            <a:r>
              <a:rPr lang="en-US" smtClean="0"/>
              <a:t>The world of photography has been completely upended in the past couple of decades, as digital cameras infiltrate both the personal and professional realms. </a:t>
            </a:r>
          </a:p>
          <a:p>
            <a:endParaRPr lang="en-US" smtClean="0"/>
          </a:p>
          <a:p>
            <a:r>
              <a:rPr lang="en-US" smtClean="0"/>
              <a:t>Hands up – how many of you own a digital camera? Those of you who do know the affordances they lend us over regular film photography.</a:t>
            </a:r>
          </a:p>
          <a:p>
            <a:endParaRPr lang="en-US" smtClean="0"/>
          </a:p>
          <a:p>
            <a:endParaRPr lang="en-US" smtClean="0"/>
          </a:p>
          <a:p>
            <a:r>
              <a:rPr lang="en-US" smtClean="0"/>
              <a:t>http://www.flickr.com/photos/parl/89822733/</a:t>
            </a:r>
          </a:p>
          <a:p>
            <a:r>
              <a:rPr lang="en-US" smtClean="0"/>
              <a:t>http://www.flickr.com/photos/dhammza/140868495/</a:t>
            </a:r>
          </a:p>
          <a:p>
            <a:r>
              <a:rPr lang="en-US" smtClean="0"/>
              <a:t>http://www.flickr.com/photos/purprin/2070805989/</a:t>
            </a:r>
          </a:p>
        </p:txBody>
      </p:sp>
      <p:sp>
        <p:nvSpPr>
          <p:cNvPr id="4" name="Slide Number Placeholder 3"/>
          <p:cNvSpPr>
            <a:spLocks noGrp="1"/>
          </p:cNvSpPr>
          <p:nvPr>
            <p:ph type="sldNum" sz="quarter" idx="5"/>
          </p:nvPr>
        </p:nvSpPr>
        <p:spPr/>
        <p:txBody>
          <a:bodyPr/>
          <a:lstStyle/>
          <a:p>
            <a:pPr>
              <a:defRPr/>
            </a:pPr>
            <a:fld id="{95D13371-3B46-4350-BAC7-753D5C7454D0}" type="slidenum">
              <a:rPr lang="en-US" smtClean="0"/>
              <a:pPr>
                <a:defRPr/>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p:spPr>
        <p:txBody>
          <a:bodyPr/>
          <a:lstStyle/>
          <a:p>
            <a:r>
              <a:rPr lang="en-US" smtClean="0"/>
              <a:t>Movies went digital.</a:t>
            </a:r>
          </a:p>
          <a:p>
            <a:endParaRPr lang="en-US" smtClean="0"/>
          </a:p>
          <a:p>
            <a:r>
              <a:rPr lang="en-US" smtClean="0"/>
              <a:t>Like the digital camera, the digital camcorder also is replacing earlier, often bulky versions, allowing individuals to capture video wherever they might be.</a:t>
            </a:r>
          </a:p>
          <a:p>
            <a:endParaRPr lang="en-US" smtClean="0"/>
          </a:p>
          <a:p>
            <a:endParaRPr lang="en-US" smtClean="0"/>
          </a:p>
          <a:p>
            <a:endParaRPr lang="en-US" smtClean="0"/>
          </a:p>
          <a:p>
            <a:endParaRPr lang="en-US" smtClean="0"/>
          </a:p>
          <a:p>
            <a:r>
              <a:rPr lang="en-US" smtClean="0"/>
              <a:t>http://www.flickr.com/photos/oldonliner/1571194587/</a:t>
            </a:r>
          </a:p>
          <a:p>
            <a:r>
              <a:rPr lang="en-US" smtClean="0"/>
              <a:t>http://www.flickr.com/photos/checiap/164147687/</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1"/>
          <p:cNvSpPr>
            <a:spLocks noGrp="1" noChangeArrowheads="1"/>
          </p:cNvSpPr>
          <p:nvPr>
            <p:ph type="dt" sz="quarter" idx="10"/>
          </p:nvPr>
        </p:nvSpPr>
        <p:spPr/>
        <p:txBody>
          <a:bodyPr/>
          <a:lstStyle>
            <a:lvl1pPr>
              <a:defRPr/>
            </a:lvl1pPr>
          </a:lstStyle>
          <a:p>
            <a:pPr>
              <a:defRPr/>
            </a:pPr>
            <a:endParaRPr lang="en-US"/>
          </a:p>
        </p:txBody>
      </p:sp>
      <p:sp>
        <p:nvSpPr>
          <p:cNvPr id="5" name="Rectangle 42"/>
          <p:cNvSpPr>
            <a:spLocks noGrp="1" noChangeArrowheads="1"/>
          </p:cNvSpPr>
          <p:nvPr>
            <p:ph type="ftr" sz="quarter" idx="11"/>
          </p:nvPr>
        </p:nvSpPr>
        <p:spPr/>
        <p:txBody>
          <a:bodyPr/>
          <a:lstStyle>
            <a:lvl1pPr>
              <a:defRPr/>
            </a:lvl1pPr>
          </a:lstStyle>
          <a:p>
            <a:pPr>
              <a:defRPr/>
            </a:pPr>
            <a:endParaRPr lang="en-US"/>
          </a:p>
        </p:txBody>
      </p:sp>
      <p:sp>
        <p:nvSpPr>
          <p:cNvPr id="6" name="Rectangle 43"/>
          <p:cNvSpPr>
            <a:spLocks noGrp="1" noChangeArrowheads="1"/>
          </p:cNvSpPr>
          <p:nvPr>
            <p:ph type="sldNum" sz="quarter" idx="12"/>
          </p:nvPr>
        </p:nvSpPr>
        <p:spPr/>
        <p:txBody>
          <a:bodyPr/>
          <a:lstStyle>
            <a:lvl1pPr>
              <a:defRPr/>
            </a:lvl1pPr>
          </a:lstStyle>
          <a:p>
            <a:pPr>
              <a:defRPr/>
            </a:pPr>
            <a:fld id="{4071F845-F605-4D5D-99B8-FC365F171AE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B1FDD883-5DD5-410D-A3F3-D83DC3EE754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2308C43E-5631-45D2-B617-A8FD43C52EA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vl1pPr>
          </a:lstStyle>
          <a:p>
            <a:pPr>
              <a:defRPr/>
            </a:pPr>
            <a:fld id="{3AD62A48-9762-434B-80DB-C54B62B952A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4FCB1FF-2275-4477-A60E-111572A2071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E7EC731C-E2DA-42C4-A840-861EE9F9AE6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7CFB0137-86C2-4A0B-A94A-C45885247E8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B1D5F88A-7037-417C-90A6-3D979ADD947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p:txBody>
          <a:bodyPr/>
          <a:lstStyle>
            <a:lvl1pPr>
              <a:defRPr/>
            </a:lvl1pPr>
          </a:lstStyle>
          <a:p>
            <a:pPr>
              <a:defRPr/>
            </a:pPr>
            <a:endParaRPr lang="en-US"/>
          </a:p>
        </p:txBody>
      </p:sp>
      <p:sp>
        <p:nvSpPr>
          <p:cNvPr id="8" name="Rectangle 41"/>
          <p:cNvSpPr>
            <a:spLocks noGrp="1" noChangeArrowheads="1"/>
          </p:cNvSpPr>
          <p:nvPr>
            <p:ph type="ftr" sz="quarter" idx="11"/>
          </p:nvPr>
        </p:nvSpPr>
        <p:spPr/>
        <p:txBody>
          <a:bodyPr/>
          <a:lstStyle>
            <a:lvl1pPr>
              <a:defRPr/>
            </a:lvl1pPr>
          </a:lstStyle>
          <a:p>
            <a:pPr>
              <a:defRPr/>
            </a:pPr>
            <a:endParaRPr lang="en-US"/>
          </a:p>
        </p:txBody>
      </p:sp>
      <p:sp>
        <p:nvSpPr>
          <p:cNvPr id="9" name="Rectangle 42"/>
          <p:cNvSpPr>
            <a:spLocks noGrp="1" noChangeArrowheads="1"/>
          </p:cNvSpPr>
          <p:nvPr>
            <p:ph type="sldNum" sz="quarter" idx="12"/>
          </p:nvPr>
        </p:nvSpPr>
        <p:spPr/>
        <p:txBody>
          <a:bodyPr/>
          <a:lstStyle>
            <a:lvl1pPr>
              <a:defRPr/>
            </a:lvl1pPr>
          </a:lstStyle>
          <a:p>
            <a:pPr>
              <a:defRPr/>
            </a:pPr>
            <a:fld id="{DB505B28-F55F-41A2-B3E2-397FF0A1105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vl1pPr>
          </a:lstStyle>
          <a:p>
            <a:pPr>
              <a:defRPr/>
            </a:pPr>
            <a:fld id="{25C05678-6B98-4E9E-9067-1F0E1A72993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a:defRPr/>
            </a:lvl1pPr>
          </a:lstStyle>
          <a:p>
            <a:pPr>
              <a:defRPr/>
            </a:pPr>
            <a:endParaRPr lang="en-US"/>
          </a:p>
        </p:txBody>
      </p:sp>
      <p:sp>
        <p:nvSpPr>
          <p:cNvPr id="3" name="Rectangle 41"/>
          <p:cNvSpPr>
            <a:spLocks noGrp="1" noChangeArrowheads="1"/>
          </p:cNvSpPr>
          <p:nvPr>
            <p:ph type="ftr" sz="quarter" idx="11"/>
          </p:nvPr>
        </p:nvSpPr>
        <p:spPr/>
        <p:txBody>
          <a:bodyPr/>
          <a:lstStyle>
            <a:lvl1pPr>
              <a:defRPr/>
            </a:lvl1pPr>
          </a:lstStyle>
          <a:p>
            <a:pPr>
              <a:defRPr/>
            </a:pPr>
            <a:endParaRPr lang="en-US"/>
          </a:p>
        </p:txBody>
      </p:sp>
      <p:sp>
        <p:nvSpPr>
          <p:cNvPr id="4" name="Rectangle 42"/>
          <p:cNvSpPr>
            <a:spLocks noGrp="1" noChangeArrowheads="1"/>
          </p:cNvSpPr>
          <p:nvPr>
            <p:ph type="sldNum" sz="quarter" idx="12"/>
          </p:nvPr>
        </p:nvSpPr>
        <p:spPr/>
        <p:txBody>
          <a:bodyPr/>
          <a:lstStyle>
            <a:lvl1pPr>
              <a:defRPr/>
            </a:lvl1pPr>
          </a:lstStyle>
          <a:p>
            <a:pPr>
              <a:defRPr/>
            </a:pPr>
            <a:fld id="{33F2C6BF-A5CA-4094-8509-9692C0D9CE4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479ED557-A752-4C3B-BCE9-49973C0C710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576A9F80-373C-4903-A2DA-6590F933CB0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9ED5EF03-F7B1-48CD-9959-6A649D2F11B7}"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00" r:id="rId13"/>
    <p:sldLayoutId id="2147483713" r:id="rId14"/>
    <p:sldLayoutId id="2147483715" r:id="rId15"/>
    <p:sldLayoutId id="2147483718" r:id="rId16"/>
    <p:sldLayoutId id="2147483719" r:id="rId1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Users\ScottMcLeod\Desktop\2009%20U%20Oklahoma%20(Jean%20Cate)\YouTube%20-%20Hahaha.wmv" TargetMode="Externa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file:///C:\Users\ScottMcLeod\Desktop\2009%20U%20Oklahoma%20(Jean%20Cate)\2007%20-%20Greg%20Whitby%20-%2021st%20Century%20Pedagogy.wmv"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Users\ScottMcLeod\Desktop\2009%20U%20Oklahoma%20(Jean%20Cate)\2007%20-%20Michael%20Wesch%20-%20Information%20Revolution%20v3.wmv" TargetMode="External"/><Relationship Id="rId1" Type="http://schemas.openxmlformats.org/officeDocument/2006/relationships/tags" Target="../tags/tag13.xml"/><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30.jpe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5.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36.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8.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9.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3.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47.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48.jpeg"/></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video" Target="file:///C:\Users\ScottMcLeod\Desktop\2009%20U%20Oklahoma%20(Jean%20Cate)\2008%20-%20CoSN%20-%20Learning%20to%20Change%20New.wmv"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34.xml"/><Relationship Id="rId4" Type="http://schemas.openxmlformats.org/officeDocument/2006/relationships/image" Target="../media/image5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66.jpeg"/></Relationships>
</file>

<file path=ppt/slides/_rels/slide8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69.jpeg"/><Relationship Id="rId4" Type="http://schemas.openxmlformats.org/officeDocument/2006/relationships/hyperlink" Target="http://www.flickr.com/photos/wfryer/275042551/"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xml"/><Relationship Id="rId1" Type="http://schemas.openxmlformats.org/officeDocument/2006/relationships/tags" Target="../tags/tag37.xml"/><Relationship Id="rId4" Type="http://schemas.openxmlformats.org/officeDocument/2006/relationships/image" Target="../media/image72.jpeg"/></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tags" Target="../tags/tag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1692275"/>
            <a:ext cx="9144000" cy="1736725"/>
          </a:xfrm>
        </p:spPr>
        <p:txBody>
          <a:bodyPr/>
          <a:lstStyle/>
          <a:p>
            <a:r>
              <a:rPr lang="en-US" dirty="0" smtClean="0"/>
              <a:t>scottmcleod.net/</a:t>
            </a:r>
            <a:r>
              <a:rPr lang="en-US" dirty="0" err="1" smtClean="0"/>
              <a:t>oklahoma</a:t>
            </a:r>
            <a:endParaRPr lang="en-US" dirty="0"/>
          </a:p>
        </p:txBody>
      </p:sp>
      <p:sp>
        <p:nvSpPr>
          <p:cNvPr id="5" name="Subtitle 4"/>
          <p:cNvSpPr>
            <a:spLocks noGrp="1"/>
          </p:cNvSpPr>
          <p:nvPr>
            <p:ph type="subTitle" sz="quarter" idx="1"/>
          </p:nvPr>
        </p:nvSpPr>
        <p:spPr/>
        <p:txBody>
          <a:bodyPr/>
          <a:lstStyle/>
          <a:p>
            <a:endParaRPr lang="en-US" dirty="0" smtClean="0"/>
          </a:p>
          <a:p>
            <a:endParaRPr lang="en-US" dirty="0" smtClean="0"/>
          </a:p>
          <a:p>
            <a:endParaRPr lang="en-US" dirty="0" smtClean="0"/>
          </a:p>
          <a:p>
            <a:r>
              <a:rPr lang="en-US" dirty="0" smtClean="0"/>
              <a:t>Say hi to your neighbor!</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7650" name="Content Placeholder 3" descr="42914294_975aab3235_b.jpg"/>
          <p:cNvPicPr>
            <a:picLocks noGrp="1" noChangeAspect="1"/>
          </p:cNvPicPr>
          <p:nvPr>
            <p:ph idx="1"/>
          </p:nvPr>
        </p:nvPicPr>
        <p:blipFill>
          <a:blip r:embed="rId4"/>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450204342_636c98538c_b.jpg"/>
          <p:cNvPicPr>
            <a:picLocks noChangeAspect="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2070805989_10c4d22b4b_o.jpg"/>
          <p:cNvPicPr>
            <a:picLocks noChangeAspect="1"/>
          </p:cNvPicPr>
          <p:nvPr/>
        </p:nvPicPr>
        <p:blipFill>
          <a:blip r:embed="rId4"/>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camcorder"/>
          <p:cNvPicPr>
            <a:picLocks noChangeAspect="1" noChangeArrowheads="1"/>
          </p:cNvPicPr>
          <p:nvPr/>
        </p:nvPicPr>
        <p:blipFill>
          <a:blip r:embed="rId4"/>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YouTube - Hahaha.wmv">
            <a:hlinkClick r:id="" action="ppaction://media"/>
          </p:cNvPr>
          <p:cNvPicPr>
            <a:picLocks noRot="1" noChangeAspect="1"/>
          </p:cNvPicPr>
          <p:nvPr>
            <a:videoFile r:link="rId2"/>
          </p:nvPr>
        </p:nvPicPr>
        <p:blipFill>
          <a:blip r:embed="rId5"/>
          <a:stretch>
            <a:fillRect/>
          </a:stretch>
        </p:blipFill>
        <p:spPr>
          <a:xfrm>
            <a:off x="3048000" y="2209800"/>
            <a:ext cx="3048000" cy="24384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myspace_logo2.jpg"/>
          <p:cNvPicPr>
            <a:picLocks noChangeAspect="1"/>
          </p:cNvPicPr>
          <p:nvPr/>
        </p:nvPicPr>
        <p:blipFill>
          <a:blip r:embed="rId4"/>
          <a:srcRect/>
          <a:stretch>
            <a:fillRect/>
          </a:stretch>
        </p:blipFill>
        <p:spPr bwMode="auto">
          <a:xfrm>
            <a:off x="533400" y="2286000"/>
            <a:ext cx="8128000" cy="6096000"/>
          </a:xfrm>
          <a:prstGeom prst="rect">
            <a:avLst/>
          </a:prstGeom>
          <a:noFill/>
          <a:ln w="9525">
            <a:noFill/>
            <a:miter lim="800000"/>
            <a:headEnd/>
            <a:tailEnd/>
          </a:ln>
        </p:spPr>
      </p:pic>
      <p:pic>
        <p:nvPicPr>
          <p:cNvPr id="48130" name="Picture 1" descr="logo_facebook.jpg"/>
          <p:cNvPicPr>
            <a:picLocks noChangeAspect="1"/>
          </p:cNvPicPr>
          <p:nvPr/>
        </p:nvPicPr>
        <p:blipFill>
          <a:blip r:embed="rId5"/>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club_penguin_penguins.jpg"/>
          <p:cNvPicPr>
            <a:picLocks noChangeAspect="1"/>
          </p:cNvPicPr>
          <p:nvPr/>
        </p:nvPicPr>
        <p:blipFill>
          <a:blip r:embed="rId4"/>
          <a:srcRect/>
          <a:stretch>
            <a:fillRect/>
          </a:stretch>
        </p:blipFill>
        <p:spPr bwMode="auto">
          <a:xfrm>
            <a:off x="0" y="0"/>
            <a:ext cx="91440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webkinz.jpg"/>
          <p:cNvPicPr>
            <a:picLocks noChangeAspect="1"/>
          </p:cNvPicPr>
          <p:nvPr/>
        </p:nvPicPr>
        <p:blipFill>
          <a:blip r:embed="rId4"/>
          <a:srcRect/>
          <a:stretch>
            <a:fillRect/>
          </a:stretch>
        </p:blipFill>
        <p:spPr bwMode="auto">
          <a:xfrm>
            <a:off x="0" y="990600"/>
            <a:ext cx="9144000" cy="53371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IBM"/>
          <p:cNvPicPr>
            <a:picLocks noGrp="1" noChangeAspect="1" noChangeArrowheads="1"/>
          </p:cNvPicPr>
          <p:nvPr>
            <p:ph idx="1"/>
          </p:nvPr>
        </p:nvPicPr>
        <p:blipFill>
          <a:blip r:embed="rId4"/>
          <a:srcRect/>
          <a:stretch>
            <a:fillRect/>
          </a:stretch>
        </p:blipFill>
        <p:spPr>
          <a:xfrm>
            <a:off x="2365375" y="465138"/>
            <a:ext cx="4414838" cy="5940425"/>
          </a:xfrm>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1500" y="0"/>
            <a:ext cx="8001000" cy="6863417"/>
          </a:xfrm>
          <a:prstGeom prst="rect">
            <a:avLst/>
          </a:prstGeom>
          <a:noFill/>
        </p:spPr>
        <p:txBody>
          <a:bodyPr wrap="square" rtlCol="0">
            <a:spAutoFit/>
          </a:bodyPr>
          <a:lstStyle/>
          <a:p>
            <a:r>
              <a:rPr lang="en-US" sz="4000" dirty="0" smtClean="0">
                <a:latin typeface="Eras Bold ITC" pitchFamily="34" charset="0"/>
              </a:rPr>
              <a:t>60 59 58 57 56 55 54 53 52 51</a:t>
            </a:r>
          </a:p>
          <a:p>
            <a:endParaRPr lang="en-US" sz="4000" dirty="0" smtClean="0">
              <a:latin typeface="Eras Bold ITC" pitchFamily="34" charset="0"/>
            </a:endParaRPr>
          </a:p>
          <a:p>
            <a:r>
              <a:rPr lang="en-US" sz="4000" dirty="0" smtClean="0">
                <a:latin typeface="Eras Bold ITC" pitchFamily="34" charset="0"/>
              </a:rPr>
              <a:t>50 49 48 47 46 45 44 43 42 41</a:t>
            </a:r>
          </a:p>
          <a:p>
            <a:endParaRPr lang="en-US" sz="4000" dirty="0" smtClean="0">
              <a:latin typeface="Eras Bold ITC" pitchFamily="34" charset="0"/>
            </a:endParaRPr>
          </a:p>
          <a:p>
            <a:r>
              <a:rPr lang="en-US" sz="4000" dirty="0" smtClean="0">
                <a:latin typeface="Eras Bold ITC" pitchFamily="34" charset="0"/>
              </a:rPr>
              <a:t>40 39 38 37 36 35 34 33 32 31</a:t>
            </a:r>
          </a:p>
          <a:p>
            <a:endParaRPr lang="en-US" sz="4000" dirty="0" smtClean="0">
              <a:latin typeface="Eras Bold ITC" pitchFamily="34" charset="0"/>
            </a:endParaRPr>
          </a:p>
          <a:p>
            <a:r>
              <a:rPr lang="en-US" sz="4000" dirty="0" smtClean="0">
                <a:latin typeface="Eras Bold ITC" pitchFamily="34" charset="0"/>
              </a:rPr>
              <a:t>30 29 28 27 26 25 24 23 22 21</a:t>
            </a:r>
          </a:p>
          <a:p>
            <a:endParaRPr lang="en-US" sz="4000" dirty="0" smtClean="0">
              <a:latin typeface="Eras Bold ITC" pitchFamily="34" charset="0"/>
            </a:endParaRPr>
          </a:p>
          <a:p>
            <a:r>
              <a:rPr lang="en-US" sz="4000" dirty="0" smtClean="0">
                <a:latin typeface="Eras Bold ITC" pitchFamily="34" charset="0"/>
              </a:rPr>
              <a:t>20 19 18 17 16 15 14 13 12 11</a:t>
            </a:r>
          </a:p>
          <a:p>
            <a:endParaRPr lang="en-US" sz="4000" dirty="0" smtClean="0">
              <a:latin typeface="Eras Bold ITC" pitchFamily="34" charset="0"/>
            </a:endParaRPr>
          </a:p>
          <a:p>
            <a:r>
              <a:rPr lang="en-US" sz="4000" dirty="0" smtClean="0">
                <a:latin typeface="Eras Bold ITC" pitchFamily="34" charset="0"/>
              </a:rPr>
              <a:t>10    9   8    7   6    5    4    3   2   1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7 - Greg Whitby - 21st Century Pedagogy.wmv">
            <a:hlinkClick r:id="" action="ppaction://media"/>
          </p:cNvPr>
          <p:cNvPicPr>
            <a:picLocks noRot="1" noChangeAspect="1"/>
          </p:cNvPicPr>
          <p:nvPr>
            <a:videoFile r:link="rId1"/>
          </p:nvPr>
        </p:nvPicPr>
        <p:blipFill>
          <a:blip r:embed="rId3"/>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r>
              <a:rPr lang="en-US" sz="15000" dirty="0" smtClean="0">
                <a:latin typeface="Arial Black" pitchFamily="34" charset="0"/>
              </a:rPr>
              <a:t>ACT 2</a:t>
            </a:r>
            <a:endParaRPr lang="en-US" sz="15000" dirty="0">
              <a:latin typeface="Arial Black" pitchFamily="34" charset="0"/>
            </a:endParaRPr>
          </a:p>
        </p:txBody>
      </p:sp>
      <p:sp>
        <p:nvSpPr>
          <p:cNvPr id="5" name="Subtitle 4"/>
          <p:cNvSpPr>
            <a:spLocks noGrp="1"/>
          </p:cNvSpPr>
          <p:nvPr>
            <p:ph type="subTitle" sz="quarter" idx="1"/>
          </p:nvPr>
        </p:nvSpPr>
        <p:spPr>
          <a:xfrm>
            <a:off x="0" y="3429000"/>
            <a:ext cx="8458200" cy="1752600"/>
          </a:xfrm>
        </p:spPr>
        <p:txBody>
          <a:bodyPr/>
          <a:lstStyle/>
          <a:p>
            <a:pPr algn="r"/>
            <a:r>
              <a:rPr lang="en-US" sz="6000" dirty="0" smtClean="0">
                <a:solidFill>
                  <a:schemeClr val="accent6">
                    <a:lumMod val="75000"/>
                  </a:schemeClr>
                </a:solidFill>
                <a:latin typeface="Arial Black" pitchFamily="34" charset="0"/>
              </a:rPr>
              <a:t>Information</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has</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changed</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endParaRPr lang="en-US"/>
          </a:p>
        </p:txBody>
      </p:sp>
      <p:pic>
        <p:nvPicPr>
          <p:cNvPr id="98307" name="Content Placeholder 3" descr="51CImn6oEBL__SS500_.jpg"/>
          <p:cNvPicPr>
            <a:picLocks noGrp="1" noChangeAspect="1"/>
          </p:cNvPicPr>
          <p:nvPr>
            <p:ph idx="4294967295"/>
          </p:nvPr>
        </p:nvPicPr>
        <p:blipFill>
          <a:blip r:embed="rId4"/>
          <a:srcRect l="18045" r="18045" b="2454"/>
          <a:stretch>
            <a:fillRect/>
          </a:stretch>
        </p:blipFill>
        <p:spPr>
          <a:xfrm>
            <a:off x="3124200" y="1219200"/>
            <a:ext cx="2895600" cy="4419600"/>
          </a:xfrm>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7 - Michael Wesch - Information Revolution v3.wmv">
            <a:hlinkClick r:id="" action="ppaction://media"/>
          </p:cNvPr>
          <p:cNvPicPr>
            <a:picLocks noRot="1" noChangeAspect="1"/>
          </p:cNvPicPr>
          <p:nvPr>
            <a:videoFile r:link="rId2"/>
          </p:nvPr>
        </p:nvPicPr>
        <p:blipFill>
          <a:blip r:embed="rId5"/>
          <a:stretch>
            <a:fillRect/>
          </a:stretch>
        </p:blipFill>
        <p:spPr>
          <a:xfrm>
            <a:off x="1524000" y="1143000"/>
            <a:ext cx="6096000" cy="4572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0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idx="4294967295"/>
          </p:nvPr>
        </p:nvSpPr>
        <p:spPr>
          <a:noFill/>
        </p:spPr>
        <p:txBody>
          <a:bodyPr/>
          <a:lstStyle/>
          <a:p>
            <a:endParaRPr lang="en-US" smtClean="0">
              <a:effectLst/>
            </a:endParaRPr>
          </a:p>
        </p:txBody>
      </p:sp>
      <p:sp>
        <p:nvSpPr>
          <p:cNvPr id="99331" name="Rectangle 3"/>
          <p:cNvSpPr>
            <a:spLocks noGrp="1" noChangeArrowheads="1"/>
          </p:cNvSpPr>
          <p:nvPr>
            <p:ph type="body" idx="4294967295"/>
          </p:nvPr>
        </p:nvSpPr>
        <p:spPr>
          <a:noFill/>
        </p:spPr>
        <p:txBody>
          <a:bodyPr/>
          <a:lstStyle/>
          <a:p>
            <a:endParaRPr lang="en-US" smtClean="0">
              <a:effectLst/>
            </a:endParaRPr>
          </a:p>
        </p:txBody>
      </p:sp>
      <p:pic>
        <p:nvPicPr>
          <p:cNvPr id="99332" name="Picture 5" descr="Here Comes Everybody 2"/>
          <p:cNvPicPr>
            <a:picLocks noChangeAspect="1" noChangeArrowheads="1"/>
          </p:cNvPicPr>
          <p:nvPr/>
        </p:nvPicPr>
        <p:blipFill>
          <a:blip r:embed="rId4"/>
          <a:srcRect/>
          <a:stretch>
            <a:fillRect/>
          </a:stretch>
        </p:blipFill>
        <p:spPr bwMode="auto">
          <a:xfrm>
            <a:off x="2986088" y="1047750"/>
            <a:ext cx="3171825" cy="47625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csse.monash.edu.au/~cema/courses/CSE5910/lectureFiles/images/lect5b/printPress.jpg"/>
          <p:cNvPicPr>
            <a:picLocks noChangeAspect="1" noChangeArrowheads="1"/>
          </p:cNvPicPr>
          <p:nvPr/>
        </p:nvPicPr>
        <p:blipFill>
          <a:blip r:embed="rId3"/>
          <a:srcRect/>
          <a:stretch>
            <a:fillRect/>
          </a:stretch>
        </p:blipFill>
        <p:spPr bwMode="auto">
          <a:xfrm>
            <a:off x="2057400" y="0"/>
            <a:ext cx="5410200" cy="716851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724002777_f027058823_o.jpg"/>
          <p:cNvPicPr>
            <a:picLocks noChangeAspect="1"/>
          </p:cNvPicPr>
          <p:nvPr/>
        </p:nvPicPr>
        <p:blipFill>
          <a:blip r:embed="rId3"/>
          <a:stretch>
            <a:fillRect/>
          </a:stretch>
        </p:blipFill>
        <p:spPr>
          <a:xfrm>
            <a:off x="0" y="381"/>
            <a:ext cx="9144000" cy="685723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9268694_abdcbc43b4_o.jpg"/>
          <p:cNvPicPr>
            <a:picLocks noChangeAspect="1"/>
          </p:cNvPicPr>
          <p:nvPr/>
        </p:nvPicPr>
        <p:blipFill>
          <a:blip r:embed="rId3"/>
          <a:stretch>
            <a:fillRect/>
          </a:stretch>
        </p:blipFill>
        <p:spPr>
          <a:xfrm>
            <a:off x="0" y="-228600"/>
            <a:ext cx="9144000" cy="73152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136521412_bbea1ff6b6_o (1).jpg"/>
          <p:cNvPicPr>
            <a:picLocks noChangeAspect="1"/>
          </p:cNvPicPr>
          <p:nvPr/>
        </p:nvPicPr>
        <p:blipFill>
          <a:blip r:embed="rId2" cstate="print"/>
          <a:stretch>
            <a:fillRect/>
          </a:stretch>
        </p:blipFill>
        <p:spPr>
          <a:xfrm>
            <a:off x="-571500" y="0"/>
            <a:ext cx="10287000" cy="6858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a:srcRect/>
          <a:stretch>
            <a:fillRect/>
          </a:stretch>
        </p:blipFill>
        <p:spPr bwMode="auto">
          <a:xfrm>
            <a:off x="-914400" y="0"/>
            <a:ext cx="109728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2006 - Time - Cover Person of the Year"/>
          <p:cNvPicPr>
            <a:picLocks noChangeAspect="1" noChangeArrowheads="1"/>
          </p:cNvPicPr>
          <p:nvPr/>
        </p:nvPicPr>
        <p:blipFill>
          <a:blip r:embed="rId4"/>
          <a:srcRect/>
          <a:stretch>
            <a:fillRect/>
          </a:stretch>
        </p:blipFill>
        <p:spPr bwMode="auto">
          <a:xfrm>
            <a:off x="2341563" y="461963"/>
            <a:ext cx="4460875" cy="5943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240642" name="Picture 2" descr="C:\Users\Scott\AppData\Local\Microsoft\Windows\Temporary Internet Files\Content.IE5\XKT7UR3Y\MPj04285700000[1].jpg"/>
          <p:cNvPicPr>
            <a:picLocks noChangeAspect="1" noChangeArrowheads="1"/>
          </p:cNvPicPr>
          <p:nvPr/>
        </p:nvPicPr>
        <p:blipFill>
          <a:blip r:embed="rId3"/>
          <a:srcRect/>
          <a:stretch>
            <a:fillRect/>
          </a:stretch>
        </p:blipFill>
        <p:spPr bwMode="auto">
          <a:xfrm>
            <a:off x="4824412" y="3810000"/>
            <a:ext cx="4319588" cy="5556630"/>
          </a:xfrm>
          <a:prstGeom prst="rect">
            <a:avLst/>
          </a:prstGeom>
          <a:solidFill>
            <a:schemeClr val="accent4">
              <a:lumMod val="10000"/>
            </a:schemeClr>
          </a:solidFill>
        </p:spPr>
      </p:pic>
      <p:sp>
        <p:nvSpPr>
          <p:cNvPr id="11" name="TextBox 10"/>
          <p:cNvSpPr txBox="1"/>
          <p:nvPr/>
        </p:nvSpPr>
        <p:spPr>
          <a:xfrm>
            <a:off x="1318310" y="304800"/>
            <a:ext cx="7496592" cy="830997"/>
          </a:xfrm>
          <a:prstGeom prst="rect">
            <a:avLst/>
          </a:prstGeom>
          <a:noFill/>
        </p:spPr>
        <p:txBody>
          <a:bodyPr wrap="square" rtlCol="0">
            <a:spAutoFit/>
          </a:bodyPr>
          <a:lstStyle/>
          <a:p>
            <a:pPr algn="r"/>
            <a:r>
              <a:rPr lang="en-US" sz="4800" b="1" dirty="0" smtClean="0">
                <a:effectLst>
                  <a:outerShdw blurRad="38100" dist="38100" dir="2700000" algn="tl">
                    <a:srgbClr val="000000">
                      <a:alpha val="43137"/>
                    </a:srgbClr>
                  </a:outerShdw>
                </a:effectLst>
                <a:latin typeface="Arial" pitchFamily="34" charset="0"/>
                <a:cs typeface="Arial" pitchFamily="34" charset="0"/>
              </a:rPr>
              <a:t>The information society</a:t>
            </a:r>
            <a:endParaRPr lang="en-US" sz="4800" b="1" dirty="0">
              <a:effectLst>
                <a:outerShdw blurRad="38100" dist="38100" dir="2700000" algn="tl">
                  <a:srgbClr val="000000">
                    <a:alpha val="43137"/>
                  </a:srgbClr>
                </a:outerShdw>
              </a:effectLst>
              <a:latin typeface="Arial" pitchFamily="34" charset="0"/>
              <a:cs typeface="Arial" pitchFamily="34" charset="0"/>
            </a:endParaRPr>
          </a:p>
        </p:txBody>
      </p:sp>
      <p:sp>
        <p:nvSpPr>
          <p:cNvPr id="12" name="TextBox 11"/>
          <p:cNvSpPr txBox="1"/>
          <p:nvPr/>
        </p:nvSpPr>
        <p:spPr>
          <a:xfrm>
            <a:off x="6642512" y="990600"/>
            <a:ext cx="2172390" cy="830997"/>
          </a:xfrm>
          <a:prstGeom prst="rect">
            <a:avLst/>
          </a:prstGeom>
          <a:noFill/>
        </p:spPr>
        <p:txBody>
          <a:bodyPr wrap="none" rtlCol="0">
            <a:spAutoFit/>
          </a:bodyPr>
          <a:lstStyle/>
          <a:p>
            <a:r>
              <a:rPr lang="en-US" sz="4800" b="1" dirty="0" smtClean="0">
                <a:effectLst>
                  <a:outerShdw blurRad="38100" dist="38100" dir="2700000" algn="tl">
                    <a:srgbClr val="000000">
                      <a:alpha val="43137"/>
                    </a:srgbClr>
                  </a:outerShdw>
                </a:effectLst>
                <a:latin typeface="Arial" pitchFamily="34" charset="0"/>
                <a:cs typeface="Arial" pitchFamily="34" charset="0"/>
              </a:rPr>
              <a:t>is </a:t>
            </a:r>
            <a:r>
              <a:rPr lang="en-US" sz="4800" b="1"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here</a:t>
            </a:r>
            <a:endParaRPr lang="en-US" sz="4800" b="1" dirty="0">
              <a:solidFill>
                <a:srgbClr val="FFC000"/>
              </a:solidFill>
              <a:effectLst>
                <a:outerShdw blurRad="38100" dist="38100" dir="2700000" algn="tl">
                  <a:srgbClr val="000000">
                    <a:alpha val="43137"/>
                  </a:srgbClr>
                </a:outerShdw>
              </a:effectLst>
              <a:latin typeface="Arial" pitchFamily="34" charset="0"/>
              <a:cs typeface="Arial" pitchFamily="34" charset="0"/>
            </a:endParaRPr>
          </a:p>
        </p:txBody>
      </p:sp>
      <p:sp>
        <p:nvSpPr>
          <p:cNvPr id="18" name="TextBox 17"/>
          <p:cNvSpPr txBox="1"/>
          <p:nvPr/>
        </p:nvSpPr>
        <p:spPr>
          <a:xfrm>
            <a:off x="1607747" y="1981200"/>
            <a:ext cx="7207166" cy="2308324"/>
          </a:xfrm>
          <a:prstGeom prst="rect">
            <a:avLst/>
          </a:prstGeom>
          <a:noFill/>
        </p:spPr>
        <p:txBody>
          <a:bodyPr wrap="none" rtlCol="0">
            <a:spAutoFit/>
          </a:bodyPr>
          <a:lstStyle/>
          <a:p>
            <a:pPr algn="r"/>
            <a:r>
              <a:rPr lang="en-US" sz="4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Transitioning Oklahoma</a:t>
            </a:r>
          </a:p>
          <a:p>
            <a:pPr algn="r"/>
            <a:r>
              <a:rPr lang="en-US" sz="4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s</a:t>
            </a:r>
            <a:r>
              <a:rPr lang="en-US" sz="4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chools into the </a:t>
            </a:r>
          </a:p>
          <a:p>
            <a:pPr algn="r"/>
            <a:r>
              <a:rPr lang="en-US" sz="4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digital, global age</a:t>
            </a:r>
            <a:endParaRPr lang="en-US" sz="48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20" name="TextBox 19"/>
          <p:cNvSpPr txBox="1"/>
          <p:nvPr/>
        </p:nvSpPr>
        <p:spPr>
          <a:xfrm>
            <a:off x="228600" y="6019800"/>
            <a:ext cx="2286000" cy="646331"/>
          </a:xfrm>
          <a:prstGeom prst="rect">
            <a:avLst/>
          </a:prstGeom>
          <a:noFill/>
        </p:spPr>
        <p:txBody>
          <a:bodyPr wrap="square" rtlCol="0">
            <a:spAutoFit/>
          </a:bodyPr>
          <a:lstStyle/>
          <a:p>
            <a:r>
              <a:rPr lang="en-US" sz="1800" dirty="0" smtClean="0"/>
              <a:t>Dr. Scott McLeod</a:t>
            </a:r>
          </a:p>
          <a:p>
            <a:r>
              <a:rPr lang="en-US" sz="1800" dirty="0" smtClean="0"/>
              <a:t>CASTLE</a:t>
            </a:r>
            <a:endParaRPr lang="en-US" sz="1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r>
              <a:rPr lang="en-US" sz="10000" dirty="0" smtClean="0">
                <a:latin typeface="Arial Black" pitchFamily="34" charset="0"/>
              </a:rPr>
              <a:t>Stand up!</a:t>
            </a:r>
            <a:endParaRPr lang="en-US" sz="10000" dirty="0">
              <a:latin typeface="Arial Black"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eave It to Beaver.jpg"/>
          <p:cNvPicPr>
            <a:picLocks noGrp="1" noChangeAspect="1"/>
          </p:cNvPicPr>
          <p:nvPr>
            <p:ph idx="1"/>
          </p:nvPr>
        </p:nvPicPr>
        <p:blipFill>
          <a:blip r:embed="rId3"/>
          <a:stretch>
            <a:fillRect/>
          </a:stretch>
        </p:blipFill>
        <p:spPr>
          <a:xfrm>
            <a:off x="2025662" y="1163638"/>
            <a:ext cx="5092675" cy="4530725"/>
          </a:xfr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r>
              <a:rPr lang="en-US" sz="15000" dirty="0" smtClean="0">
                <a:latin typeface="Arial Black" pitchFamily="34" charset="0"/>
              </a:rPr>
              <a:t>ACT 3</a:t>
            </a:r>
            <a:endParaRPr lang="en-US" sz="15000" dirty="0">
              <a:latin typeface="Arial Black" pitchFamily="34" charset="0"/>
            </a:endParaRPr>
          </a:p>
        </p:txBody>
      </p:sp>
      <p:sp>
        <p:nvSpPr>
          <p:cNvPr id="5" name="Subtitle 4"/>
          <p:cNvSpPr>
            <a:spLocks noGrp="1"/>
          </p:cNvSpPr>
          <p:nvPr>
            <p:ph type="subTitle" sz="quarter" idx="1"/>
          </p:nvPr>
        </p:nvSpPr>
        <p:spPr>
          <a:xfrm>
            <a:off x="0" y="3429000"/>
            <a:ext cx="8458200" cy="1752600"/>
          </a:xfrm>
        </p:spPr>
        <p:txBody>
          <a:bodyPr/>
          <a:lstStyle/>
          <a:p>
            <a:pPr algn="r"/>
            <a:r>
              <a:rPr lang="en-US" sz="6000" dirty="0" smtClean="0">
                <a:solidFill>
                  <a:schemeClr val="accent6">
                    <a:lumMod val="75000"/>
                  </a:schemeClr>
                </a:solidFill>
                <a:latin typeface="Arial Black" pitchFamily="34" charset="0"/>
              </a:rPr>
              <a:t>Jobs</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have</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changed</a:t>
            </a:r>
            <a:endParaRPr lang="en-US" sz="6000" dirty="0" smtClean="0">
              <a:solidFill>
                <a:schemeClr val="accent6">
                  <a:lumMod val="75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912813" y="1219200"/>
            <a:ext cx="7318375" cy="4419600"/>
            <a:chOff x="914400" y="1524000"/>
            <a:chExt cx="7318248" cy="4419600"/>
          </a:xfrm>
        </p:grpSpPr>
        <p:pic>
          <p:nvPicPr>
            <p:cNvPr id="34819" name="Picture 2" descr="1652263.jpg"/>
            <p:cNvPicPr>
              <a:picLocks noChangeAspect="1"/>
            </p:cNvPicPr>
            <p:nvPr/>
          </p:nvPicPr>
          <p:blipFill>
            <a:blip r:embed="rId4"/>
            <a:srcRect l="4353" t="3600" r="4353" b="3600"/>
            <a:stretch>
              <a:fillRect/>
            </a:stretch>
          </p:blipFill>
          <p:spPr bwMode="auto">
            <a:xfrm>
              <a:off x="914400" y="1524000"/>
              <a:ext cx="2895600" cy="4419600"/>
            </a:xfrm>
            <a:prstGeom prst="rect">
              <a:avLst/>
            </a:prstGeom>
            <a:noFill/>
            <a:ln w="9525">
              <a:noFill/>
              <a:miter lim="800000"/>
              <a:headEnd/>
              <a:tailEnd/>
            </a:ln>
          </p:spPr>
        </p:pic>
        <p:pic>
          <p:nvPicPr>
            <p:cNvPr id="34820" name="Picture 3" descr="wikinomics.jpg"/>
            <p:cNvPicPr>
              <a:picLocks noChangeAspect="1"/>
            </p:cNvPicPr>
            <p:nvPr/>
          </p:nvPicPr>
          <p:blipFill>
            <a:blip r:embed="rId5"/>
            <a:srcRect/>
            <a:stretch>
              <a:fillRect/>
            </a:stretch>
          </p:blipFill>
          <p:spPr bwMode="auto">
            <a:xfrm>
              <a:off x="5334000" y="1537855"/>
              <a:ext cx="2898648" cy="4391891"/>
            </a:xfrm>
            <a:prstGeom prst="rect">
              <a:avLst/>
            </a:prstGeom>
            <a:noFill/>
            <a:ln w="9525">
              <a:noFill/>
              <a:miter lim="800000"/>
              <a:headEnd/>
              <a:tailEnd/>
            </a:ln>
          </p:spPr>
        </p:pic>
      </p:grpSp>
    </p:spTree>
    <p:custDataLst>
      <p:tags r:id="rId1"/>
    </p:custData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0" y="228600"/>
          <a:ext cx="9144000"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1"/>
          <p:cNvSpPr txBox="1"/>
          <p:nvPr/>
        </p:nvSpPr>
        <p:spPr>
          <a:xfrm>
            <a:off x="1904973" y="381000"/>
            <a:ext cx="2971827" cy="121922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r>
              <a:rPr lang="en-US" sz="3200" b="0" dirty="0" smtClean="0">
                <a:solidFill>
                  <a:srgbClr val="0070C0"/>
                </a:solidFill>
                <a:latin typeface="Impact" pitchFamily="34" charset="0"/>
              </a:rPr>
              <a:t>Percentile change in </a:t>
            </a:r>
            <a:br>
              <a:rPr lang="en-US" sz="3200" b="0" dirty="0" smtClean="0">
                <a:solidFill>
                  <a:srgbClr val="0070C0"/>
                </a:solidFill>
                <a:latin typeface="Impact" pitchFamily="34" charset="0"/>
              </a:rPr>
            </a:br>
            <a:r>
              <a:rPr lang="en-US" sz="3200" b="0" dirty="0" smtClean="0">
                <a:solidFill>
                  <a:srgbClr val="0070C0"/>
                </a:solidFill>
                <a:latin typeface="Impact" pitchFamily="34" charset="0"/>
              </a:rPr>
              <a:t>importance of task type </a:t>
            </a:r>
            <a:br>
              <a:rPr lang="en-US" sz="3200" b="0" dirty="0" smtClean="0">
                <a:solidFill>
                  <a:srgbClr val="0070C0"/>
                </a:solidFill>
                <a:latin typeface="Impact" pitchFamily="34" charset="0"/>
              </a:rPr>
            </a:br>
            <a:r>
              <a:rPr lang="en-US" sz="3200" b="0" dirty="0" smtClean="0">
                <a:solidFill>
                  <a:srgbClr val="0070C0"/>
                </a:solidFill>
                <a:latin typeface="Impact" pitchFamily="34" charset="0"/>
              </a:rPr>
              <a:t>in U.S. economy</a:t>
            </a:r>
            <a:endParaRPr lang="en-US" sz="3200" dirty="0"/>
          </a:p>
        </p:txBody>
      </p:sp>
      <p:sp>
        <p:nvSpPr>
          <p:cNvPr id="4" name="TextBox 3"/>
          <p:cNvSpPr txBox="1"/>
          <p:nvPr/>
        </p:nvSpPr>
        <p:spPr>
          <a:xfrm>
            <a:off x="846878" y="6324600"/>
            <a:ext cx="7450245" cy="461665"/>
          </a:xfrm>
          <a:prstGeom prst="rect">
            <a:avLst/>
          </a:prstGeom>
          <a:noFill/>
        </p:spPr>
        <p:txBody>
          <a:bodyPr wrap="none" rtlCol="0">
            <a:spAutoFit/>
          </a:bodyPr>
          <a:lstStyle/>
          <a:p>
            <a:r>
              <a:rPr lang="en-US" sz="1200" dirty="0" err="1" smtClean="0">
                <a:solidFill>
                  <a:schemeClr val="accent5">
                    <a:lumMod val="75000"/>
                  </a:schemeClr>
                </a:solidFill>
              </a:rPr>
              <a:t>Autor</a:t>
            </a:r>
            <a:r>
              <a:rPr lang="en-US" sz="1200" dirty="0" smtClean="0">
                <a:solidFill>
                  <a:schemeClr val="accent5">
                    <a:lumMod val="75000"/>
                  </a:schemeClr>
                </a:solidFill>
              </a:rPr>
              <a:t>, D., Levy, F., &amp; </a:t>
            </a:r>
            <a:r>
              <a:rPr lang="en-US" sz="1200" dirty="0" err="1" smtClean="0">
                <a:solidFill>
                  <a:schemeClr val="accent5">
                    <a:lumMod val="75000"/>
                  </a:schemeClr>
                </a:solidFill>
              </a:rPr>
              <a:t>Murnane</a:t>
            </a:r>
            <a:r>
              <a:rPr lang="en-US" sz="1200" dirty="0" smtClean="0">
                <a:solidFill>
                  <a:schemeClr val="accent5">
                    <a:lumMod val="75000"/>
                  </a:schemeClr>
                </a:solidFill>
              </a:rPr>
              <a:t>, R. J. (2003). The skill content of recent technological change: </a:t>
            </a:r>
            <a:br>
              <a:rPr lang="en-US" sz="1200" dirty="0" smtClean="0">
                <a:solidFill>
                  <a:schemeClr val="accent5">
                    <a:lumMod val="75000"/>
                  </a:schemeClr>
                </a:solidFill>
              </a:rPr>
            </a:br>
            <a:r>
              <a:rPr lang="en-US" sz="1200" dirty="0" smtClean="0">
                <a:solidFill>
                  <a:schemeClr val="accent5">
                    <a:lumMod val="75000"/>
                  </a:schemeClr>
                </a:solidFill>
              </a:rPr>
              <a:t>An empirical exploration. </a:t>
            </a:r>
            <a:r>
              <a:rPr lang="en-US" sz="1200" i="1" dirty="0" smtClean="0">
                <a:solidFill>
                  <a:schemeClr val="accent5">
                    <a:lumMod val="75000"/>
                  </a:schemeClr>
                </a:solidFill>
              </a:rPr>
              <a:t>Quarterly Journal of Economics 188</a:t>
            </a:r>
            <a:r>
              <a:rPr lang="en-US" sz="1200" dirty="0" smtClean="0">
                <a:solidFill>
                  <a:schemeClr val="accent5">
                    <a:lumMod val="75000"/>
                  </a:schemeClr>
                </a:solidFill>
              </a:rPr>
              <a:t>, 4. [updated, D. </a:t>
            </a:r>
            <a:r>
              <a:rPr lang="en-US" sz="1200" dirty="0" err="1" smtClean="0">
                <a:solidFill>
                  <a:schemeClr val="accent5">
                    <a:lumMod val="75000"/>
                  </a:schemeClr>
                </a:solidFill>
              </a:rPr>
              <a:t>Autor</a:t>
            </a:r>
            <a:r>
              <a:rPr lang="en-US" sz="1200" dirty="0" smtClean="0">
                <a:solidFill>
                  <a:schemeClr val="accent5">
                    <a:lumMod val="75000"/>
                  </a:schemeClr>
                </a:solidFill>
              </a:rPr>
              <a:t>, 2008]</a:t>
            </a:r>
            <a:endParaRPr lang="en-US" sz="1200" dirty="0">
              <a:solidFill>
                <a:schemeClr val="accent5">
                  <a:lumMod val="75000"/>
                </a:schemeClr>
              </a:solidFill>
            </a:endParaRPr>
          </a:p>
        </p:txBody>
      </p:sp>
      <p:sp>
        <p:nvSpPr>
          <p:cNvPr id="5" name="TextBox 4"/>
          <p:cNvSpPr txBox="1"/>
          <p:nvPr/>
        </p:nvSpPr>
        <p:spPr>
          <a:xfrm rot="19894562">
            <a:off x="6640259" y="1070668"/>
            <a:ext cx="1246175" cy="400110"/>
          </a:xfrm>
          <a:prstGeom prst="rect">
            <a:avLst/>
          </a:prstGeom>
          <a:noFill/>
        </p:spPr>
        <p:txBody>
          <a:bodyPr wrap="none" rtlCol="0">
            <a:spAutoFit/>
          </a:bodyPr>
          <a:lstStyle/>
          <a:p>
            <a:r>
              <a:rPr lang="en-US" sz="2000" dirty="0" smtClean="0">
                <a:solidFill>
                  <a:srgbClr val="00B050"/>
                </a:solidFill>
              </a:rPr>
              <a:t>Abstract</a:t>
            </a:r>
            <a:endParaRPr lang="en-US" sz="2000" dirty="0">
              <a:solidFill>
                <a:srgbClr val="00B050"/>
              </a:solidFill>
            </a:endParaRPr>
          </a:p>
        </p:txBody>
      </p:sp>
      <p:sp>
        <p:nvSpPr>
          <p:cNvPr id="6" name="TextBox 5"/>
          <p:cNvSpPr txBox="1"/>
          <p:nvPr/>
        </p:nvSpPr>
        <p:spPr>
          <a:xfrm rot="2182383">
            <a:off x="6558898" y="3962416"/>
            <a:ext cx="1159420" cy="400110"/>
          </a:xfrm>
          <a:prstGeom prst="rect">
            <a:avLst/>
          </a:prstGeom>
          <a:noFill/>
        </p:spPr>
        <p:txBody>
          <a:bodyPr wrap="none" rtlCol="0">
            <a:spAutoFit/>
          </a:bodyPr>
          <a:lstStyle/>
          <a:p>
            <a:r>
              <a:rPr lang="en-US" sz="2000" dirty="0" smtClean="0">
                <a:solidFill>
                  <a:srgbClr val="FFFF00"/>
                </a:solidFill>
              </a:rPr>
              <a:t>Routine</a:t>
            </a:r>
            <a:endParaRPr lang="en-US" sz="2000" dirty="0">
              <a:solidFill>
                <a:srgbClr val="FFFF00"/>
              </a:solidFill>
            </a:endParaRPr>
          </a:p>
        </p:txBody>
      </p:sp>
      <p:sp>
        <p:nvSpPr>
          <p:cNvPr id="7" name="TextBox 6"/>
          <p:cNvSpPr txBox="1"/>
          <p:nvPr/>
        </p:nvSpPr>
        <p:spPr>
          <a:xfrm rot="160345">
            <a:off x="6889085" y="4749901"/>
            <a:ext cx="1103187" cy="400110"/>
          </a:xfrm>
          <a:prstGeom prst="rect">
            <a:avLst/>
          </a:prstGeom>
          <a:noFill/>
        </p:spPr>
        <p:txBody>
          <a:bodyPr wrap="none" rtlCol="0">
            <a:spAutoFit/>
          </a:bodyPr>
          <a:lstStyle/>
          <a:p>
            <a:r>
              <a:rPr lang="en-US" sz="2000" dirty="0" smtClean="0">
                <a:solidFill>
                  <a:srgbClr val="FF0000"/>
                </a:solidFill>
              </a:rPr>
              <a:t>Manual</a:t>
            </a: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533400" y="13716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09600" y="204281"/>
            <a:ext cx="8212505" cy="938719"/>
          </a:xfrm>
          <a:prstGeom prst="rect">
            <a:avLst/>
          </a:prstGeom>
          <a:noFill/>
        </p:spPr>
        <p:txBody>
          <a:bodyPr wrap="none" rtlCol="0">
            <a:spAutoFit/>
          </a:bodyPr>
          <a:lstStyle/>
          <a:p>
            <a:r>
              <a:rPr lang="en-US" sz="5500" dirty="0" smtClean="0">
                <a:solidFill>
                  <a:srgbClr val="0070C0"/>
                </a:solidFill>
                <a:latin typeface="Impact" pitchFamily="34" charset="0"/>
              </a:rPr>
              <a:t>Growth of the creative class</a:t>
            </a:r>
            <a:endParaRPr lang="en-US" sz="5500" dirty="0">
              <a:solidFill>
                <a:srgbClr val="0070C0"/>
              </a:solidFill>
              <a:latin typeface="Impact" pitchFamily="34" charset="0"/>
            </a:endParaRPr>
          </a:p>
        </p:txBody>
      </p:sp>
      <p:sp>
        <p:nvSpPr>
          <p:cNvPr id="4" name="TextBox 3"/>
          <p:cNvSpPr txBox="1"/>
          <p:nvPr/>
        </p:nvSpPr>
        <p:spPr>
          <a:xfrm>
            <a:off x="1074310" y="6477000"/>
            <a:ext cx="6774290" cy="276999"/>
          </a:xfrm>
          <a:prstGeom prst="rect">
            <a:avLst/>
          </a:prstGeom>
          <a:noFill/>
        </p:spPr>
        <p:txBody>
          <a:bodyPr wrap="none" rtlCol="0">
            <a:spAutoFit/>
          </a:bodyPr>
          <a:lstStyle/>
          <a:p>
            <a:r>
              <a:rPr lang="en-US" sz="1200" dirty="0" smtClean="0">
                <a:solidFill>
                  <a:schemeClr val="accent5">
                    <a:lumMod val="75000"/>
                  </a:schemeClr>
                </a:solidFill>
              </a:rPr>
              <a:t>Florida, R. (2002). </a:t>
            </a:r>
            <a:r>
              <a:rPr lang="en-US" sz="1200" i="1" dirty="0" smtClean="0">
                <a:solidFill>
                  <a:schemeClr val="accent5">
                    <a:lumMod val="75000"/>
                  </a:schemeClr>
                </a:solidFill>
              </a:rPr>
              <a:t>The rise of the creative class</a:t>
            </a:r>
            <a:r>
              <a:rPr lang="en-US" sz="1200" dirty="0" smtClean="0">
                <a:solidFill>
                  <a:schemeClr val="accent5">
                    <a:lumMod val="75000"/>
                  </a:schemeClr>
                </a:solidFill>
              </a:rPr>
              <a:t> (p. 332). New York, NY: Basic Books.</a:t>
            </a:r>
            <a:endParaRPr lang="en-US" sz="1200" dirty="0">
              <a:solidFill>
                <a:schemeClr val="accent5">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 calcmode="lin" valueType="num">
                                      <p:cBhvr additive="base">
                                        <p:cTn id="11" dur="500" fill="hold"/>
                                        <p:tgtEl>
                                          <p:spTgt spid="5">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chart seriesIdx="0"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 calcmode="lin" valueType="num">
                                      <p:cBhvr additive="base">
                                        <p:cTn id="17" dur="500" fill="hold"/>
                                        <p:tgtEl>
                                          <p:spTgt spid="5">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chart seriesIdx="1"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chart seriesIdx="2" categoryIdx="-4" bldStep="series"/>
                                            </p:graphicEl>
                                          </p:spTgt>
                                        </p:tgtEl>
                                        <p:attrNameLst>
                                          <p:attrName>style.visibility</p:attrName>
                                        </p:attrNameLst>
                                      </p:cBhvr>
                                      <p:to>
                                        <p:strVal val="visible"/>
                                      </p:to>
                                    </p:set>
                                    <p:anim calcmode="lin" valueType="num">
                                      <p:cBhvr additive="base">
                                        <p:cTn id="23" dur="500" fill="hold"/>
                                        <p:tgtEl>
                                          <p:spTgt spid="5">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chart seriesIdx="2"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graphicEl>
                                              <a:chart seriesIdx="3" categoryIdx="-4" bldStep="series"/>
                                            </p:graphicEl>
                                          </p:spTgt>
                                        </p:tgtEl>
                                        <p:attrNameLst>
                                          <p:attrName>style.visibility</p:attrName>
                                        </p:attrNameLst>
                                      </p:cBhvr>
                                      <p:to>
                                        <p:strVal val="visible"/>
                                      </p:to>
                                    </p:set>
                                    <p:anim calcmode="lin" valueType="num">
                                      <p:cBhvr additive="base">
                                        <p:cTn id="29" dur="500" fill="hold"/>
                                        <p:tgtEl>
                                          <p:spTgt spid="5">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chart seriesIdx="3"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533400" y="1676400"/>
          <a:ext cx="80772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09600" y="381000"/>
            <a:ext cx="8212505" cy="938719"/>
          </a:xfrm>
          <a:prstGeom prst="rect">
            <a:avLst/>
          </a:prstGeom>
          <a:noFill/>
        </p:spPr>
        <p:txBody>
          <a:bodyPr wrap="none" rtlCol="0">
            <a:spAutoFit/>
          </a:bodyPr>
          <a:lstStyle/>
          <a:p>
            <a:r>
              <a:rPr lang="en-US" sz="5500" dirty="0" smtClean="0">
                <a:solidFill>
                  <a:srgbClr val="0070C0"/>
                </a:solidFill>
                <a:latin typeface="Impact" pitchFamily="34" charset="0"/>
              </a:rPr>
              <a:t>Growth of the creative class</a:t>
            </a:r>
            <a:endParaRPr lang="en-US" sz="5500" dirty="0">
              <a:solidFill>
                <a:srgbClr val="0070C0"/>
              </a:solidFill>
              <a:latin typeface="Impact"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pPr>
            <a:r>
              <a:rPr lang="en-US" sz="4000" dirty="0" smtClean="0">
                <a:solidFill>
                  <a:srgbClr val="00B050"/>
                </a:solidFill>
                <a:effectLst/>
                <a:latin typeface="Impact" pitchFamily="34" charset="0"/>
              </a:rPr>
              <a:t>Can someone overseas </a:t>
            </a:r>
            <a:br>
              <a:rPr lang="en-US" sz="4000" dirty="0" smtClean="0">
                <a:solidFill>
                  <a:srgbClr val="00B050"/>
                </a:solidFill>
                <a:effectLst/>
                <a:latin typeface="Impact" pitchFamily="34" charset="0"/>
              </a:rPr>
            </a:br>
            <a:r>
              <a:rPr lang="en-US" sz="4000" dirty="0" smtClean="0">
                <a:solidFill>
                  <a:srgbClr val="00B050"/>
                </a:solidFill>
                <a:effectLst/>
                <a:latin typeface="Impact" pitchFamily="34" charset="0"/>
              </a:rPr>
              <a:t>do it cheaper?</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pPr>
            <a:r>
              <a:rPr lang="en-US" sz="4000" dirty="0" smtClean="0">
                <a:solidFill>
                  <a:srgbClr val="CC00FF"/>
                </a:solidFill>
                <a:effectLst/>
                <a:latin typeface="Impact" pitchFamily="34" charset="0"/>
              </a:rPr>
              <a:t>Can a computer </a:t>
            </a:r>
            <a:br>
              <a:rPr lang="en-US" sz="4000" dirty="0" smtClean="0">
                <a:solidFill>
                  <a:srgbClr val="CC00FF"/>
                </a:solidFill>
                <a:effectLst/>
                <a:latin typeface="Impact" pitchFamily="34" charset="0"/>
              </a:rPr>
            </a:br>
            <a:r>
              <a:rPr lang="en-US" sz="4000" dirty="0" smtClean="0">
                <a:solidFill>
                  <a:srgbClr val="CC00FF"/>
                </a:solidFill>
                <a:effectLst/>
                <a:latin typeface="Impact" pitchFamily="34" charset="0"/>
              </a:rPr>
              <a:t>do it faster?</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pPr>
            <a:r>
              <a:rPr lang="en-US" sz="4000" dirty="0" smtClean="0">
                <a:solidFill>
                  <a:schemeClr val="bg1">
                    <a:lumMod val="60000"/>
                    <a:lumOff val="40000"/>
                  </a:schemeClr>
                </a:solidFill>
                <a:effectLst/>
                <a:latin typeface="Impact" pitchFamily="34" charset="0"/>
              </a:rPr>
              <a:t>Is what I’m offering in demand </a:t>
            </a:r>
            <a:br>
              <a:rPr lang="en-US" sz="4000" dirty="0" smtClean="0">
                <a:solidFill>
                  <a:schemeClr val="bg1">
                    <a:lumMod val="60000"/>
                    <a:lumOff val="40000"/>
                  </a:schemeClr>
                </a:solidFill>
                <a:effectLst/>
                <a:latin typeface="Impact" pitchFamily="34" charset="0"/>
              </a:rPr>
            </a:br>
            <a:r>
              <a:rPr lang="en-US" sz="4000" dirty="0" smtClean="0">
                <a:solidFill>
                  <a:schemeClr val="bg1">
                    <a:lumMod val="60000"/>
                    <a:lumOff val="40000"/>
                  </a:schemeClr>
                </a:solidFill>
                <a:effectLst/>
                <a:latin typeface="Impact" pitchFamily="34" charset="0"/>
              </a:rPr>
              <a:t>in an age of abundance?</a:t>
            </a:r>
          </a:p>
        </p:txBody>
      </p:sp>
    </p:spTree>
    <p:custDataLst>
      <p:tags r:id="rId1"/>
    </p:custData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nghai.jpg"/>
          <p:cNvPicPr>
            <a:picLocks noChangeAspect="1"/>
          </p:cNvPicPr>
          <p:nvPr/>
        </p:nvPicPr>
        <p:blipFill>
          <a:blip r:embed="rId3"/>
          <a:stretch>
            <a:fillRect/>
          </a:stretch>
        </p:blipFill>
        <p:spPr>
          <a:xfrm>
            <a:off x="-533400" y="0"/>
            <a:ext cx="10544432"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defRPr/>
            </a:pPr>
            <a:r>
              <a:rPr lang="en-US" sz="15000" dirty="0" smtClean="0">
                <a:latin typeface="Arial Black" pitchFamily="34" charset="0"/>
              </a:rPr>
              <a:t>ACT 1</a:t>
            </a:r>
            <a:endParaRPr lang="en-US" sz="15000" dirty="0">
              <a:latin typeface="Arial Black" pitchFamily="34" charset="0"/>
            </a:endParaRPr>
          </a:p>
        </p:txBody>
      </p:sp>
      <p:sp>
        <p:nvSpPr>
          <p:cNvPr id="5" name="Subtitle 4"/>
          <p:cNvSpPr>
            <a:spLocks noGrp="1"/>
          </p:cNvSpPr>
          <p:nvPr>
            <p:ph type="subTitle" sz="quarter" idx="1"/>
          </p:nvPr>
        </p:nvSpPr>
        <p:spPr>
          <a:xfrm>
            <a:off x="0" y="3429000"/>
            <a:ext cx="8458200" cy="1752600"/>
          </a:xfrm>
        </p:spPr>
        <p:txBody>
          <a:bodyPr/>
          <a:lstStyle/>
          <a:p>
            <a:pPr algn="r">
              <a:defRPr/>
            </a:pPr>
            <a:r>
              <a:rPr lang="en-US" sz="6000" dirty="0" smtClean="0">
                <a:solidFill>
                  <a:schemeClr val="accent6">
                    <a:lumMod val="75000"/>
                  </a:schemeClr>
                </a:solidFill>
                <a:latin typeface="Arial Black" pitchFamily="34" charset="0"/>
              </a:rPr>
              <a:t>Our tools</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have </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changed</a:t>
            </a:r>
            <a:endParaRPr lang="en-US" sz="6000" dirty="0">
              <a:solidFill>
                <a:schemeClr val="accent6">
                  <a:lumMod val="75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pro2.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685800" y="2560638"/>
            <a:ext cx="7772400" cy="1736725"/>
          </a:xfrm>
        </p:spPr>
        <p:txBody>
          <a:bodyPr/>
          <a:lstStyle/>
          <a:p>
            <a:pPr algn="l"/>
            <a:r>
              <a:rPr lang="en-US" sz="9600" dirty="0" smtClean="0">
                <a:solidFill>
                  <a:schemeClr val="accent6"/>
                </a:solidFill>
                <a:latin typeface="Arial Black" pitchFamily="34" charset="0"/>
              </a:rPr>
              <a:t>2.5 </a:t>
            </a:r>
            <a:r>
              <a:rPr lang="en-US" sz="9600" dirty="0" smtClean="0">
                <a:solidFill>
                  <a:schemeClr val="accent6"/>
                </a:solidFill>
                <a:latin typeface="Arial Black" pitchFamily="34" charset="0"/>
              </a:rPr>
              <a:t>billion</a:t>
            </a:r>
            <a:endParaRPr lang="en-US" sz="9600" dirty="0">
              <a:solidFill>
                <a:schemeClr val="accent6"/>
              </a:solidFill>
              <a:latin typeface="Arial Black"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2006 - NCASW - Tough Choices or Tough Times 02"/>
          <p:cNvPicPr>
            <a:picLocks noChangeAspect="1" noChangeArrowheads="1"/>
          </p:cNvPicPr>
          <p:nvPr/>
        </p:nvPicPr>
        <p:blipFill>
          <a:blip r:embed="rId4"/>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1500" y="0"/>
            <a:ext cx="8001000" cy="6863417"/>
          </a:xfrm>
          <a:prstGeom prst="rect">
            <a:avLst/>
          </a:prstGeom>
          <a:noFill/>
        </p:spPr>
        <p:txBody>
          <a:bodyPr wrap="square" rtlCol="0">
            <a:spAutoFit/>
          </a:bodyPr>
          <a:lstStyle/>
          <a:p>
            <a:r>
              <a:rPr lang="en-US" sz="4000" dirty="0" smtClean="0">
                <a:latin typeface="Eras Bold ITC" pitchFamily="34" charset="0"/>
              </a:rPr>
              <a:t>60 59 58 57 56 55 54 53 52 51</a:t>
            </a:r>
          </a:p>
          <a:p>
            <a:endParaRPr lang="en-US" sz="4000" dirty="0" smtClean="0">
              <a:latin typeface="Eras Bold ITC" pitchFamily="34" charset="0"/>
            </a:endParaRPr>
          </a:p>
          <a:p>
            <a:r>
              <a:rPr lang="en-US" sz="4000" dirty="0" smtClean="0">
                <a:latin typeface="Eras Bold ITC" pitchFamily="34" charset="0"/>
              </a:rPr>
              <a:t>50 49 48 47 46 45 44 43 42 41</a:t>
            </a:r>
          </a:p>
          <a:p>
            <a:endParaRPr lang="en-US" sz="4000" dirty="0" smtClean="0">
              <a:latin typeface="Eras Bold ITC" pitchFamily="34" charset="0"/>
            </a:endParaRPr>
          </a:p>
          <a:p>
            <a:r>
              <a:rPr lang="en-US" sz="4000" dirty="0" smtClean="0">
                <a:latin typeface="Eras Bold ITC" pitchFamily="34" charset="0"/>
              </a:rPr>
              <a:t>40 39 38 37 36 35 34 33 32 31</a:t>
            </a:r>
          </a:p>
          <a:p>
            <a:endParaRPr lang="en-US" sz="4000" dirty="0" smtClean="0">
              <a:latin typeface="Eras Bold ITC" pitchFamily="34" charset="0"/>
            </a:endParaRPr>
          </a:p>
          <a:p>
            <a:r>
              <a:rPr lang="en-US" sz="4000" dirty="0" smtClean="0">
                <a:latin typeface="Eras Bold ITC" pitchFamily="34" charset="0"/>
              </a:rPr>
              <a:t>30 29 28 27 26 25 24 23 22 21</a:t>
            </a:r>
          </a:p>
          <a:p>
            <a:endParaRPr lang="en-US" sz="4000" dirty="0" smtClean="0">
              <a:latin typeface="Eras Bold ITC" pitchFamily="34" charset="0"/>
            </a:endParaRPr>
          </a:p>
          <a:p>
            <a:r>
              <a:rPr lang="en-US" sz="4000" dirty="0" smtClean="0">
                <a:latin typeface="Eras Bold ITC" pitchFamily="34" charset="0"/>
              </a:rPr>
              <a:t>20 19 18 17 16 15 14 13 12 11</a:t>
            </a:r>
          </a:p>
          <a:p>
            <a:endParaRPr lang="en-US" sz="4000" dirty="0" smtClean="0">
              <a:latin typeface="Eras Bold ITC" pitchFamily="34" charset="0"/>
            </a:endParaRPr>
          </a:p>
          <a:p>
            <a:r>
              <a:rPr lang="en-US" sz="4000" dirty="0" smtClean="0">
                <a:latin typeface="Eras Bold ITC" pitchFamily="34" charset="0"/>
              </a:rPr>
              <a:t>10    9   8    7   6    5    4    3   2   1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100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9001"/>
                            </p:stCondLst>
                            <p:childTnLst>
                              <p:par>
                                <p:cTn id="8" presetID="1" presetClass="entr" presetSubtype="0" fill="hold" nodeType="afterEffect">
                                  <p:stCondLst>
                                    <p:cond delay="1000"/>
                                  </p:stCondLst>
                                  <p:iterate type="wd">
                                    <p:tmAbs val="1000"/>
                                  </p:iterate>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19002"/>
                            </p:stCondLst>
                            <p:childTnLst>
                              <p:par>
                                <p:cTn id="11" presetID="1" presetClass="entr" presetSubtype="0" fill="hold" nodeType="afterEffect">
                                  <p:stCondLst>
                                    <p:cond delay="1000"/>
                                  </p:stCondLst>
                                  <p:iterate type="wd">
                                    <p:tmAbs val="1000"/>
                                  </p:iterate>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par>
                          <p:cTn id="13" fill="hold">
                            <p:stCondLst>
                              <p:cond delay="29003"/>
                            </p:stCondLst>
                            <p:childTnLst>
                              <p:par>
                                <p:cTn id="14" presetID="1" presetClass="entr" presetSubtype="0" fill="hold" nodeType="afterEffect">
                                  <p:stCondLst>
                                    <p:cond delay="1000"/>
                                  </p:stCondLst>
                                  <p:iterate type="wd">
                                    <p:tmAbs val="1000"/>
                                  </p:iterate>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9004"/>
                            </p:stCondLst>
                            <p:childTnLst>
                              <p:par>
                                <p:cTn id="17" presetID="1" presetClass="entr" presetSubtype="0" fill="hold" nodeType="afterEffect">
                                  <p:stCondLst>
                                    <p:cond delay="1000"/>
                                  </p:stCondLst>
                                  <p:iterate type="wd">
                                    <p:tmAbs val="1000"/>
                                  </p:iterate>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9005"/>
                            </p:stCondLst>
                            <p:childTnLst>
                              <p:par>
                                <p:cTn id="20" presetID="1" presetClass="entr" presetSubtype="0" fill="hold" nodeType="afterEffect">
                                  <p:stCondLst>
                                    <p:cond delay="1000"/>
                                  </p:stCondLst>
                                  <p:iterate type="wd">
                                    <p:tmAbs val="1000"/>
                                  </p:iterate>
                                  <p:childTnLst>
                                    <p:set>
                                      <p:cBhvr>
                                        <p:cTn id="21"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r>
              <a:rPr lang="en-US" sz="15000" dirty="0" smtClean="0">
                <a:latin typeface="Arial Black" pitchFamily="34" charset="0"/>
              </a:rPr>
              <a:t>ACT 4</a:t>
            </a:r>
            <a:endParaRPr lang="en-US" sz="15000" dirty="0">
              <a:latin typeface="Arial Black" pitchFamily="34" charset="0"/>
            </a:endParaRPr>
          </a:p>
        </p:txBody>
      </p:sp>
      <p:sp>
        <p:nvSpPr>
          <p:cNvPr id="5" name="Subtitle 4"/>
          <p:cNvSpPr>
            <a:spLocks noGrp="1"/>
          </p:cNvSpPr>
          <p:nvPr>
            <p:ph type="subTitle" sz="quarter" idx="1"/>
          </p:nvPr>
        </p:nvSpPr>
        <p:spPr>
          <a:xfrm>
            <a:off x="0" y="3429000"/>
            <a:ext cx="8458200" cy="1752600"/>
          </a:xfrm>
        </p:spPr>
        <p:txBody>
          <a:bodyPr/>
          <a:lstStyle/>
          <a:p>
            <a:pPr algn="r"/>
            <a:r>
              <a:rPr lang="en-US" sz="6000" dirty="0" smtClean="0">
                <a:solidFill>
                  <a:schemeClr val="accent6">
                    <a:lumMod val="75000"/>
                  </a:schemeClr>
                </a:solidFill>
                <a:latin typeface="Arial Black" pitchFamily="34" charset="0"/>
              </a:rPr>
              <a:t>Schools</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have </a:t>
            </a:r>
            <a:r>
              <a:rPr lang="en-US" sz="6000" dirty="0" smtClean="0">
                <a:solidFill>
                  <a:srgbClr val="FFC000"/>
                </a:solidFill>
                <a:latin typeface="Arial Black" pitchFamily="34" charset="0"/>
              </a:rPr>
              <a:t>NOT</a:t>
            </a:r>
            <a:r>
              <a:rPr lang="en-US" sz="6000" dirty="0" smtClean="0">
                <a:solidFill>
                  <a:schemeClr val="accent6">
                    <a:lumMod val="75000"/>
                  </a:schemeClr>
                </a:solidFill>
                <a:latin typeface="Arial Black" pitchFamily="34" charset="0"/>
              </a:rPr>
              <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changed</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533400" y="1676400"/>
          <a:ext cx="80772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09600" y="381000"/>
            <a:ext cx="7750840" cy="938719"/>
          </a:xfrm>
          <a:prstGeom prst="rect">
            <a:avLst/>
          </a:prstGeom>
          <a:noFill/>
        </p:spPr>
        <p:txBody>
          <a:bodyPr wrap="none" rtlCol="0">
            <a:spAutoFit/>
          </a:bodyPr>
          <a:lstStyle/>
          <a:p>
            <a:pPr algn="ctr"/>
            <a:r>
              <a:rPr lang="en-US" sz="5500" dirty="0" smtClean="0">
                <a:solidFill>
                  <a:srgbClr val="0070C0"/>
                </a:solidFill>
                <a:latin typeface="Impact" pitchFamily="34" charset="0"/>
              </a:rPr>
              <a:t>The fundamental dilemma</a:t>
            </a:r>
            <a:endParaRPr lang="en-US" sz="5500" dirty="0">
              <a:solidFill>
                <a:srgbClr val="0070C0"/>
              </a:solidFill>
              <a:latin typeface="Impact" pitchFamily="34" charset="0"/>
            </a:endParaRPr>
          </a:p>
        </p:txBody>
      </p:sp>
      <p:sp>
        <p:nvSpPr>
          <p:cNvPr id="4" name="TextBox 3"/>
          <p:cNvSpPr txBox="1"/>
          <p:nvPr/>
        </p:nvSpPr>
        <p:spPr>
          <a:xfrm>
            <a:off x="2615502" y="3752671"/>
            <a:ext cx="2337498" cy="1200329"/>
          </a:xfrm>
          <a:prstGeom prst="rect">
            <a:avLst/>
          </a:prstGeom>
          <a:noFill/>
        </p:spPr>
        <p:txBody>
          <a:bodyPr wrap="none" rtlCol="0">
            <a:spAutoFit/>
          </a:bodyPr>
          <a:lstStyle/>
          <a:p>
            <a:r>
              <a:rPr lang="en-US" sz="2400" dirty="0" smtClean="0">
                <a:solidFill>
                  <a:schemeClr val="accent6"/>
                </a:solidFill>
              </a:rPr>
              <a:t>Schools were </a:t>
            </a:r>
            <a:br>
              <a:rPr lang="en-US" sz="2400" dirty="0" smtClean="0">
                <a:solidFill>
                  <a:schemeClr val="accent6"/>
                </a:solidFill>
              </a:rPr>
            </a:br>
            <a:r>
              <a:rPr lang="en-US" sz="2400" dirty="0" smtClean="0">
                <a:solidFill>
                  <a:schemeClr val="accent6"/>
                </a:solidFill>
              </a:rPr>
              <a:t>designed</a:t>
            </a:r>
            <a:br>
              <a:rPr lang="en-US" sz="2400" dirty="0" smtClean="0">
                <a:solidFill>
                  <a:schemeClr val="accent6"/>
                </a:solidFill>
              </a:rPr>
            </a:br>
            <a:r>
              <a:rPr lang="en-US" sz="2400" dirty="0" smtClean="0">
                <a:solidFill>
                  <a:schemeClr val="accent6"/>
                </a:solidFill>
              </a:rPr>
              <a:t>for this …</a:t>
            </a:r>
            <a:endParaRPr lang="en-US" sz="2400" dirty="0">
              <a:solidFill>
                <a:schemeClr val="accent6"/>
              </a:solidFill>
            </a:endParaRPr>
          </a:p>
        </p:txBody>
      </p:sp>
      <p:sp>
        <p:nvSpPr>
          <p:cNvPr id="7" name="TextBox 6"/>
          <p:cNvSpPr txBox="1"/>
          <p:nvPr/>
        </p:nvSpPr>
        <p:spPr>
          <a:xfrm>
            <a:off x="5097811" y="2743200"/>
            <a:ext cx="2064989" cy="1200329"/>
          </a:xfrm>
          <a:prstGeom prst="rect">
            <a:avLst/>
          </a:prstGeom>
          <a:noFill/>
        </p:spPr>
        <p:txBody>
          <a:bodyPr wrap="none" rtlCol="0">
            <a:spAutoFit/>
          </a:bodyPr>
          <a:lstStyle/>
          <a:p>
            <a:pPr algn="r"/>
            <a:r>
              <a:rPr lang="en-US" sz="2400" dirty="0" smtClean="0">
                <a:solidFill>
                  <a:srgbClr val="009900"/>
                </a:solidFill>
              </a:rPr>
              <a:t>but now are</a:t>
            </a:r>
            <a:br>
              <a:rPr lang="en-US" sz="2400" dirty="0" smtClean="0">
                <a:solidFill>
                  <a:srgbClr val="009900"/>
                </a:solidFill>
              </a:rPr>
            </a:br>
            <a:r>
              <a:rPr lang="en-US" sz="2400" dirty="0" smtClean="0">
                <a:solidFill>
                  <a:srgbClr val="009900"/>
                </a:solidFill>
              </a:rPr>
              <a:t>expected to</a:t>
            </a:r>
          </a:p>
          <a:p>
            <a:pPr algn="r"/>
            <a:r>
              <a:rPr lang="en-US" sz="2400" dirty="0" smtClean="0">
                <a:solidFill>
                  <a:srgbClr val="009900"/>
                </a:solidFill>
              </a:rPr>
              <a:t>do this</a:t>
            </a:r>
            <a:endParaRPr lang="en-US" sz="2400" dirty="0">
              <a:solidFill>
                <a:srgbClr val="009900"/>
              </a:solidFill>
            </a:endParaRP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pPr>
            <a:endPara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pPr>
            <a:endPara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pPr eaLnBrk="1" hangingPunct="1">
              <a:defRPr/>
            </a:pPr>
            <a:endParaRPr lang="en-US" smtClean="0"/>
          </a:p>
        </p:txBody>
      </p:sp>
      <p:sp>
        <p:nvSpPr>
          <p:cNvPr id="590851" name="Rectangle 3"/>
          <p:cNvSpPr>
            <a:spLocks noGrp="1" noChangeArrowheads="1"/>
          </p:cNvSpPr>
          <p:nvPr>
            <p:ph idx="1"/>
          </p:nvPr>
        </p:nvSpPr>
        <p:spPr/>
        <p:txBody>
          <a:bodyPr/>
          <a:lstStyle/>
          <a:p>
            <a:pPr eaLnBrk="1" hangingPunct="1">
              <a:defRPr/>
            </a:pPr>
            <a:endParaRPr lang="en-US" smtClean="0"/>
          </a:p>
        </p:txBody>
      </p:sp>
      <p:pic>
        <p:nvPicPr>
          <p:cNvPr id="61444" name="Picture 4" descr="2005 - BR - Tapping America's Potential"/>
          <p:cNvPicPr>
            <a:picLocks noChangeAspect="1" noChangeArrowheads="1"/>
          </p:cNvPicPr>
          <p:nvPr/>
        </p:nvPicPr>
        <p:blipFill>
          <a:blip r:embed="rId4"/>
          <a:srcRect/>
          <a:stretch>
            <a:fillRect/>
          </a:stretch>
        </p:blipFill>
        <p:spPr bwMode="auto">
          <a:xfrm>
            <a:off x="2332038" y="236538"/>
            <a:ext cx="4479925"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pPr eaLnBrk="1" hangingPunct="1">
              <a:defRPr/>
            </a:pPr>
            <a:endParaRPr lang="en-US" smtClean="0"/>
          </a:p>
        </p:txBody>
      </p:sp>
      <p:sp>
        <p:nvSpPr>
          <p:cNvPr id="592899" name="Rectangle 3"/>
          <p:cNvSpPr>
            <a:spLocks noGrp="1" noChangeArrowheads="1"/>
          </p:cNvSpPr>
          <p:nvPr>
            <p:ph idx="1"/>
          </p:nvPr>
        </p:nvSpPr>
        <p:spPr/>
        <p:txBody>
          <a:bodyPr/>
          <a:lstStyle/>
          <a:p>
            <a:pPr eaLnBrk="1" hangingPunct="1">
              <a:defRPr/>
            </a:pPr>
            <a:endParaRPr lang="en-US" smtClean="0"/>
          </a:p>
        </p:txBody>
      </p:sp>
      <p:pic>
        <p:nvPicPr>
          <p:cNvPr id="62468" name="Picture 4" descr="2006 - CED - Education for Global Leadership"/>
          <p:cNvPicPr>
            <a:picLocks noChangeAspect="1" noChangeArrowheads="1"/>
          </p:cNvPicPr>
          <p:nvPr/>
        </p:nvPicPr>
        <p:blipFill>
          <a:blip r:embed="rId4"/>
          <a:srcRect/>
          <a:stretch>
            <a:fillRect/>
          </a:stretch>
        </p:blipFill>
        <p:spPr bwMode="auto">
          <a:xfrm>
            <a:off x="2101850" y="234950"/>
            <a:ext cx="4940300"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defRPr/>
            </a:pPr>
            <a:endParaRPr lang="en-US" smtClean="0"/>
          </a:p>
        </p:txBody>
      </p:sp>
      <p:sp>
        <p:nvSpPr>
          <p:cNvPr id="594947" name="Rectangle 3"/>
          <p:cNvSpPr>
            <a:spLocks noGrp="1" noChangeArrowheads="1"/>
          </p:cNvSpPr>
          <p:nvPr>
            <p:ph idx="1"/>
          </p:nvPr>
        </p:nvSpPr>
        <p:spPr/>
        <p:txBody>
          <a:bodyPr/>
          <a:lstStyle/>
          <a:p>
            <a:pPr eaLnBrk="1" hangingPunct="1">
              <a:defRPr/>
            </a:pPr>
            <a:endParaRPr lang="en-US" smtClean="0"/>
          </a:p>
        </p:txBody>
      </p:sp>
      <p:pic>
        <p:nvPicPr>
          <p:cNvPr id="63492" name="Picture 4" descr="2006 - CoC- Competitiveness Index"/>
          <p:cNvPicPr>
            <a:picLocks noChangeAspect="1" noChangeArrowheads="1"/>
          </p:cNvPicPr>
          <p:nvPr/>
        </p:nvPicPr>
        <p:blipFill>
          <a:blip r:embed="rId4"/>
          <a:srcRect/>
          <a:stretch>
            <a:fillRect/>
          </a:stretch>
        </p:blipFill>
        <p:spPr bwMode="auto">
          <a:xfrm>
            <a:off x="2098675" y="234950"/>
            <a:ext cx="4945063" cy="6397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over2006 - NCASW - Tough Choices or Tough Times"/>
          <p:cNvPicPr>
            <a:picLocks noChangeAspect="1" noChangeArrowheads="1"/>
          </p:cNvPicPr>
          <p:nvPr/>
        </p:nvPicPr>
        <p:blipFill>
          <a:blip r:embed="rId4"/>
          <a:srcRect/>
          <a:stretch>
            <a:fillRect/>
          </a:stretch>
        </p:blipFill>
        <p:spPr bwMode="auto">
          <a:xfrm>
            <a:off x="2030413" y="234950"/>
            <a:ext cx="5083175"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noFill/>
        </p:spPr>
        <p:txBody>
          <a:bodyPr/>
          <a:lstStyle/>
          <a:p>
            <a:endParaRPr lang="en-US" smtClean="0">
              <a:effectLst/>
            </a:endParaRPr>
          </a:p>
        </p:txBody>
      </p:sp>
      <p:sp>
        <p:nvSpPr>
          <p:cNvPr id="19459" name="Rectangle 3"/>
          <p:cNvSpPr>
            <a:spLocks noGrp="1" noChangeArrowheads="1"/>
          </p:cNvSpPr>
          <p:nvPr>
            <p:ph type="body" idx="4294967295"/>
          </p:nvPr>
        </p:nvSpPr>
        <p:spPr>
          <a:noFill/>
        </p:spPr>
        <p:txBody>
          <a:bodyPr/>
          <a:lstStyle/>
          <a:p>
            <a:endParaRPr lang="en-US" smtClean="0">
              <a:effectLst/>
            </a:endParaRPr>
          </a:p>
        </p:txBody>
      </p:sp>
      <p:pic>
        <p:nvPicPr>
          <p:cNvPr id="19460" name="Picture 4" descr="desktop"/>
          <p:cNvPicPr>
            <a:picLocks noChangeAspect="1" noChangeArrowheads="1"/>
          </p:cNvPicPr>
          <p:nvPr/>
        </p:nvPicPr>
        <p:blipFill>
          <a:blip r:embed="rId3"/>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pPr eaLnBrk="1" hangingPunct="1">
              <a:defRPr/>
            </a:pPr>
            <a:endParaRPr lang="en-US" smtClean="0"/>
          </a:p>
        </p:txBody>
      </p:sp>
      <p:sp>
        <p:nvSpPr>
          <p:cNvPr id="599043" name="Rectangle 3"/>
          <p:cNvSpPr>
            <a:spLocks noGrp="1" noChangeArrowheads="1"/>
          </p:cNvSpPr>
          <p:nvPr>
            <p:ph idx="1"/>
          </p:nvPr>
        </p:nvSpPr>
        <p:spPr/>
        <p:txBody>
          <a:bodyPr/>
          <a:lstStyle/>
          <a:p>
            <a:pPr eaLnBrk="1" hangingPunct="1">
              <a:defRPr/>
            </a:pPr>
            <a:endParaRPr lang="en-US" smtClean="0"/>
          </a:p>
        </p:txBody>
      </p:sp>
      <p:pic>
        <p:nvPicPr>
          <p:cNvPr id="65540" name="Picture 4" descr="2006 - P21CS - Are They Really Ready To Work"/>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pPr eaLnBrk="1" hangingPunct="1">
              <a:defRPr/>
            </a:pPr>
            <a:endParaRPr lang="en-US" smtClean="0"/>
          </a:p>
        </p:txBody>
      </p:sp>
      <p:sp>
        <p:nvSpPr>
          <p:cNvPr id="601091" name="Rectangle 3"/>
          <p:cNvSpPr>
            <a:spLocks noGrp="1" noChangeArrowheads="1"/>
          </p:cNvSpPr>
          <p:nvPr>
            <p:ph idx="1"/>
          </p:nvPr>
        </p:nvSpPr>
        <p:spPr/>
        <p:txBody>
          <a:bodyPr/>
          <a:lstStyle/>
          <a:p>
            <a:pPr eaLnBrk="1" hangingPunct="1">
              <a:defRPr/>
            </a:pPr>
            <a:endParaRPr lang="en-US" smtClean="0"/>
          </a:p>
        </p:txBody>
      </p:sp>
      <p:pic>
        <p:nvPicPr>
          <p:cNvPr id="66564" name="Picture 4" descr="2006 - US Education - Meeting the Challenge of a Changing World"/>
          <p:cNvPicPr>
            <a:picLocks noChangeAspect="1" noChangeArrowheads="1"/>
          </p:cNvPicPr>
          <p:nvPr/>
        </p:nvPicPr>
        <p:blipFill>
          <a:blip r:embed="rId4"/>
          <a:srcRect/>
          <a:stretch>
            <a:fillRect/>
          </a:stretch>
        </p:blipFill>
        <p:spPr bwMode="auto">
          <a:xfrm>
            <a:off x="2497138" y="230188"/>
            <a:ext cx="4149725" cy="64071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pPr eaLnBrk="1" hangingPunct="1">
              <a:defRPr/>
            </a:pPr>
            <a:endParaRPr lang="en-US" smtClean="0"/>
          </a:p>
        </p:txBody>
      </p:sp>
      <p:sp>
        <p:nvSpPr>
          <p:cNvPr id="603139" name="Rectangle 3"/>
          <p:cNvSpPr>
            <a:spLocks noGrp="1" noChangeArrowheads="1"/>
          </p:cNvSpPr>
          <p:nvPr>
            <p:ph idx="1"/>
          </p:nvPr>
        </p:nvSpPr>
        <p:spPr/>
        <p:txBody>
          <a:bodyPr/>
          <a:lstStyle/>
          <a:p>
            <a:pPr eaLnBrk="1" hangingPunct="1">
              <a:defRPr/>
            </a:pPr>
            <a:endParaRPr lang="en-US" smtClean="0"/>
          </a:p>
        </p:txBody>
      </p:sp>
      <p:pic>
        <p:nvPicPr>
          <p:cNvPr id="67588" name="Picture 4" descr="2006 - NAS - Rising Above the Gathering Storm"/>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lstStyle/>
          <a:p>
            <a:pPr eaLnBrk="1" hangingPunct="1">
              <a:defRPr/>
            </a:pPr>
            <a:endParaRPr lang="en-US" smtClean="0"/>
          </a:p>
        </p:txBody>
      </p:sp>
      <p:sp>
        <p:nvSpPr>
          <p:cNvPr id="605187" name="Rectangle 3"/>
          <p:cNvSpPr>
            <a:spLocks noGrp="1" noChangeArrowheads="1"/>
          </p:cNvSpPr>
          <p:nvPr>
            <p:ph idx="1"/>
          </p:nvPr>
        </p:nvSpPr>
        <p:spPr/>
        <p:txBody>
          <a:bodyPr/>
          <a:lstStyle/>
          <a:p>
            <a:pPr eaLnBrk="1" hangingPunct="1">
              <a:defRPr/>
            </a:pPr>
            <a:endParaRPr lang="en-US" smtClean="0"/>
          </a:p>
        </p:txBody>
      </p:sp>
      <p:pic>
        <p:nvPicPr>
          <p:cNvPr id="68612" name="Picture 4" descr="2007 - ETS - America's Perfect Storm (Full Report)"/>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p:txBody>
          <a:bodyPr/>
          <a:lstStyle/>
          <a:p>
            <a:pPr eaLnBrk="1" hangingPunct="1">
              <a:defRPr/>
            </a:pPr>
            <a:endParaRPr lang="en-US" smtClean="0"/>
          </a:p>
        </p:txBody>
      </p:sp>
      <p:sp>
        <p:nvSpPr>
          <p:cNvPr id="607235" name="Rectangle 3"/>
          <p:cNvSpPr>
            <a:spLocks noGrp="1" noChangeArrowheads="1"/>
          </p:cNvSpPr>
          <p:nvPr>
            <p:ph idx="1"/>
          </p:nvPr>
        </p:nvSpPr>
        <p:spPr/>
        <p:txBody>
          <a:bodyPr/>
          <a:lstStyle/>
          <a:p>
            <a:pPr eaLnBrk="1" hangingPunct="1">
              <a:defRPr/>
            </a:pPr>
            <a:endParaRPr lang="en-US" smtClean="0"/>
          </a:p>
        </p:txBody>
      </p:sp>
      <p:pic>
        <p:nvPicPr>
          <p:cNvPr id="69636" name="Picture 4" descr="2007 - PDK - Education in a Flat World (EDGE)"/>
          <p:cNvPicPr>
            <a:picLocks noChangeAspect="1" noChangeArrowheads="1"/>
          </p:cNvPicPr>
          <p:nvPr/>
        </p:nvPicPr>
        <p:blipFill>
          <a:blip r:embed="rId4"/>
          <a:srcRect/>
          <a:stretch>
            <a:fillRect/>
          </a:stretch>
        </p:blipFill>
        <p:spPr bwMode="auto">
          <a:xfrm>
            <a:off x="2208213" y="234950"/>
            <a:ext cx="4725987"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pPr eaLnBrk="1" hangingPunct="1">
              <a:defRPr/>
            </a:pPr>
            <a:endParaRPr lang="en-US" smtClean="0"/>
          </a:p>
        </p:txBody>
      </p:sp>
      <p:sp>
        <p:nvSpPr>
          <p:cNvPr id="609283" name="Rectangle 3"/>
          <p:cNvSpPr>
            <a:spLocks noGrp="1" noChangeArrowheads="1"/>
          </p:cNvSpPr>
          <p:nvPr>
            <p:ph idx="1"/>
          </p:nvPr>
        </p:nvSpPr>
        <p:spPr/>
        <p:txBody>
          <a:bodyPr/>
          <a:lstStyle/>
          <a:p>
            <a:pPr eaLnBrk="1" hangingPunct="1">
              <a:defRPr/>
            </a:pPr>
            <a:endParaRPr lang="en-US" smtClean="0"/>
          </a:p>
        </p:txBody>
      </p:sp>
      <p:pic>
        <p:nvPicPr>
          <p:cNvPr id="70660" name="Picture 4" descr="2007 - ICW - Leaders and Laggards"/>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71683"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2" name="Group 16"/>
          <p:cNvGrpSpPr>
            <a:grpSpLocks/>
          </p:cNvGrpSpPr>
          <p:nvPr/>
        </p:nvGrpSpPr>
        <p:grpSpPr bwMode="auto">
          <a:xfrm>
            <a:off x="2768600" y="1600200"/>
            <a:ext cx="3683000" cy="4989513"/>
            <a:chOff x="2743200" y="1600200"/>
            <a:chExt cx="3683000" cy="4989731"/>
          </a:xfrm>
        </p:grpSpPr>
        <p:grpSp>
          <p:nvGrpSpPr>
            <p:cNvPr id="5"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71691"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F Minus.gif"/>
          <p:cNvPicPr>
            <a:picLocks noChangeAspect="1"/>
          </p:cNvPicPr>
          <p:nvPr/>
        </p:nvPicPr>
        <p:blipFill>
          <a:blip r:embed="rId4"/>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ogleinyourpocket.png"/>
          <p:cNvPicPr>
            <a:picLocks noChangeAspect="1"/>
          </p:cNvPicPr>
          <p:nvPr/>
        </p:nvPicPr>
        <p:blipFill>
          <a:blip r:embed="rId2"/>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Stock_000001610547Small"/>
          <p:cNvPicPr>
            <a:picLocks noGrp="1" noChangeAspect="1" noChangeArrowheads="1"/>
          </p:cNvPicPr>
          <p:nvPr>
            <p:ph idx="4294967295"/>
          </p:nvPr>
        </p:nvPicPr>
        <p:blipFill>
          <a:blip r:embed="rId4"/>
          <a:srcRect/>
          <a:stretch>
            <a:fillRect/>
          </a:stretch>
        </p:blipFill>
        <p:spPr>
          <a:xfrm>
            <a:off x="0" y="0"/>
            <a:ext cx="9144000" cy="8556835"/>
          </a:xfrm>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1507" name="Content Placeholder 3" descr="lenovo-thinkpad-x61-tablet-pc.jpg"/>
          <p:cNvPicPr>
            <a:picLocks noGrp="1" noChangeAspect="1"/>
          </p:cNvPicPr>
          <p:nvPr>
            <p:ph idx="1"/>
          </p:nvPr>
        </p:nvPicPr>
        <p:blipFill>
          <a:blip r:embed="rId3"/>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sc1477-6293-0001"/>
          <p:cNvPicPr>
            <a:picLocks noGrp="1" noChangeAspect="1" noChangeArrowheads="1"/>
          </p:cNvPicPr>
          <p:nvPr>
            <p:ph idx="4294967295"/>
          </p:nvPr>
        </p:nvPicPr>
        <p:blipFill>
          <a:blip r:embed="rId4"/>
          <a:srcRect l="1891" t="2510" r="1620" b="4016"/>
          <a:stretch>
            <a:fillRect/>
          </a:stretch>
        </p:blipFill>
        <p:spPr>
          <a:xfrm>
            <a:off x="0" y="1046112"/>
            <a:ext cx="9144000" cy="4765776"/>
          </a:xfrm>
        </p:spPr>
      </p:pic>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2006-12 TIME Cover"/>
          <p:cNvPicPr>
            <a:picLocks noGrp="1" noChangeAspect="1" noChangeArrowheads="1"/>
          </p:cNvPicPr>
          <p:nvPr>
            <p:ph idx="1"/>
          </p:nvPr>
        </p:nvPicPr>
        <p:blipFill>
          <a:blip r:embed="rId4"/>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ptop02.jpg"/>
          <p:cNvPicPr>
            <a:picLocks noChangeAspect="1"/>
          </p:cNvPicPr>
          <p:nvPr/>
        </p:nvPicPr>
        <p:blipFill>
          <a:blip r:embed="rId3" cstate="print"/>
          <a:stretch>
            <a:fillRect/>
          </a:stretch>
        </p:blipFill>
        <p:spPr>
          <a:xfrm>
            <a:off x="0" y="0"/>
            <a:ext cx="4561236" cy="6858000"/>
          </a:xfrm>
          <a:prstGeom prst="rect">
            <a:avLst/>
          </a:prstGeom>
        </p:spPr>
      </p:pic>
      <p:sp>
        <p:nvSpPr>
          <p:cNvPr id="5"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dirty="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dirty="0" smtClean="0">
                <a:effectLst/>
              </a:rPr>
              <a:t>Clarence Fisher</a:t>
            </a:r>
            <a:r>
              <a:rPr lang="en-US" sz="2000" dirty="0" smtClean="0">
                <a:solidFill>
                  <a:schemeClr val="folHlink"/>
                </a:solidFill>
                <a:effectLst/>
              </a:rPr>
              <a:t> </a:t>
            </a:r>
            <a:endParaRPr lang="en-US" sz="2000" i="1" dirty="0" smtClean="0">
              <a:solidFill>
                <a:schemeClr val="folHlink"/>
              </a:solidFill>
              <a:effectLs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b="7494"/>
          <a:stretch>
            <a:fillRect/>
          </a:stretch>
        </p:blipFill>
        <p:spPr bwMode="auto">
          <a:xfrm>
            <a:off x="0" y="1371600"/>
            <a:ext cx="9144000" cy="5486400"/>
          </a:xfrm>
          <a:prstGeom prst="rect">
            <a:avLst/>
          </a:prstGeom>
          <a:noFill/>
          <a:ln w="9525">
            <a:noFill/>
            <a:miter lim="800000"/>
            <a:headEnd/>
            <a:tailEnd/>
          </a:ln>
          <a:effectLst/>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Berlin Sans FB Demi" pitchFamily="34" charset="0"/>
            </a:endParaRPr>
          </a:p>
        </p:txBody>
      </p:sp>
      <p:sp>
        <p:nvSpPr>
          <p:cNvPr id="4" name="TextBox 3"/>
          <p:cNvSpPr txBox="1"/>
          <p:nvPr/>
        </p:nvSpPr>
        <p:spPr>
          <a:xfrm>
            <a:off x="313766" y="335340"/>
            <a:ext cx="8068234" cy="1569660"/>
          </a:xfrm>
          <a:prstGeom prst="rect">
            <a:avLst/>
          </a:prstGeom>
          <a:noFill/>
        </p:spPr>
        <p:txBody>
          <a:bodyPr wrap="square" rtlCol="0">
            <a:spAutoFit/>
          </a:bodyPr>
          <a:lstStyle/>
          <a:p>
            <a:r>
              <a:rPr lang="en-US" sz="3200" dirty="0" smtClean="0">
                <a:latin typeface="Berlin Sans FB Demi" pitchFamily="34" charset="0"/>
              </a:rPr>
              <a:t>No generation in history has ever been so </a:t>
            </a:r>
            <a:br>
              <a:rPr lang="en-US" sz="3200" dirty="0" smtClean="0">
                <a:latin typeface="Berlin Sans FB Demi" pitchFamily="34" charset="0"/>
              </a:rPr>
            </a:br>
            <a:r>
              <a:rPr lang="en-US" sz="3200" dirty="0" smtClean="0">
                <a:latin typeface="Berlin Sans FB Demi" pitchFamily="34" charset="0"/>
              </a:rPr>
              <a:t>thoroughly prepared for the industrial age.</a:t>
            </a:r>
          </a:p>
          <a:p>
            <a:endParaRPr lang="en-US" sz="3200" dirty="0">
              <a:solidFill>
                <a:schemeClr val="bg1"/>
              </a:solidFill>
            </a:endParaRPr>
          </a:p>
        </p:txBody>
      </p:sp>
      <p:sp>
        <p:nvSpPr>
          <p:cNvPr id="5" name="TextBox 4"/>
          <p:cNvSpPr txBox="1"/>
          <p:nvPr/>
        </p:nvSpPr>
        <p:spPr>
          <a:xfrm>
            <a:off x="6248400" y="1371600"/>
            <a:ext cx="1461619" cy="369332"/>
          </a:xfrm>
          <a:prstGeom prst="rect">
            <a:avLst/>
          </a:prstGeom>
          <a:noFill/>
        </p:spPr>
        <p:txBody>
          <a:bodyPr wrap="none" rtlCol="0">
            <a:spAutoFit/>
          </a:bodyPr>
          <a:lstStyle/>
          <a:p>
            <a:r>
              <a:rPr lang="en-US" sz="1800" dirty="0" smtClean="0">
                <a:latin typeface="Calibri" pitchFamily="34" charset="0"/>
              </a:rPr>
              <a:t>David Warlick</a:t>
            </a:r>
            <a:endParaRPr lang="en-US" sz="1800" dirty="0">
              <a:latin typeface="Calibri" pitchFamily="34" charset="0"/>
            </a:endParaRPr>
          </a:p>
        </p:txBody>
      </p:sp>
      <p:sp>
        <p:nvSpPr>
          <p:cNvPr id="6" name="TextBox 5"/>
          <p:cNvSpPr txBox="1"/>
          <p:nvPr/>
        </p:nvSpPr>
        <p:spPr>
          <a:xfrm>
            <a:off x="0" y="6627168"/>
            <a:ext cx="2064989" cy="230832"/>
          </a:xfrm>
          <a:prstGeom prst="rect">
            <a:avLst/>
          </a:prstGeom>
          <a:noFill/>
        </p:spPr>
        <p:txBody>
          <a:bodyPr wrap="none" rtlCol="0">
            <a:spAutoFit/>
          </a:bodyPr>
          <a:lstStyle/>
          <a:p>
            <a:r>
              <a:rPr lang="en-US" sz="900" dirty="0" smtClean="0">
                <a:solidFill>
                  <a:srgbClr val="000000"/>
                </a:solidFill>
                <a:latin typeface="Calibri" pitchFamily="34" charset="0"/>
              </a:rPr>
              <a:t>http://davidwarlick.com/2cents/?p=298</a:t>
            </a:r>
            <a:endParaRPr lang="en-US" sz="900" dirty="0">
              <a:solidFill>
                <a:srgbClr val="000000"/>
              </a:solidFill>
              <a:latin typeface="Calibri" pitchFamily="34" charset="0"/>
            </a:endParaRPr>
          </a:p>
        </p:txBody>
      </p:sp>
      <p:sp>
        <p:nvSpPr>
          <p:cNvPr id="7" name="TextBox 6"/>
          <p:cNvSpPr txBox="1"/>
          <p:nvPr/>
        </p:nvSpPr>
        <p:spPr>
          <a:xfrm>
            <a:off x="7742658" y="6642556"/>
            <a:ext cx="1401345" cy="230832"/>
          </a:xfrm>
          <a:prstGeom prst="rect">
            <a:avLst/>
          </a:prstGeom>
          <a:noFill/>
        </p:spPr>
        <p:txBody>
          <a:bodyPr wrap="none" rtlCol="0">
            <a:spAutoFit/>
          </a:bodyPr>
          <a:lstStyle/>
          <a:p>
            <a:pPr algn="r"/>
            <a:r>
              <a:rPr lang="en-US" sz="900" dirty="0" smtClean="0">
                <a:solidFill>
                  <a:srgbClr val="000000"/>
                </a:solidFill>
                <a:latin typeface="Calibri" pitchFamily="34" charset="0"/>
              </a:rPr>
              <a:t>dangerouslyirrelevant.org</a:t>
            </a:r>
            <a:endParaRPr lang="en-US" sz="900" dirty="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8 - CoSN - Learning to Change New.wmv">
            <a:hlinkClick r:id="" action="ppaction://media"/>
          </p:cNvPr>
          <p:cNvPicPr>
            <a:picLocks noRot="1" noChangeAspect="1"/>
          </p:cNvPicPr>
          <p:nvPr>
            <a:videoFile r:link="rId1"/>
          </p:nvPr>
        </p:nvPicPr>
        <p:blipFill>
          <a:blip r:embed="rId3"/>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r>
              <a:rPr lang="en-US" sz="10000" dirty="0" smtClean="0">
                <a:latin typeface="Arial Black" pitchFamily="34" charset="0"/>
              </a:rPr>
              <a:t>Stand up!</a:t>
            </a:r>
            <a:endParaRPr lang="en-US" sz="10000" dirty="0">
              <a:latin typeface="Arial Black"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gazineCover.jpg"/>
          <p:cNvPicPr>
            <a:picLocks noGrp="1" noChangeAspect="1"/>
          </p:cNvPicPr>
          <p:nvPr>
            <p:ph idx="1"/>
          </p:nvPr>
        </p:nvPicPr>
        <p:blipFill>
          <a:blip r:embed="rId3"/>
          <a:stretch>
            <a:fillRect/>
          </a:stretch>
        </p:blipFill>
        <p:spPr>
          <a:xfrm>
            <a:off x="2294255" y="581819"/>
            <a:ext cx="4555490" cy="5694363"/>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r>
              <a:rPr lang="en-US" sz="15000" dirty="0" smtClean="0">
                <a:latin typeface="Arial Black" pitchFamily="34" charset="0"/>
              </a:rPr>
              <a:t>ACT 5</a:t>
            </a:r>
            <a:endParaRPr lang="en-US" sz="15000" dirty="0">
              <a:latin typeface="Arial Black" pitchFamily="34" charset="0"/>
            </a:endParaRPr>
          </a:p>
        </p:txBody>
      </p:sp>
      <p:sp>
        <p:nvSpPr>
          <p:cNvPr id="5" name="Subtitle 4"/>
          <p:cNvSpPr>
            <a:spLocks noGrp="1"/>
          </p:cNvSpPr>
          <p:nvPr>
            <p:ph type="subTitle" sz="quarter" idx="1"/>
          </p:nvPr>
        </p:nvSpPr>
        <p:spPr>
          <a:xfrm>
            <a:off x="0" y="3429000"/>
            <a:ext cx="8458200" cy="1752600"/>
          </a:xfrm>
        </p:spPr>
        <p:txBody>
          <a:bodyPr/>
          <a:lstStyle/>
          <a:p>
            <a:pPr algn="r"/>
            <a:r>
              <a:rPr lang="en-US" sz="6000" dirty="0" smtClean="0">
                <a:solidFill>
                  <a:schemeClr val="accent6">
                    <a:lumMod val="75000"/>
                  </a:schemeClr>
                </a:solidFill>
                <a:latin typeface="Arial Black" pitchFamily="34" charset="0"/>
              </a:rPr>
              <a:t>Time </a:t>
            </a:r>
            <a:r>
              <a:rPr lang="en-US" sz="6000" dirty="0" smtClean="0">
                <a:solidFill>
                  <a:schemeClr val="accent6">
                    <a:lumMod val="75000"/>
                  </a:schemeClr>
                </a:solidFill>
                <a:latin typeface="Arial Black" pitchFamily="34" charset="0"/>
              </a:rPr>
              <a:t>to</a:t>
            </a:r>
            <a:br>
              <a:rPr lang="en-US" sz="6000" dirty="0" smtClean="0">
                <a:solidFill>
                  <a:schemeClr val="accent6">
                    <a:lumMod val="75000"/>
                  </a:schemeClr>
                </a:solidFill>
                <a:latin typeface="Arial Black" pitchFamily="34" charset="0"/>
              </a:rPr>
            </a:br>
            <a:r>
              <a:rPr lang="en-US" sz="6000" dirty="0" smtClean="0">
                <a:solidFill>
                  <a:schemeClr val="accent6">
                    <a:lumMod val="75000"/>
                  </a:schemeClr>
                </a:solidFill>
                <a:latin typeface="Arial Black" pitchFamily="34" charset="0"/>
              </a:rPr>
              <a:t>get </a:t>
            </a:r>
            <a:r>
              <a:rPr lang="en-US" sz="6000" dirty="0" smtClean="0">
                <a:solidFill>
                  <a:schemeClr val="accent6">
                    <a:lumMod val="75000"/>
                  </a:schemeClr>
                </a:solidFill>
                <a:latin typeface="Arial Black" pitchFamily="34" charset="0"/>
              </a:rPr>
              <a:t>moving!</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a:srcRect/>
          <a:stretch>
            <a:fillRect/>
          </a:stretch>
        </p:blipFill>
        <p:spPr bwMode="auto">
          <a:xfrm>
            <a:off x="0" y="0"/>
            <a:ext cx="9126812"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Content Placeholder 3" descr="Irrelevant to Children's Futures.jpg"/>
          <p:cNvPicPr>
            <a:picLocks noGrp="1" noChangeAspect="1"/>
          </p:cNvPicPr>
          <p:nvPr>
            <p:ph idx="4294967295"/>
          </p:nvPr>
        </p:nvPicPr>
        <p:blipFill>
          <a:blip r:embed="rId4"/>
          <a:srcRect/>
          <a:stretch>
            <a:fillRect/>
          </a:stretch>
        </p:blipFill>
        <p:spPr>
          <a:xfrm>
            <a:off x="1438275" y="1109663"/>
            <a:ext cx="6267450" cy="4638675"/>
          </a:xfrm>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82339986_ad45c6b742_b.jpg"/>
          <p:cNvPicPr>
            <a:picLocks noChangeAspect="1"/>
          </p:cNvPicPr>
          <p:nvPr/>
        </p:nvPicPr>
        <p:blipFill>
          <a:blip r:embed="rId4"/>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r>
              <a:rPr lang="en-US" sz="10000" dirty="0" smtClean="0">
                <a:latin typeface="Arial Black" pitchFamily="34" charset="0"/>
              </a:rPr>
              <a:t>Lever 1</a:t>
            </a:r>
            <a:endParaRPr lang="en-US" sz="10000" dirty="0">
              <a:latin typeface="Arial Black"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295400"/>
            <a:ext cx="3340979" cy="584775"/>
          </a:xfrm>
          <a:prstGeom prst="rect">
            <a:avLst/>
          </a:prstGeom>
          <a:noFill/>
        </p:spPr>
        <p:txBody>
          <a:bodyPr wrap="none" rtlCol="0">
            <a:spAutoFit/>
          </a:bodyPr>
          <a:lstStyle/>
          <a:p>
            <a:r>
              <a:rPr lang="en-US" dirty="0" smtClean="0"/>
              <a:t>critical thinking</a:t>
            </a:r>
            <a:endParaRPr lang="en-US" dirty="0"/>
          </a:p>
        </p:txBody>
      </p:sp>
      <p:sp>
        <p:nvSpPr>
          <p:cNvPr id="3" name="TextBox 2"/>
          <p:cNvSpPr txBox="1"/>
          <p:nvPr/>
        </p:nvSpPr>
        <p:spPr>
          <a:xfrm>
            <a:off x="4876800" y="1447800"/>
            <a:ext cx="3467616" cy="584775"/>
          </a:xfrm>
          <a:prstGeom prst="rect">
            <a:avLst/>
          </a:prstGeom>
          <a:noFill/>
        </p:spPr>
        <p:txBody>
          <a:bodyPr wrap="none" rtlCol="0">
            <a:spAutoFit/>
          </a:bodyPr>
          <a:lstStyle/>
          <a:p>
            <a:r>
              <a:rPr lang="en-US" dirty="0" smtClean="0"/>
              <a:t>problem solving</a:t>
            </a:r>
            <a:endParaRPr lang="en-US" dirty="0"/>
          </a:p>
        </p:txBody>
      </p:sp>
      <p:sp>
        <p:nvSpPr>
          <p:cNvPr id="5" name="TextBox 4"/>
          <p:cNvSpPr txBox="1"/>
          <p:nvPr/>
        </p:nvSpPr>
        <p:spPr>
          <a:xfrm>
            <a:off x="228600" y="2971800"/>
            <a:ext cx="2819170" cy="584775"/>
          </a:xfrm>
          <a:prstGeom prst="rect">
            <a:avLst/>
          </a:prstGeom>
          <a:noFill/>
        </p:spPr>
        <p:txBody>
          <a:bodyPr wrap="none" rtlCol="0">
            <a:spAutoFit/>
          </a:bodyPr>
          <a:lstStyle/>
          <a:p>
            <a:r>
              <a:rPr lang="en-US" dirty="0" smtClean="0"/>
              <a:t>collaboration</a:t>
            </a:r>
            <a:endParaRPr lang="en-US" dirty="0"/>
          </a:p>
        </p:txBody>
      </p:sp>
      <p:sp>
        <p:nvSpPr>
          <p:cNvPr id="6" name="TextBox 5"/>
          <p:cNvSpPr txBox="1"/>
          <p:nvPr/>
        </p:nvSpPr>
        <p:spPr>
          <a:xfrm>
            <a:off x="1447800" y="2133600"/>
            <a:ext cx="2596801" cy="584775"/>
          </a:xfrm>
          <a:prstGeom prst="rect">
            <a:avLst/>
          </a:prstGeom>
          <a:noFill/>
        </p:spPr>
        <p:txBody>
          <a:bodyPr wrap="none" rtlCol="0">
            <a:spAutoFit/>
          </a:bodyPr>
          <a:lstStyle/>
          <a:p>
            <a:r>
              <a:rPr lang="en-US" dirty="0" smtClean="0"/>
              <a:t>adaptability</a:t>
            </a:r>
            <a:endParaRPr lang="en-US" dirty="0"/>
          </a:p>
        </p:txBody>
      </p:sp>
      <p:sp>
        <p:nvSpPr>
          <p:cNvPr id="7" name="TextBox 6"/>
          <p:cNvSpPr txBox="1"/>
          <p:nvPr/>
        </p:nvSpPr>
        <p:spPr>
          <a:xfrm>
            <a:off x="2590800" y="4572000"/>
            <a:ext cx="3908442" cy="584775"/>
          </a:xfrm>
          <a:prstGeom prst="rect">
            <a:avLst/>
          </a:prstGeom>
          <a:noFill/>
        </p:spPr>
        <p:txBody>
          <a:bodyPr wrap="none" rtlCol="0">
            <a:spAutoFit/>
          </a:bodyPr>
          <a:lstStyle/>
          <a:p>
            <a:r>
              <a:rPr lang="en-US" dirty="0" err="1" smtClean="0"/>
              <a:t>entrepeneurialism</a:t>
            </a:r>
            <a:endParaRPr lang="en-US" dirty="0"/>
          </a:p>
        </p:txBody>
      </p:sp>
      <p:sp>
        <p:nvSpPr>
          <p:cNvPr id="8" name="TextBox 7"/>
          <p:cNvSpPr txBox="1"/>
          <p:nvPr/>
        </p:nvSpPr>
        <p:spPr>
          <a:xfrm>
            <a:off x="4648200" y="3124200"/>
            <a:ext cx="2098267" cy="584775"/>
          </a:xfrm>
          <a:prstGeom prst="rect">
            <a:avLst/>
          </a:prstGeom>
          <a:noFill/>
        </p:spPr>
        <p:txBody>
          <a:bodyPr wrap="none" rtlCol="0">
            <a:spAutoFit/>
          </a:bodyPr>
          <a:lstStyle/>
          <a:p>
            <a:r>
              <a:rPr lang="en-US" dirty="0" smtClean="0"/>
              <a:t>creativity</a:t>
            </a:r>
            <a:endParaRPr lang="en-US" dirty="0"/>
          </a:p>
        </p:txBody>
      </p:sp>
      <p:sp>
        <p:nvSpPr>
          <p:cNvPr id="9" name="TextBox 8"/>
          <p:cNvSpPr txBox="1"/>
          <p:nvPr/>
        </p:nvSpPr>
        <p:spPr>
          <a:xfrm>
            <a:off x="4800600" y="381000"/>
            <a:ext cx="3914470" cy="584775"/>
          </a:xfrm>
          <a:prstGeom prst="rect">
            <a:avLst/>
          </a:prstGeom>
          <a:noFill/>
        </p:spPr>
        <p:txBody>
          <a:bodyPr wrap="none" rtlCol="0">
            <a:spAutoFit/>
          </a:bodyPr>
          <a:lstStyle/>
          <a:p>
            <a:r>
              <a:rPr lang="en-US" dirty="0" smtClean="0"/>
              <a:t>effective speaking</a:t>
            </a:r>
            <a:endParaRPr lang="en-US" dirty="0"/>
          </a:p>
        </p:txBody>
      </p:sp>
      <p:sp>
        <p:nvSpPr>
          <p:cNvPr id="10" name="TextBox 9"/>
          <p:cNvSpPr txBox="1"/>
          <p:nvPr/>
        </p:nvSpPr>
        <p:spPr>
          <a:xfrm>
            <a:off x="4267200" y="5257800"/>
            <a:ext cx="3494483" cy="584775"/>
          </a:xfrm>
          <a:prstGeom prst="rect">
            <a:avLst/>
          </a:prstGeom>
          <a:noFill/>
        </p:spPr>
        <p:txBody>
          <a:bodyPr wrap="none" rtlCol="0">
            <a:spAutoFit/>
          </a:bodyPr>
          <a:lstStyle/>
          <a:p>
            <a:r>
              <a:rPr lang="en-US" dirty="0" smtClean="0"/>
              <a:t>effective writing</a:t>
            </a:r>
            <a:endParaRPr lang="en-US" dirty="0"/>
          </a:p>
        </p:txBody>
      </p:sp>
      <p:sp>
        <p:nvSpPr>
          <p:cNvPr id="11" name="TextBox 10"/>
          <p:cNvSpPr txBox="1"/>
          <p:nvPr/>
        </p:nvSpPr>
        <p:spPr>
          <a:xfrm>
            <a:off x="304800" y="5257800"/>
            <a:ext cx="2326471" cy="584775"/>
          </a:xfrm>
          <a:prstGeom prst="rect">
            <a:avLst/>
          </a:prstGeom>
          <a:noFill/>
        </p:spPr>
        <p:txBody>
          <a:bodyPr wrap="none" rtlCol="0">
            <a:spAutoFit/>
          </a:bodyPr>
          <a:lstStyle/>
          <a:p>
            <a:r>
              <a:rPr lang="en-US" dirty="0" smtClean="0"/>
              <a:t>innovation</a:t>
            </a:r>
            <a:endParaRPr lang="en-US" dirty="0"/>
          </a:p>
        </p:txBody>
      </p:sp>
      <p:sp>
        <p:nvSpPr>
          <p:cNvPr id="12" name="TextBox 11"/>
          <p:cNvSpPr txBox="1"/>
          <p:nvPr/>
        </p:nvSpPr>
        <p:spPr>
          <a:xfrm>
            <a:off x="4495800" y="2286000"/>
            <a:ext cx="4199355" cy="584775"/>
          </a:xfrm>
          <a:prstGeom prst="rect">
            <a:avLst/>
          </a:prstGeom>
          <a:noFill/>
        </p:spPr>
        <p:txBody>
          <a:bodyPr wrap="none" rtlCol="0">
            <a:spAutoFit/>
          </a:bodyPr>
          <a:lstStyle/>
          <a:p>
            <a:r>
              <a:rPr lang="en-US" dirty="0" smtClean="0"/>
              <a:t>information literacy</a:t>
            </a:r>
            <a:endParaRPr lang="en-US" dirty="0"/>
          </a:p>
        </p:txBody>
      </p:sp>
      <p:sp>
        <p:nvSpPr>
          <p:cNvPr id="13" name="TextBox 12"/>
          <p:cNvSpPr txBox="1"/>
          <p:nvPr/>
        </p:nvSpPr>
        <p:spPr>
          <a:xfrm>
            <a:off x="1524000" y="3733800"/>
            <a:ext cx="3066865" cy="584775"/>
          </a:xfrm>
          <a:prstGeom prst="rect">
            <a:avLst/>
          </a:prstGeom>
          <a:noFill/>
        </p:spPr>
        <p:txBody>
          <a:bodyPr wrap="none" rtlCol="0">
            <a:spAutoFit/>
          </a:bodyPr>
          <a:lstStyle/>
          <a:p>
            <a:r>
              <a:rPr lang="en-US" dirty="0" smtClean="0"/>
              <a:t>media fluency</a:t>
            </a:r>
            <a:endParaRPr lang="en-US" dirty="0"/>
          </a:p>
        </p:txBody>
      </p:sp>
      <p:sp>
        <p:nvSpPr>
          <p:cNvPr id="14" name="TextBox 13"/>
          <p:cNvSpPr txBox="1"/>
          <p:nvPr/>
        </p:nvSpPr>
        <p:spPr>
          <a:xfrm>
            <a:off x="1447800" y="6019800"/>
            <a:ext cx="2106667" cy="584775"/>
          </a:xfrm>
          <a:prstGeom prst="rect">
            <a:avLst/>
          </a:prstGeom>
          <a:noFill/>
        </p:spPr>
        <p:txBody>
          <a:bodyPr wrap="none" rtlCol="0">
            <a:spAutoFit/>
          </a:bodyPr>
          <a:lstStyle/>
          <a:p>
            <a:r>
              <a:rPr lang="en-US" dirty="0" smtClean="0"/>
              <a:t>synthesis</a:t>
            </a:r>
            <a:endParaRPr lang="en-US" dirty="0"/>
          </a:p>
        </p:txBody>
      </p:sp>
      <p:sp>
        <p:nvSpPr>
          <p:cNvPr id="15" name="TextBox 14"/>
          <p:cNvSpPr txBox="1"/>
          <p:nvPr/>
        </p:nvSpPr>
        <p:spPr>
          <a:xfrm>
            <a:off x="5410200" y="3733800"/>
            <a:ext cx="3291286" cy="584775"/>
          </a:xfrm>
          <a:prstGeom prst="rect">
            <a:avLst/>
          </a:prstGeom>
          <a:noFill/>
        </p:spPr>
        <p:txBody>
          <a:bodyPr wrap="none" rtlCol="0">
            <a:spAutoFit/>
          </a:bodyPr>
          <a:lstStyle/>
          <a:p>
            <a:r>
              <a:rPr lang="en-US" dirty="0" smtClean="0"/>
              <a:t>analytical skills</a:t>
            </a:r>
            <a:endParaRPr lang="en-US" dirty="0"/>
          </a:p>
        </p:txBody>
      </p:sp>
      <p:sp>
        <p:nvSpPr>
          <p:cNvPr id="16" name="TextBox 15"/>
          <p:cNvSpPr txBox="1"/>
          <p:nvPr/>
        </p:nvSpPr>
        <p:spPr>
          <a:xfrm>
            <a:off x="5715000" y="6019800"/>
            <a:ext cx="1921936" cy="584775"/>
          </a:xfrm>
          <a:prstGeom prst="rect">
            <a:avLst/>
          </a:prstGeom>
          <a:noFill/>
        </p:spPr>
        <p:txBody>
          <a:bodyPr wrap="none" rtlCol="0">
            <a:spAutoFit/>
          </a:bodyPr>
          <a:lstStyle/>
          <a:p>
            <a:r>
              <a:rPr lang="en-US" dirty="0" smtClean="0"/>
              <a:t>curiosity</a:t>
            </a:r>
            <a:endParaRPr lang="en-US" dirty="0"/>
          </a:p>
        </p:txBody>
      </p:sp>
      <p:sp>
        <p:nvSpPr>
          <p:cNvPr id="17" name="TextBox 16"/>
          <p:cNvSpPr txBox="1"/>
          <p:nvPr/>
        </p:nvSpPr>
        <p:spPr>
          <a:xfrm>
            <a:off x="0" y="381000"/>
            <a:ext cx="3737305" cy="584775"/>
          </a:xfrm>
          <a:prstGeom prst="rect">
            <a:avLst/>
          </a:prstGeom>
          <a:noFill/>
        </p:spPr>
        <p:txBody>
          <a:bodyPr wrap="none" rtlCol="0">
            <a:spAutoFit/>
          </a:bodyPr>
          <a:lstStyle/>
          <a:p>
            <a:r>
              <a:rPr lang="en-US" dirty="0" smtClean="0"/>
              <a:t>global awareness</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9" name="Straight Arrow Connector 8"/>
          <p:cNvCxnSpPr/>
          <p:nvPr/>
        </p:nvCxnSpPr>
        <p:spPr bwMode="auto">
          <a:xfrm rot="5400000">
            <a:off x="-1556824" y="3236212"/>
            <a:ext cx="5105400" cy="1588"/>
          </a:xfrm>
          <a:prstGeom prst="straightConnector1">
            <a:avLst/>
          </a:prstGeom>
          <a:noFill/>
          <a:ln w="63500" cap="flat" cmpd="sng" algn="ctr">
            <a:solidFill>
              <a:schemeClr val="bg2"/>
            </a:solidFill>
            <a:prstDash val="solid"/>
            <a:round/>
            <a:headEnd type="triangle" w="lg" len="lg"/>
            <a:tailEnd type="none"/>
          </a:ln>
          <a:effectLst/>
        </p:spPr>
      </p:cxnSp>
      <p:cxnSp>
        <p:nvCxnSpPr>
          <p:cNvPr id="10" name="Straight Arrow Connector 9"/>
          <p:cNvCxnSpPr/>
          <p:nvPr/>
        </p:nvCxnSpPr>
        <p:spPr bwMode="auto">
          <a:xfrm rot="10800000">
            <a:off x="964904" y="5788117"/>
            <a:ext cx="7315200" cy="1588"/>
          </a:xfrm>
          <a:prstGeom prst="straightConnector1">
            <a:avLst/>
          </a:prstGeom>
          <a:noFill/>
          <a:ln w="63500" cap="flat" cmpd="sng" algn="ctr">
            <a:solidFill>
              <a:schemeClr val="bg2"/>
            </a:solidFill>
            <a:prstDash val="solid"/>
            <a:round/>
            <a:headEnd type="triangle" w="lg" len="lg"/>
            <a:tailEnd type="none"/>
          </a:ln>
          <a:effectLst/>
        </p:spPr>
      </p:cxnSp>
      <p:sp>
        <p:nvSpPr>
          <p:cNvPr id="12" name="TextBox 11"/>
          <p:cNvSpPr txBox="1"/>
          <p:nvPr/>
        </p:nvSpPr>
        <p:spPr>
          <a:xfrm>
            <a:off x="6121472" y="5970657"/>
            <a:ext cx="1638590" cy="400110"/>
          </a:xfrm>
          <a:prstGeom prst="rect">
            <a:avLst/>
          </a:prstGeom>
          <a:noFill/>
        </p:spPr>
        <p:txBody>
          <a:bodyPr wrap="none" rtlCol="0">
            <a:spAutoFit/>
          </a:bodyPr>
          <a:lstStyle/>
          <a:p>
            <a:pPr algn="ctr"/>
            <a:r>
              <a:rPr lang="en-US" sz="2000" dirty="0" smtClean="0">
                <a:solidFill>
                  <a:schemeClr val="bg2"/>
                </a:solidFill>
              </a:rPr>
              <a:t>high school</a:t>
            </a:r>
            <a:endParaRPr lang="en-US" sz="2000" dirty="0"/>
          </a:p>
        </p:txBody>
      </p:sp>
      <p:sp>
        <p:nvSpPr>
          <p:cNvPr id="13" name="TextBox 12"/>
          <p:cNvSpPr txBox="1"/>
          <p:nvPr/>
        </p:nvSpPr>
        <p:spPr>
          <a:xfrm>
            <a:off x="1092272" y="5945257"/>
            <a:ext cx="2539478" cy="400110"/>
          </a:xfrm>
          <a:prstGeom prst="rect">
            <a:avLst/>
          </a:prstGeom>
          <a:noFill/>
        </p:spPr>
        <p:txBody>
          <a:bodyPr wrap="none" rtlCol="0">
            <a:spAutoFit/>
          </a:bodyPr>
          <a:lstStyle/>
          <a:p>
            <a:pPr algn="ctr"/>
            <a:r>
              <a:rPr lang="en-US" sz="2000" dirty="0" smtClean="0">
                <a:solidFill>
                  <a:schemeClr val="bg2"/>
                </a:solidFill>
              </a:rPr>
              <a:t>elementary school</a:t>
            </a:r>
            <a:endParaRPr lang="en-US" sz="2000" dirty="0"/>
          </a:p>
        </p:txBody>
      </p:sp>
      <p:sp>
        <p:nvSpPr>
          <p:cNvPr id="21" name="Arc 20"/>
          <p:cNvSpPr/>
          <p:nvPr/>
        </p:nvSpPr>
        <p:spPr bwMode="auto">
          <a:xfrm>
            <a:off x="1346200" y="1549400"/>
            <a:ext cx="6426200" cy="3200400"/>
          </a:xfrm>
          <a:prstGeom prst="arc">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pPr>
            <a:endPara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cxnSp>
        <p:nvCxnSpPr>
          <p:cNvPr id="37" name="Straight Arrow Connector 36"/>
          <p:cNvCxnSpPr/>
          <p:nvPr/>
        </p:nvCxnSpPr>
        <p:spPr bwMode="auto">
          <a:xfrm>
            <a:off x="1384300" y="1549400"/>
            <a:ext cx="2438400" cy="203200"/>
          </a:xfrm>
          <a:prstGeom prst="straightConnector1">
            <a:avLst/>
          </a:prstGeom>
          <a:noFill/>
          <a:ln w="63500" cap="flat" cmpd="sng" algn="ctr">
            <a:solidFill>
              <a:srgbClr val="FF0000"/>
            </a:solidFill>
            <a:prstDash val="solid"/>
            <a:round/>
            <a:headEnd type="none" w="med" len="med"/>
            <a:tailEnd type="none"/>
          </a:ln>
          <a:effectLst/>
        </p:spPr>
      </p:cxnSp>
      <p:cxnSp>
        <p:nvCxnSpPr>
          <p:cNvPr id="40" name="Straight Arrow Connector 39"/>
          <p:cNvCxnSpPr/>
          <p:nvPr/>
        </p:nvCxnSpPr>
        <p:spPr bwMode="auto">
          <a:xfrm>
            <a:off x="3810000" y="1752600"/>
            <a:ext cx="3810000" cy="2984500"/>
          </a:xfrm>
          <a:prstGeom prst="straightConnector1">
            <a:avLst/>
          </a:prstGeom>
          <a:noFill/>
          <a:ln w="63500" cap="flat" cmpd="sng" algn="ctr">
            <a:solidFill>
              <a:srgbClr val="FF0000"/>
            </a:solidFill>
            <a:prstDash val="solid"/>
            <a:round/>
            <a:headEnd type="none" w="med" len="med"/>
            <a:tailEnd type="triangle" w="lg" len="lg"/>
          </a:ln>
          <a:effectLst/>
        </p:spPr>
      </p:cxnSp>
      <p:sp>
        <p:nvSpPr>
          <p:cNvPr id="11" name="TextBox 10"/>
          <p:cNvSpPr txBox="1"/>
          <p:nvPr/>
        </p:nvSpPr>
        <p:spPr>
          <a:xfrm>
            <a:off x="5012852" y="2263914"/>
            <a:ext cx="2149948" cy="707886"/>
          </a:xfrm>
          <a:prstGeom prst="rect">
            <a:avLst/>
          </a:prstGeom>
          <a:noFill/>
        </p:spPr>
        <p:txBody>
          <a:bodyPr wrap="none" rtlCol="0">
            <a:spAutoFit/>
          </a:bodyPr>
          <a:lstStyle/>
          <a:p>
            <a:r>
              <a:rPr lang="en-US" sz="2000" dirty="0" smtClean="0">
                <a:solidFill>
                  <a:srgbClr val="FF0000"/>
                </a:solidFill>
              </a:rPr>
              <a:t>student </a:t>
            </a:r>
            <a:br>
              <a:rPr lang="en-US" sz="2000" dirty="0" smtClean="0">
                <a:solidFill>
                  <a:srgbClr val="FF0000"/>
                </a:solidFill>
              </a:rPr>
            </a:br>
            <a:r>
              <a:rPr lang="en-US" sz="2000" dirty="0" smtClean="0">
                <a:solidFill>
                  <a:srgbClr val="FF0000"/>
                </a:solidFill>
              </a:rPr>
              <a:t>    engagement</a:t>
            </a:r>
            <a:endParaRPr lang="en-US" sz="2000" dirty="0">
              <a:solidFill>
                <a:srgbClr val="FF0000"/>
              </a:solidFill>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ney.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2"/>
          <a:srcRect/>
          <a:stretch>
            <a:fillRect/>
          </a:stretch>
        </p:blipFill>
        <p:spPr bwMode="auto">
          <a:xfrm>
            <a:off x="1" y="0"/>
            <a:ext cx="9148363"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r>
              <a:rPr lang="en-US" sz="10000" dirty="0" smtClean="0">
                <a:latin typeface="Arial Black" pitchFamily="34" charset="0"/>
              </a:rPr>
              <a:t>Lever 2</a:t>
            </a:r>
            <a:endParaRPr lang="en-US" sz="10000" dirty="0">
              <a:latin typeface="Arial Black"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lorida Virtual High School.png"/>
          <p:cNvPicPr>
            <a:picLocks noChangeAspect="1"/>
          </p:cNvPicPr>
          <p:nvPr/>
        </p:nvPicPr>
        <p:blipFill>
          <a:blip r:embed="rId2"/>
          <a:stretch>
            <a:fillRect/>
          </a:stretch>
        </p:blipFill>
        <p:spPr>
          <a:xfrm>
            <a:off x="0" y="0"/>
            <a:ext cx="9198896" cy="685800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r>
              <a:rPr lang="en-US" sz="10000" dirty="0" smtClean="0">
                <a:latin typeface="Arial Black" pitchFamily="34" charset="0"/>
              </a:rPr>
              <a:t>Lever 3</a:t>
            </a:r>
            <a:endParaRPr lang="en-US" sz="10000" dirty="0">
              <a:latin typeface="Arial Black"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xygen.jpg"/>
          <p:cNvPicPr>
            <a:picLocks noChangeAspect="1"/>
          </p:cNvPicPr>
          <p:nvPr/>
        </p:nvPicPr>
        <p:blipFill>
          <a:blip r:embed="rId3"/>
          <a:srcRect b="25000"/>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ptop0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a:srcRect/>
          <a:stretch>
            <a:fillRect/>
          </a:stretch>
        </p:blipFill>
        <p:spPr bwMode="auto">
          <a:xfrm>
            <a:off x="1" y="0"/>
            <a:ext cx="9143999" cy="68743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tbook.jpg"/>
          <p:cNvPicPr>
            <a:picLocks noChangeAspect="1"/>
          </p:cNvPicPr>
          <p:nvPr/>
        </p:nvPicPr>
        <p:blipFill>
          <a:blip r:embed="rId2" cstate="print"/>
          <a:stretch>
            <a:fillRect/>
          </a:stretch>
        </p:blipFill>
        <p:spPr>
          <a:xfrm>
            <a:off x="0" y="-1828800"/>
            <a:ext cx="9144000" cy="10594848"/>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iphone02.jpg"/>
          <p:cNvPicPr>
            <a:picLocks noChangeAspect="1"/>
          </p:cNvPicPr>
          <p:nvPr/>
        </p:nvPicPr>
        <p:blipFill>
          <a:blip r:embed="rId3"/>
          <a:stretch>
            <a:fillRect/>
          </a:stretch>
        </p:blipFill>
        <p:spPr>
          <a:xfrm>
            <a:off x="0" y="-2362200"/>
            <a:ext cx="9144000" cy="12426616"/>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838200"/>
            <a:ext cx="7772400" cy="1736725"/>
          </a:xfrm>
        </p:spPr>
        <p:txBody>
          <a:bodyPr/>
          <a:lstStyle/>
          <a:p>
            <a:pPr algn="l"/>
            <a:r>
              <a:rPr lang="en-US" sz="10000" dirty="0" smtClean="0">
                <a:latin typeface="Arial Black" pitchFamily="34" charset="0"/>
              </a:rPr>
              <a:t>Lever 4</a:t>
            </a:r>
            <a:endParaRPr lang="en-US" sz="10000" dirty="0">
              <a:latin typeface="Arial Black"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03015750Medium.jpg"/>
          <p:cNvPicPr>
            <a:picLocks noChangeAspect="1"/>
          </p:cNvPicPr>
          <p:nvPr/>
        </p:nvPicPr>
        <p:blipFill>
          <a:blip r:embed="rId3"/>
          <a:srcRect l="6249" r="10417" b="6168"/>
          <a:stretch>
            <a:fillRect/>
          </a:stretch>
        </p:blipFill>
        <p:spPr>
          <a:xfrm>
            <a:off x="0" y="0"/>
            <a:ext cx="9144000" cy="6858000"/>
          </a:xfrm>
          <a:prstGeom prst="rect">
            <a:avLst/>
          </a:prstGeom>
        </p:spPr>
      </p:pic>
      <p:sp>
        <p:nvSpPr>
          <p:cNvPr id="3" name="TextBox 2"/>
          <p:cNvSpPr txBox="1"/>
          <p:nvPr/>
        </p:nvSpPr>
        <p:spPr>
          <a:xfrm>
            <a:off x="201605" y="228600"/>
            <a:ext cx="2922595" cy="1569660"/>
          </a:xfrm>
          <a:prstGeom prst="rect">
            <a:avLst/>
          </a:prstGeom>
          <a:noFill/>
        </p:spPr>
        <p:txBody>
          <a:bodyPr wrap="none" rtlCol="0">
            <a:spAutoFit/>
          </a:bodyPr>
          <a:lstStyle/>
          <a:p>
            <a:r>
              <a:rPr lang="en-US" sz="2400" dirty="0" smtClean="0">
                <a:solidFill>
                  <a:srgbClr val="0C0C0C"/>
                </a:solidFill>
                <a:latin typeface="Kabel Bk BT" pitchFamily="34" charset="0"/>
              </a:rPr>
              <a:t>The people in charge </a:t>
            </a:r>
            <a:br>
              <a:rPr lang="en-US" sz="2400" dirty="0" smtClean="0">
                <a:solidFill>
                  <a:srgbClr val="0C0C0C"/>
                </a:solidFill>
                <a:latin typeface="Kabel Bk BT" pitchFamily="34" charset="0"/>
              </a:rPr>
            </a:br>
            <a:r>
              <a:rPr lang="en-US" sz="2400" dirty="0" smtClean="0">
                <a:solidFill>
                  <a:srgbClr val="0C0C0C"/>
                </a:solidFill>
                <a:latin typeface="Kabel Bk BT" pitchFamily="34" charset="0"/>
              </a:rPr>
              <a:t>of leading school </a:t>
            </a:r>
            <a:br>
              <a:rPr lang="en-US" sz="2400" dirty="0" smtClean="0">
                <a:solidFill>
                  <a:srgbClr val="0C0C0C"/>
                </a:solidFill>
                <a:latin typeface="Kabel Bk BT" pitchFamily="34" charset="0"/>
              </a:rPr>
            </a:br>
            <a:r>
              <a:rPr lang="en-US" sz="2400" dirty="0" smtClean="0">
                <a:solidFill>
                  <a:srgbClr val="0C0C0C"/>
                </a:solidFill>
                <a:latin typeface="Kabel Bk BT" pitchFamily="34" charset="0"/>
              </a:rPr>
              <a:t>organizations into the </a:t>
            </a:r>
            <a:br>
              <a:rPr lang="en-US" sz="2400" dirty="0" smtClean="0">
                <a:solidFill>
                  <a:srgbClr val="0C0C0C"/>
                </a:solidFill>
                <a:latin typeface="Kabel Bk BT" pitchFamily="34" charset="0"/>
              </a:rPr>
            </a:br>
            <a:r>
              <a:rPr lang="en-US" sz="2400" dirty="0" smtClean="0">
                <a:solidFill>
                  <a:srgbClr val="0C0C0C"/>
                </a:solidFill>
                <a:latin typeface="Kabel Bk BT" pitchFamily="34" charset="0"/>
              </a:rPr>
              <a:t>21st century …</a:t>
            </a:r>
            <a:endParaRPr lang="en-US" sz="2400" dirty="0">
              <a:solidFill>
                <a:srgbClr val="0C0C0C"/>
              </a:solidFill>
              <a:latin typeface="Kabel Bk BT" pitchFamily="34" charset="0"/>
            </a:endParaRPr>
          </a:p>
        </p:txBody>
      </p:sp>
      <p:sp>
        <p:nvSpPr>
          <p:cNvPr id="4" name="TextBox 3"/>
          <p:cNvSpPr txBox="1"/>
          <p:nvPr/>
        </p:nvSpPr>
        <p:spPr>
          <a:xfrm>
            <a:off x="5914732" y="4114800"/>
            <a:ext cx="3076868" cy="1200329"/>
          </a:xfrm>
          <a:prstGeom prst="rect">
            <a:avLst/>
          </a:prstGeom>
          <a:noFill/>
        </p:spPr>
        <p:txBody>
          <a:bodyPr wrap="none" rtlCol="0">
            <a:spAutoFit/>
          </a:bodyPr>
          <a:lstStyle/>
          <a:p>
            <a:pPr algn="r"/>
            <a:r>
              <a:rPr lang="en-US" sz="2400" dirty="0" smtClean="0">
                <a:solidFill>
                  <a:srgbClr val="0C0C0C"/>
                </a:solidFill>
                <a:latin typeface="Kabel Bk BT" pitchFamily="34" charset="0"/>
              </a:rPr>
              <a:t>often are the</a:t>
            </a:r>
            <a:br>
              <a:rPr lang="en-US" sz="2400" dirty="0" smtClean="0">
                <a:solidFill>
                  <a:srgbClr val="0C0C0C"/>
                </a:solidFill>
                <a:latin typeface="Kabel Bk BT" pitchFamily="34" charset="0"/>
              </a:rPr>
            </a:br>
            <a:r>
              <a:rPr lang="en-US" sz="2400" dirty="0" smtClean="0">
                <a:solidFill>
                  <a:srgbClr val="0C0C0C"/>
                </a:solidFill>
                <a:latin typeface="Kabel Bk BT" pitchFamily="34" charset="0"/>
              </a:rPr>
              <a:t>least knowledgeable</a:t>
            </a:r>
            <a:br>
              <a:rPr lang="en-US" sz="2400" dirty="0" smtClean="0">
                <a:solidFill>
                  <a:srgbClr val="0C0C0C"/>
                </a:solidFill>
                <a:latin typeface="Kabel Bk BT" pitchFamily="34" charset="0"/>
              </a:rPr>
            </a:br>
            <a:r>
              <a:rPr lang="en-US" sz="2400" dirty="0" smtClean="0">
                <a:solidFill>
                  <a:srgbClr val="0C0C0C"/>
                </a:solidFill>
                <a:latin typeface="Kabel Bk BT" pitchFamily="34" charset="0"/>
              </a:rPr>
              <a:t>about the 21st century.</a:t>
            </a:r>
            <a:endParaRPr lang="en-US" sz="2400" dirty="0">
              <a:solidFill>
                <a:srgbClr val="0C0C0C"/>
              </a:solidFill>
              <a:latin typeface="Kabel Bk BT" pitchFamily="34" charset="0"/>
            </a:endParaRPr>
          </a:p>
        </p:txBody>
      </p:sp>
      <p:sp>
        <p:nvSpPr>
          <p:cNvPr id="5" name="TextBox 4"/>
          <p:cNvSpPr txBox="1"/>
          <p:nvPr/>
        </p:nvSpPr>
        <p:spPr>
          <a:xfrm rot="5400000">
            <a:off x="-649857" y="6027908"/>
            <a:ext cx="1515158" cy="215444"/>
          </a:xfrm>
          <a:prstGeom prst="rect">
            <a:avLst/>
          </a:prstGeom>
          <a:noFill/>
        </p:spPr>
        <p:txBody>
          <a:bodyPr wrap="none" rtlCol="0">
            <a:spAutoFit/>
          </a:bodyPr>
          <a:lstStyle/>
          <a:p>
            <a:pPr algn="r"/>
            <a:r>
              <a:rPr lang="en-US" sz="800" dirty="0" smtClean="0">
                <a:solidFill>
                  <a:srgbClr val="0C0C0C"/>
                </a:solidFill>
              </a:rPr>
              <a:t>dangerouslyirrelevant.org</a:t>
            </a:r>
            <a:endParaRPr lang="en-US" sz="800" dirty="0">
              <a:solidFill>
                <a:srgbClr val="0C0C0C"/>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00277619Medium.jpg"/>
          <p:cNvPicPr>
            <a:picLocks noChangeAspect="1"/>
          </p:cNvPicPr>
          <p:nvPr/>
        </p:nvPicPr>
        <p:blipFill>
          <a:blip r:embed="rId3"/>
          <a:srcRect l="10884" r="7483" b="8082"/>
          <a:stretch>
            <a:fillRect/>
          </a:stretch>
        </p:blipFill>
        <p:spPr>
          <a:xfrm>
            <a:off x="0" y="0"/>
            <a:ext cx="91440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a:off x="7851660" y="6642556"/>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ticipatory.jpg"/>
          <p:cNvPicPr>
            <a:picLocks noChangeAspect="1"/>
          </p:cNvPicPr>
          <p:nvPr/>
        </p:nvPicPr>
        <p:blipFill>
          <a:blip r:embed="rId3"/>
          <a:stretch>
            <a:fillRect/>
          </a:stretch>
        </p:blipFill>
        <p:spPr>
          <a:xfrm>
            <a:off x="-1" y="0"/>
            <a:ext cx="10296095" cy="6858000"/>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Future.jpg"/>
          <p:cNvPicPr>
            <a:picLocks noChangeAspect="1"/>
          </p:cNvPicPr>
          <p:nvPr/>
        </p:nvPicPr>
        <p:blipFill>
          <a:blip r:embed="rId3"/>
          <a:stretch>
            <a:fillRect/>
          </a:stretch>
        </p:blipFill>
        <p:spPr>
          <a:xfrm>
            <a:off x="0" y="1041005"/>
            <a:ext cx="9144000" cy="5816995"/>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500" name="Picture 4" descr="Incremental1"/>
          <p:cNvPicPr>
            <a:picLocks noChangeAspect="1" noChangeArrowheads="1"/>
          </p:cNvPicPr>
          <p:nvPr/>
        </p:nvPicPr>
        <p:blipFill>
          <a:blip r:embed="rId4"/>
          <a:srcRect/>
          <a:stretch>
            <a:fillRect/>
          </a:stretch>
        </p:blipFill>
        <p:spPr bwMode="auto">
          <a:xfrm>
            <a:off x="190244" y="878682"/>
            <a:ext cx="8763512" cy="5100637"/>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8400" y="0"/>
            <a:ext cx="2895600" cy="72390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Berlin Sans FB Demi" pitchFamily="34" charset="0"/>
            </a:endParaRPr>
          </a:p>
        </p:txBody>
      </p:sp>
      <p:sp>
        <p:nvSpPr>
          <p:cNvPr id="4" name="TextBox 3"/>
          <p:cNvSpPr txBox="1"/>
          <p:nvPr/>
        </p:nvSpPr>
        <p:spPr>
          <a:xfrm>
            <a:off x="6629400" y="533400"/>
            <a:ext cx="2286000" cy="5386090"/>
          </a:xfrm>
          <a:prstGeom prst="rect">
            <a:avLst/>
          </a:prstGeom>
          <a:noFill/>
        </p:spPr>
        <p:txBody>
          <a:bodyPr wrap="square" rtlCol="0">
            <a:spAutoFit/>
          </a:bodyPr>
          <a:lstStyle/>
          <a:p>
            <a:pPr algn="ctr"/>
            <a:r>
              <a:rPr lang="en-US" sz="4400" dirty="0" smtClean="0">
                <a:solidFill>
                  <a:schemeClr val="bg2"/>
                </a:solidFill>
                <a:latin typeface="Agency FB" pitchFamily="34" charset="0"/>
                <a:cs typeface="IrisUPC" pitchFamily="34" charset="-34"/>
              </a:rPr>
              <a:t>No one jumps a </a:t>
            </a:r>
            <a:br>
              <a:rPr lang="en-US" sz="4400" dirty="0" smtClean="0">
                <a:solidFill>
                  <a:schemeClr val="bg2"/>
                </a:solidFill>
                <a:latin typeface="Agency FB" pitchFamily="34" charset="0"/>
                <a:cs typeface="IrisUPC" pitchFamily="34" charset="-34"/>
              </a:rPr>
            </a:br>
            <a:r>
              <a:rPr lang="en-US" sz="4400" dirty="0" smtClean="0">
                <a:solidFill>
                  <a:schemeClr val="bg2"/>
                </a:solidFill>
                <a:latin typeface="Agency FB" pitchFamily="34" charset="0"/>
                <a:cs typeface="IrisUPC" pitchFamily="34" charset="-34"/>
              </a:rPr>
              <a:t>20 foot chasm </a:t>
            </a:r>
            <a:br>
              <a:rPr lang="en-US" sz="4400" dirty="0" smtClean="0">
                <a:solidFill>
                  <a:schemeClr val="bg2"/>
                </a:solidFill>
                <a:latin typeface="Agency FB" pitchFamily="34" charset="0"/>
                <a:cs typeface="IrisUPC" pitchFamily="34" charset="-34"/>
              </a:rPr>
            </a:br>
            <a:r>
              <a:rPr lang="en-US" sz="4400" dirty="0" smtClean="0">
                <a:solidFill>
                  <a:schemeClr val="bg2"/>
                </a:solidFill>
                <a:latin typeface="Agency FB" pitchFamily="34" charset="0"/>
                <a:cs typeface="IrisUPC" pitchFamily="34" charset="-34"/>
              </a:rPr>
              <a:t>in two </a:t>
            </a:r>
            <a:br>
              <a:rPr lang="en-US" sz="4400" dirty="0" smtClean="0">
                <a:solidFill>
                  <a:schemeClr val="bg2"/>
                </a:solidFill>
                <a:latin typeface="Agency FB" pitchFamily="34" charset="0"/>
                <a:cs typeface="IrisUPC" pitchFamily="34" charset="-34"/>
              </a:rPr>
            </a:br>
            <a:r>
              <a:rPr lang="en-US" sz="4400" dirty="0" smtClean="0">
                <a:solidFill>
                  <a:schemeClr val="bg2"/>
                </a:solidFill>
                <a:latin typeface="Agency FB" pitchFamily="34" charset="0"/>
                <a:cs typeface="IrisUPC" pitchFamily="34" charset="-34"/>
              </a:rPr>
              <a:t>10 foot jumps.</a:t>
            </a:r>
          </a:p>
          <a:p>
            <a:pPr algn="r"/>
            <a:endParaRPr lang="en-US" sz="1600" dirty="0" smtClean="0">
              <a:solidFill>
                <a:schemeClr val="bg2"/>
              </a:solidFill>
              <a:latin typeface="Agency FB" pitchFamily="34" charset="0"/>
              <a:cs typeface="IrisUPC" pitchFamily="34" charset="-34"/>
            </a:endParaRPr>
          </a:p>
          <a:p>
            <a:pPr algn="r"/>
            <a:r>
              <a:rPr lang="en-US" sz="2000" dirty="0" smtClean="0">
                <a:solidFill>
                  <a:schemeClr val="bg2"/>
                </a:solidFill>
                <a:latin typeface="IrisUPC" pitchFamily="34" charset="-34"/>
                <a:cs typeface="IrisUPC" pitchFamily="34" charset="-34"/>
              </a:rPr>
              <a:t>Miguel </a:t>
            </a:r>
            <a:r>
              <a:rPr lang="en-US" sz="2000" dirty="0" err="1" smtClean="0">
                <a:solidFill>
                  <a:schemeClr val="bg2"/>
                </a:solidFill>
                <a:latin typeface="IrisUPC" pitchFamily="34" charset="-34"/>
                <a:cs typeface="IrisUPC" pitchFamily="34" charset="-34"/>
              </a:rPr>
              <a:t>Guhlin</a:t>
            </a:r>
            <a:endParaRPr lang="en-US" sz="2000" dirty="0">
              <a:solidFill>
                <a:schemeClr val="bg2"/>
              </a:solidFill>
              <a:latin typeface="IrisUPC" pitchFamily="34" charset="-34"/>
              <a:cs typeface="IrisUPC" pitchFamily="34" charset="-34"/>
            </a:endParaRPr>
          </a:p>
        </p:txBody>
      </p:sp>
      <p:pic>
        <p:nvPicPr>
          <p:cNvPr id="5" name="Picture 4" descr="leap2.jpg"/>
          <p:cNvPicPr>
            <a:picLocks noChangeAspect="1"/>
          </p:cNvPicPr>
          <p:nvPr/>
        </p:nvPicPr>
        <p:blipFill>
          <a:blip r:embed="rId3"/>
          <a:stretch>
            <a:fillRect/>
          </a:stretch>
        </p:blipFill>
        <p:spPr>
          <a:xfrm>
            <a:off x="-304800" y="0"/>
            <a:ext cx="6858000" cy="6858000"/>
          </a:xfrm>
          <a:prstGeom prst="rect">
            <a:avLst/>
          </a:prstGeom>
        </p:spPr>
      </p:pic>
      <p:sp>
        <p:nvSpPr>
          <p:cNvPr id="6" name="TextBox 5"/>
          <p:cNvSpPr txBox="1"/>
          <p:nvPr/>
        </p:nvSpPr>
        <p:spPr>
          <a:xfrm rot="16200000">
            <a:off x="-730958" y="585257"/>
            <a:ext cx="1688283" cy="230832"/>
          </a:xfrm>
          <a:prstGeom prst="rect">
            <a:avLst/>
          </a:prstGeom>
          <a:noFill/>
        </p:spPr>
        <p:txBody>
          <a:bodyPr wrap="none" rtlCol="0">
            <a:spAutoFit/>
          </a:bodyPr>
          <a:lstStyle/>
          <a:p>
            <a:pPr algn="r"/>
            <a:r>
              <a:rPr lang="en-US" sz="900" dirty="0" smtClean="0"/>
              <a:t>dangerouslyirrelevant.org</a:t>
            </a:r>
            <a:endParaRPr lang="en-US" sz="900" dirty="0"/>
          </a:p>
        </p:txBody>
      </p:sp>
      <p:sp>
        <p:nvSpPr>
          <p:cNvPr id="7" name="TextBox 6"/>
          <p:cNvSpPr txBox="1"/>
          <p:nvPr/>
        </p:nvSpPr>
        <p:spPr>
          <a:xfrm rot="16200000">
            <a:off x="-2220949" y="4825232"/>
            <a:ext cx="4668266" cy="230832"/>
          </a:xfrm>
          <a:prstGeom prst="rect">
            <a:avLst/>
          </a:prstGeom>
          <a:noFill/>
        </p:spPr>
        <p:txBody>
          <a:bodyPr wrap="none" rtlCol="0">
            <a:spAutoFit/>
          </a:bodyPr>
          <a:lstStyle/>
          <a:p>
            <a:r>
              <a:rPr lang="en-US" sz="900" dirty="0" smtClean="0"/>
              <a:t>http://www.flickr.com/photos/midnight-digital/3086238863/in/pool-jumping</a:t>
            </a:r>
            <a:endParaRPr lang="en-US" sz="9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ar02.jpg"/>
          <p:cNvPicPr>
            <a:picLocks noChangeAspect="1"/>
          </p:cNvPicPr>
          <p:nvPr/>
        </p:nvPicPr>
        <p:blipFill>
          <a:blip r:embed="rId2"/>
          <a:stretch>
            <a:fillRect/>
          </a:stretch>
        </p:blipFill>
        <p:spPr>
          <a:xfrm>
            <a:off x="-1145572" y="0"/>
            <a:ext cx="10289572"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961226120_e865ac65bf_o.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4" name="Picture 3" descr="Our Digital Landscape">
            <a:hlinkClick r:id="rId4" tooltip="Photo Sharing"/>
          </p:cNvPr>
          <p:cNvPicPr>
            <a:picLocks noChangeAspect="1" noChangeArrowheads="1"/>
          </p:cNvPicPr>
          <p:nvPr/>
        </p:nvPicPr>
        <p:blipFill>
          <a:blip r:embed="rId5"/>
          <a:srcRect l="1332" t="1242" r="5867" b="1036"/>
          <a:stretch>
            <a:fillRect/>
          </a:stretch>
        </p:blipFill>
        <p:spPr bwMode="auto">
          <a:xfrm>
            <a:off x="2058988" y="919163"/>
            <a:ext cx="5026025" cy="5019675"/>
          </a:xfrm>
          <a:prstGeom prst="rect">
            <a:avLst/>
          </a:prstGeom>
          <a:noFill/>
          <a:ln w="9525">
            <a:noFill/>
            <a:miter lim="800000"/>
            <a:headEnd/>
            <a:tailEnd/>
          </a:ln>
        </p:spPr>
      </p:pic>
      <p:sp>
        <p:nvSpPr>
          <p:cNvPr id="3" name="TextBox 2"/>
          <p:cNvSpPr txBox="1"/>
          <p:nvPr/>
        </p:nvSpPr>
        <p:spPr>
          <a:xfrm>
            <a:off x="457200" y="6553200"/>
            <a:ext cx="4075668" cy="523220"/>
          </a:xfrm>
          <a:prstGeom prst="rect">
            <a:avLst/>
          </a:prstGeom>
          <a:noFill/>
        </p:spPr>
        <p:txBody>
          <a:bodyPr wrap="none" rtlCol="0">
            <a:spAutoFit/>
          </a:bodyPr>
          <a:lstStyle/>
          <a:p>
            <a:r>
              <a:rPr lang="en-US" sz="1400" dirty="0" smtClean="0">
                <a:solidFill>
                  <a:schemeClr val="bg2"/>
                </a:solidFill>
              </a:rPr>
              <a:t>www.flickr.com/photos/wfryer/275042551</a:t>
            </a:r>
            <a:endParaRPr lang="en-US" sz="1400" dirty="0" smtClean="0">
              <a:solidFill>
                <a:schemeClr val="bg2"/>
              </a:solidFill>
            </a:endParaRPr>
          </a:p>
          <a:p>
            <a:endParaRPr lang="en-US" sz="1400" dirty="0">
              <a:solidFill>
                <a:schemeClr val="bg2"/>
              </a:solidFill>
            </a:endParaRPr>
          </a:p>
        </p:txBody>
      </p:sp>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a:srcRect/>
          <a:stretch>
            <a:fillRect/>
          </a:stretch>
        </p:blipFill>
        <p:spPr bwMode="auto">
          <a:xfrm>
            <a:off x="1" y="0"/>
            <a:ext cx="9130937"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a:srcRect/>
          <a:stretch>
            <a:fillRect/>
          </a:stretch>
        </p:blipFill>
        <p:spPr bwMode="auto">
          <a:xfrm>
            <a:off x="1" y="0"/>
            <a:ext cx="9122187"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Head in Sand"/>
          <p:cNvPicPr>
            <a:picLocks noChangeAspect="1" noChangeArrowheads="1"/>
          </p:cNvPicPr>
          <p:nvPr/>
        </p:nvPicPr>
        <p:blipFill>
          <a:blip r:embed="rId4"/>
          <a:srcRect/>
          <a:stretch>
            <a:fillRect/>
          </a:stretch>
        </p:blipFill>
        <p:spPr bwMode="auto">
          <a:xfrm>
            <a:off x="-685800" y="0"/>
            <a:ext cx="10282157"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l.yimg.com/g/images/spaceball.gif"/>
          <p:cNvPicPr>
            <a:picLocks noChangeAspect="1" noChangeArrowheads="1"/>
          </p:cNvPicPr>
          <p:nvPr/>
        </p:nvPicPr>
        <p:blipFill>
          <a:blip r:embed="rId2"/>
          <a:srcRect/>
          <a:stretch>
            <a:fillRect/>
          </a:stretch>
        </p:blipFill>
        <p:spPr bwMode="auto">
          <a:xfrm>
            <a:off x="155575" y="-136525"/>
            <a:ext cx="9525" cy="9525"/>
          </a:xfrm>
          <a:prstGeom prst="rect">
            <a:avLst/>
          </a:prstGeom>
          <a:noFill/>
        </p:spPr>
      </p:pic>
      <p:pic>
        <p:nvPicPr>
          <p:cNvPr id="1028" name="Picture 4" descr="http://l.yimg.com/g/images/spaceball.gif"/>
          <p:cNvPicPr>
            <a:picLocks noChangeAspect="1" noChangeArrowheads="1"/>
          </p:cNvPicPr>
          <p:nvPr/>
        </p:nvPicPr>
        <p:blipFill>
          <a:blip r:embed="rId2"/>
          <a:srcRect/>
          <a:stretch>
            <a:fillRect/>
          </a:stretch>
        </p:blipFill>
        <p:spPr bwMode="auto">
          <a:xfrm>
            <a:off x="155575" y="-136525"/>
            <a:ext cx="9525" cy="9525"/>
          </a:xfrm>
          <a:prstGeom prst="rect">
            <a:avLst/>
          </a:prstGeom>
          <a:noFill/>
        </p:spPr>
      </p:pic>
      <p:pic>
        <p:nvPicPr>
          <p:cNvPr id="1030" name="Picture 6" descr="http://l.yimg.com/g/images/spaceball.gif"/>
          <p:cNvPicPr>
            <a:picLocks noChangeAspect="1" noChangeArrowheads="1"/>
          </p:cNvPicPr>
          <p:nvPr/>
        </p:nvPicPr>
        <p:blipFill>
          <a:blip r:embed="rId2"/>
          <a:srcRect/>
          <a:stretch>
            <a:fillRect/>
          </a:stretch>
        </p:blipFill>
        <p:spPr bwMode="auto">
          <a:xfrm>
            <a:off x="155575" y="-136525"/>
            <a:ext cx="9525" cy="9525"/>
          </a:xfrm>
          <a:prstGeom prst="rect">
            <a:avLst/>
          </a:prstGeom>
          <a:noFill/>
        </p:spPr>
      </p:pic>
      <p:pic>
        <p:nvPicPr>
          <p:cNvPr id="1031" name="Picture 7"/>
          <p:cNvPicPr>
            <a:picLocks noChangeAspect="1" noChangeArrowheads="1"/>
          </p:cNvPicPr>
          <p:nvPr/>
        </p:nvPicPr>
        <p:blipFill>
          <a:blip r:embed="rId3"/>
          <a:srcRect l="10448"/>
          <a:stretch>
            <a:fillRect/>
          </a:stretch>
        </p:blipFill>
        <p:spPr bwMode="auto">
          <a:xfrm>
            <a:off x="0" y="2177"/>
            <a:ext cx="9144000" cy="6855823"/>
          </a:xfrm>
          <a:prstGeom prst="rect">
            <a:avLst/>
          </a:prstGeom>
          <a:noFill/>
          <a:ln w="9525">
            <a:noFill/>
            <a:miter lim="800000"/>
            <a:headEnd/>
            <a:tailEnd/>
          </a:ln>
          <a:effectLst/>
        </p:spPr>
      </p:pic>
      <p:sp>
        <p:nvSpPr>
          <p:cNvPr id="8" name="Rectangle 7"/>
          <p:cNvSpPr/>
          <p:nvPr/>
        </p:nvSpPr>
        <p:spPr>
          <a:xfrm>
            <a:off x="1676400" y="609600"/>
            <a:ext cx="5334000" cy="2923877"/>
          </a:xfrm>
          <a:prstGeom prst="rect">
            <a:avLst/>
          </a:prstGeom>
        </p:spPr>
        <p:txBody>
          <a:bodyPr wrap="square">
            <a:spAutoFit/>
          </a:bodyPr>
          <a:lstStyle/>
          <a:p>
            <a:pPr>
              <a:buFont typeface="Wingdings" pitchFamily="2" charset="2"/>
              <a:buNone/>
              <a:defRPr/>
            </a:pPr>
            <a:r>
              <a:rPr lang="en-US" sz="4000" dirty="0" smtClean="0">
                <a:solidFill>
                  <a:srgbClr val="0C0C0C"/>
                </a:solidFill>
                <a:latin typeface="Tw Cen MT Condensed Extra Bold" pitchFamily="34" charset="0"/>
              </a:rPr>
              <a:t>No one will thank you </a:t>
            </a:r>
          </a:p>
          <a:p>
            <a:pPr>
              <a:buFont typeface="Wingdings" pitchFamily="2" charset="2"/>
              <a:buNone/>
              <a:defRPr/>
            </a:pPr>
            <a:r>
              <a:rPr lang="en-US" sz="4000" dirty="0" smtClean="0">
                <a:solidFill>
                  <a:srgbClr val="0C0C0C"/>
                </a:solidFill>
                <a:latin typeface="Tw Cen MT Condensed Extra Bold" pitchFamily="34" charset="0"/>
              </a:rPr>
              <a:t>for taking care of today </a:t>
            </a:r>
          </a:p>
          <a:p>
            <a:pPr>
              <a:buFont typeface="Wingdings" pitchFamily="2" charset="2"/>
              <a:buNone/>
              <a:defRPr/>
            </a:pPr>
            <a:r>
              <a:rPr lang="en-US" sz="4000" dirty="0" smtClean="0">
                <a:solidFill>
                  <a:srgbClr val="0C0C0C"/>
                </a:solidFill>
                <a:latin typeface="Tw Cen MT Condensed Extra Bold" pitchFamily="34" charset="0"/>
              </a:rPr>
              <a:t>if you have failed </a:t>
            </a:r>
          </a:p>
          <a:p>
            <a:pPr>
              <a:buFont typeface="Wingdings" pitchFamily="2" charset="2"/>
              <a:buNone/>
              <a:defRPr/>
            </a:pPr>
            <a:r>
              <a:rPr lang="en-US" sz="4000" dirty="0" smtClean="0">
                <a:solidFill>
                  <a:srgbClr val="0C0C0C"/>
                </a:solidFill>
                <a:latin typeface="Tw Cen MT Condensed Extra Bold" pitchFamily="34" charset="0"/>
              </a:rPr>
              <a:t>to take care of tomorrow.  </a:t>
            </a:r>
          </a:p>
          <a:p>
            <a:pPr>
              <a:buFont typeface="Wingdings" pitchFamily="2" charset="2"/>
              <a:buNone/>
              <a:defRPr/>
            </a:pPr>
            <a:r>
              <a:rPr lang="en-US" sz="2400" dirty="0" smtClean="0">
                <a:solidFill>
                  <a:srgbClr val="0C0C0C"/>
                </a:solidFill>
              </a:rPr>
              <a:t>                                 </a:t>
            </a:r>
            <a:r>
              <a:rPr lang="en-US" sz="2400" dirty="0" smtClean="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idx="4294967295"/>
          </p:nvPr>
        </p:nvSpPr>
        <p:spPr>
          <a:xfrm>
            <a:off x="457200" y="1146175"/>
            <a:ext cx="8229600" cy="1139825"/>
          </a:xfrm>
          <a:noFill/>
        </p:spPr>
        <p:txBody>
          <a:bodyPr/>
          <a:lstStyle/>
          <a:p>
            <a:pPr eaLnBrk="1" hangingPunct="1"/>
            <a:r>
              <a:rPr lang="en-US" sz="9000" dirty="0" smtClean="0">
                <a:solidFill>
                  <a:schemeClr val="accent2"/>
                </a:solidFill>
                <a:effectLst/>
                <a:latin typeface="Impact" pitchFamily="34" charset="0"/>
              </a:rPr>
              <a:t>Thank you!</a:t>
            </a:r>
          </a:p>
        </p:txBody>
      </p:sp>
      <p:sp>
        <p:nvSpPr>
          <p:cNvPr id="128003" name="Rectangle 3"/>
          <p:cNvSpPr>
            <a:spLocks noGrp="1" noChangeArrowheads="1"/>
          </p:cNvSpPr>
          <p:nvPr>
            <p:ph idx="4294967295"/>
          </p:nvPr>
        </p:nvSpPr>
        <p:spPr>
          <a:xfrm>
            <a:off x="457200" y="3276600"/>
            <a:ext cx="82296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endParaRPr lang="en-US" dirty="0" smtClean="0">
              <a:effectLst/>
            </a:endParaRPr>
          </a:p>
          <a:p>
            <a:pPr algn="ctr" eaLnBrk="1" hangingPunct="1">
              <a:buNone/>
            </a:pPr>
            <a:r>
              <a:rPr lang="en-US" sz="2800" dirty="0" smtClean="0"/>
              <a:t>scottmcleod.net/</a:t>
            </a:r>
            <a:r>
              <a:rPr lang="en-US" sz="2800" dirty="0" err="1" smtClean="0"/>
              <a:t>oklahoma</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5663</TotalTime>
  <Words>3746</Words>
  <Application>Microsoft Office PowerPoint</Application>
  <PresentationFormat>On-screen Show (4:3)</PresentationFormat>
  <Paragraphs>454</Paragraphs>
  <Slides>95</Slides>
  <Notes>74</Notes>
  <HiddenSlides>0</HiddenSlides>
  <MMClips>4</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Globe</vt:lpstr>
      <vt:lpstr>scottmcleod.net/oklahoma</vt:lpstr>
      <vt:lpstr>Slide 2</vt:lpstr>
      <vt:lpstr>Slide 3</vt:lpstr>
      <vt:lpstr>ACT 1</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ACT 2</vt:lpstr>
      <vt:lpstr>Slide 21</vt:lpstr>
      <vt:lpstr>Slide 22</vt:lpstr>
      <vt:lpstr>Slide 23</vt:lpstr>
      <vt:lpstr>Slide 24</vt:lpstr>
      <vt:lpstr>Slide 25</vt:lpstr>
      <vt:lpstr>Slide 26</vt:lpstr>
      <vt:lpstr>Slide 27</vt:lpstr>
      <vt:lpstr>Slide 28</vt:lpstr>
      <vt:lpstr>Slide 29</vt:lpstr>
      <vt:lpstr>Slide 30</vt:lpstr>
      <vt:lpstr>Stand up!</vt:lpstr>
      <vt:lpstr>Slide 32</vt:lpstr>
      <vt:lpstr>ACT 3</vt:lpstr>
      <vt:lpstr>Slide 34</vt:lpstr>
      <vt:lpstr>Slide 35</vt:lpstr>
      <vt:lpstr>Slide 36</vt:lpstr>
      <vt:lpstr>Slide 37</vt:lpstr>
      <vt:lpstr>Slide 38</vt:lpstr>
      <vt:lpstr>Slide 39</vt:lpstr>
      <vt:lpstr>Slide 40</vt:lpstr>
      <vt:lpstr>2.5 billion</vt:lpstr>
      <vt:lpstr>Slide 42</vt:lpstr>
      <vt:lpstr>Slide 43</vt:lpstr>
      <vt:lpstr>ACT 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Stand up!</vt:lpstr>
      <vt:lpstr>Slide 66</vt:lpstr>
      <vt:lpstr>ACT 5</vt:lpstr>
      <vt:lpstr>Slide 68</vt:lpstr>
      <vt:lpstr>Slide 69</vt:lpstr>
      <vt:lpstr>Lever 1</vt:lpstr>
      <vt:lpstr>Slide 71</vt:lpstr>
      <vt:lpstr>Slide 72</vt:lpstr>
      <vt:lpstr>Slide 73</vt:lpstr>
      <vt:lpstr>Slide 74</vt:lpstr>
      <vt:lpstr>Lever 2</vt:lpstr>
      <vt:lpstr>Slide 76</vt:lpstr>
      <vt:lpstr>Lever 3</vt:lpstr>
      <vt:lpstr>Slide 78</vt:lpstr>
      <vt:lpstr>Slide 79</vt:lpstr>
      <vt:lpstr>Slide 80</vt:lpstr>
      <vt:lpstr>Slide 81</vt:lpstr>
      <vt:lpstr>Lever 4</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450</cp:revision>
  <cp:lastPrinted>2006-11-29T12:57:57Z</cp:lastPrinted>
  <dcterms:created xsi:type="dcterms:W3CDTF">2006-11-10T16:41:19Z</dcterms:created>
  <dcterms:modified xsi:type="dcterms:W3CDTF">2009-01-29T16:12:25Z</dcterms:modified>
</cp:coreProperties>
</file>