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Default Extension="xlsx" ContentType="application/vnd.openxmlformats-officedocument.spreadsheetml.sheet"/>
  <Override PartName="/ppt/charts/chart3.xml" ContentType="application/vnd.openxmlformats-officedocument.drawingml.chart+xml"/>
  <Override PartName="/ppt/tags/tag23.xml" ContentType="application/vnd.openxmlformats-officedocument.presentationml.tags+xml"/>
  <Override PartName="/ppt/diagrams/layout1.xml" ContentType="application/vnd.openxmlformats-officedocument.drawingml.diagramLayout+xml"/>
  <Override PartName="/ppt/tags/tag41.xml" ContentType="application/vnd.openxmlformats-officedocument.presentationml.tags+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35.xml" ContentType="application/vnd.openxmlformats-officedocument.presentationml.tags+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diagrams/layout2.xml" ContentType="application/vnd.openxmlformats-officedocument.drawingml.diagramLayout+xml"/>
  <Override PartName="/ppt/tags/tag13.xml" ContentType="application/vnd.openxmlformats-officedocument.presentationml.tags+xml"/>
  <Override PartName="/ppt/charts/chart4.xml" ContentType="application/vnd.openxmlformats-officedocument.drawingml.chart+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tags/tag37.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77"/>
  </p:notesMasterIdLst>
  <p:handoutMasterIdLst>
    <p:handoutMasterId r:id="rId78"/>
  </p:handoutMasterIdLst>
  <p:sldIdLst>
    <p:sldId id="842" r:id="rId2"/>
    <p:sldId id="739" r:id="rId3"/>
    <p:sldId id="770" r:id="rId4"/>
    <p:sldId id="769" r:id="rId5"/>
    <p:sldId id="707" r:id="rId6"/>
    <p:sldId id="843" r:id="rId7"/>
    <p:sldId id="827" r:id="rId8"/>
    <p:sldId id="708" r:id="rId9"/>
    <p:sldId id="709" r:id="rId10"/>
    <p:sldId id="710" r:id="rId11"/>
    <p:sldId id="711" r:id="rId12"/>
    <p:sldId id="477" r:id="rId13"/>
    <p:sldId id="715" r:id="rId14"/>
    <p:sldId id="848" r:id="rId15"/>
    <p:sldId id="844" r:id="rId16"/>
    <p:sldId id="695" r:id="rId17"/>
    <p:sldId id="694" r:id="rId18"/>
    <p:sldId id="762" r:id="rId19"/>
    <p:sldId id="772" r:id="rId20"/>
    <p:sldId id="773" r:id="rId21"/>
    <p:sldId id="775" r:id="rId22"/>
    <p:sldId id="777" r:id="rId23"/>
    <p:sldId id="845" r:id="rId24"/>
    <p:sldId id="846" r:id="rId25"/>
    <p:sldId id="779" r:id="rId26"/>
    <p:sldId id="847" r:id="rId27"/>
    <p:sldId id="782" r:id="rId28"/>
    <p:sldId id="783" r:id="rId29"/>
    <p:sldId id="858" r:id="rId30"/>
    <p:sldId id="798" r:id="rId31"/>
    <p:sldId id="799" r:id="rId32"/>
    <p:sldId id="800" r:id="rId33"/>
    <p:sldId id="784" r:id="rId34"/>
    <p:sldId id="809" r:id="rId35"/>
    <p:sldId id="808" r:id="rId36"/>
    <p:sldId id="786" r:id="rId37"/>
    <p:sldId id="787" r:id="rId38"/>
    <p:sldId id="788" r:id="rId39"/>
    <p:sldId id="789" r:id="rId40"/>
    <p:sldId id="790" r:id="rId41"/>
    <p:sldId id="791" r:id="rId42"/>
    <p:sldId id="792" r:id="rId43"/>
    <p:sldId id="793" r:id="rId44"/>
    <p:sldId id="794" r:id="rId45"/>
    <p:sldId id="795" r:id="rId46"/>
    <p:sldId id="803" r:id="rId47"/>
    <p:sldId id="805" r:id="rId48"/>
    <p:sldId id="856" r:id="rId49"/>
    <p:sldId id="812" r:id="rId50"/>
    <p:sldId id="813" r:id="rId51"/>
    <p:sldId id="807" r:id="rId52"/>
    <p:sldId id="810" r:id="rId53"/>
    <p:sldId id="855" r:id="rId54"/>
    <p:sldId id="853" r:id="rId55"/>
    <p:sldId id="817" r:id="rId56"/>
    <p:sldId id="839" r:id="rId57"/>
    <p:sldId id="806" r:id="rId58"/>
    <p:sldId id="801" r:id="rId59"/>
    <p:sldId id="854" r:id="rId60"/>
    <p:sldId id="838" r:id="rId61"/>
    <p:sldId id="818" r:id="rId62"/>
    <p:sldId id="819" r:id="rId63"/>
    <p:sldId id="820" r:id="rId64"/>
    <p:sldId id="821" r:id="rId65"/>
    <p:sldId id="831" r:id="rId66"/>
    <p:sldId id="829" r:id="rId67"/>
    <p:sldId id="851" r:id="rId68"/>
    <p:sldId id="852" r:id="rId69"/>
    <p:sldId id="830" r:id="rId70"/>
    <p:sldId id="822" r:id="rId71"/>
    <p:sldId id="850" r:id="rId72"/>
    <p:sldId id="824" r:id="rId73"/>
    <p:sldId id="823" r:id="rId74"/>
    <p:sldId id="825" r:id="rId75"/>
    <p:sldId id="857" r:id="rId76"/>
  </p:sldIdLst>
  <p:sldSz cx="9144000" cy="6858000" type="screen4x3"/>
  <p:notesSz cx="6858000" cy="9313863"/>
  <p:custDataLst>
    <p:tags r:id="rId79"/>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953735"/>
    <a:srgbClr val="000000"/>
    <a:srgbClr val="0C0C0C"/>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334" autoAdjust="0"/>
    <p:restoredTop sz="96479" autoAdjust="0"/>
  </p:normalViewPr>
  <p:slideViewPr>
    <p:cSldViewPr>
      <p:cViewPr varScale="1">
        <p:scale>
          <a:sx n="72" d="100"/>
          <a:sy n="72" d="100"/>
        </p:scale>
        <p:origin x="-30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28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lineChart>
        <c:grouping val="standard"/>
        <c:ser>
          <c:idx val="0"/>
          <c:order val="0"/>
          <c:tx>
            <c:strRef>
              <c:f>Sheet1!$B$1</c:f>
              <c:strCache>
                <c:ptCount val="1"/>
                <c:pt idx="0">
                  <c:v>Routine manual</c:v>
                </c:pt>
              </c:strCache>
            </c:strRef>
          </c:tx>
          <c:spPr>
            <a:ln>
              <a:solidFill>
                <a:srgbClr val="FFFF00"/>
              </a:solidFill>
            </a:ln>
          </c:spPr>
          <c:marker>
            <c:symbol val="none"/>
          </c:marker>
          <c:dPt>
            <c:idx val="3"/>
            <c:spPr>
              <a:ln>
                <a:solidFill>
                  <a:srgbClr val="FFFF00"/>
                </a:solidFill>
                <a:tailEnd type="triangle" w="lg" len="lg"/>
              </a:ln>
            </c:spPr>
          </c:dPt>
          <c:cat>
            <c:strRef>
              <c:f>Sheet1!$A$2:$A$5</c:f>
              <c:strCache>
                <c:ptCount val="4"/>
                <c:pt idx="0">
                  <c:v>1969</c:v>
                </c:pt>
                <c:pt idx="1">
                  <c:v>1980</c:v>
                </c:pt>
                <c:pt idx="2">
                  <c:v>1990</c:v>
                </c:pt>
                <c:pt idx="3">
                  <c:v>1998</c:v>
                </c:pt>
              </c:strCache>
            </c:strRef>
          </c:cat>
          <c:val>
            <c:numRef>
              <c:f>Sheet1!$B$2:$B$5</c:f>
              <c:numCache>
                <c:formatCode>0.00%</c:formatCode>
                <c:ptCount val="4"/>
                <c:pt idx="0" formatCode="General">
                  <c:v>0</c:v>
                </c:pt>
                <c:pt idx="1">
                  <c:v>1.9000000000000027E-2</c:v>
                </c:pt>
                <c:pt idx="2">
                  <c:v>1.0000000000000018E-3</c:v>
                </c:pt>
                <c:pt idx="3">
                  <c:v>-2.8000000000000011E-2</c:v>
                </c:pt>
              </c:numCache>
            </c:numRef>
          </c:val>
        </c:ser>
        <c:ser>
          <c:idx val="1"/>
          <c:order val="1"/>
          <c:tx>
            <c:strRef>
              <c:f>Sheet1!$C$1</c:f>
              <c:strCache>
                <c:ptCount val="1"/>
                <c:pt idx="0">
                  <c:v>Routine cognitive</c:v>
                </c:pt>
              </c:strCache>
            </c:strRef>
          </c:tx>
          <c:spPr>
            <a:ln>
              <a:solidFill>
                <a:srgbClr val="FF6600"/>
              </a:solidFill>
            </a:ln>
          </c:spPr>
          <c:marker>
            <c:symbol val="none"/>
          </c:marker>
          <c:dPt>
            <c:idx val="3"/>
            <c:spPr>
              <a:ln>
                <a:solidFill>
                  <a:srgbClr val="FF6600"/>
                </a:solidFill>
                <a:tailEnd type="triangle" w="lg" len="lg"/>
              </a:ln>
            </c:spPr>
          </c:dPt>
          <c:cat>
            <c:strRef>
              <c:f>Sheet1!$A$2:$A$5</c:f>
              <c:strCache>
                <c:ptCount val="4"/>
                <c:pt idx="0">
                  <c:v>1969</c:v>
                </c:pt>
                <c:pt idx="1">
                  <c:v>1980</c:v>
                </c:pt>
                <c:pt idx="2">
                  <c:v>1990</c:v>
                </c:pt>
                <c:pt idx="3">
                  <c:v>1998</c:v>
                </c:pt>
              </c:strCache>
            </c:strRef>
          </c:cat>
          <c:val>
            <c:numRef>
              <c:f>Sheet1!$C$2:$C$5</c:f>
              <c:numCache>
                <c:formatCode>0.00%</c:formatCode>
                <c:ptCount val="4"/>
                <c:pt idx="0" formatCode="General">
                  <c:v>0</c:v>
                </c:pt>
                <c:pt idx="1">
                  <c:v>-1.0000000000000018E-3</c:v>
                </c:pt>
                <c:pt idx="2">
                  <c:v>-3.9000000000000021E-2</c:v>
                </c:pt>
                <c:pt idx="3">
                  <c:v>-7.700000000000011E-2</c:v>
                </c:pt>
              </c:numCache>
            </c:numRef>
          </c:val>
        </c:ser>
        <c:ser>
          <c:idx val="2"/>
          <c:order val="2"/>
          <c:tx>
            <c:strRef>
              <c:f>Sheet1!$D$1</c:f>
              <c:strCache>
                <c:ptCount val="1"/>
                <c:pt idx="0">
                  <c:v>Non-routine manual2</c:v>
                </c:pt>
              </c:strCache>
            </c:strRef>
          </c:tx>
          <c:spPr>
            <a:ln>
              <a:solidFill>
                <a:srgbClr val="CC00FF"/>
              </a:solidFill>
            </a:ln>
          </c:spPr>
          <c:marker>
            <c:symbol val="none"/>
          </c:marker>
          <c:dPt>
            <c:idx val="3"/>
            <c:spPr>
              <a:ln>
                <a:solidFill>
                  <a:srgbClr val="CC00FF"/>
                </a:solidFill>
                <a:tailEnd type="triangle" w="lg" len="lg"/>
              </a:ln>
            </c:spPr>
          </c:dPt>
          <c:cat>
            <c:strRef>
              <c:f>Sheet1!$A$2:$A$5</c:f>
              <c:strCache>
                <c:ptCount val="4"/>
                <c:pt idx="0">
                  <c:v>1969</c:v>
                </c:pt>
                <c:pt idx="1">
                  <c:v>1980</c:v>
                </c:pt>
                <c:pt idx="2">
                  <c:v>1990</c:v>
                </c:pt>
                <c:pt idx="3">
                  <c:v>1998</c:v>
                </c:pt>
              </c:strCache>
            </c:strRef>
          </c:cat>
          <c:val>
            <c:numRef>
              <c:f>Sheet1!$D$2:$D$5</c:f>
              <c:numCache>
                <c:formatCode>0.00%</c:formatCode>
                <c:ptCount val="4"/>
                <c:pt idx="0" formatCode="General">
                  <c:v>0</c:v>
                </c:pt>
                <c:pt idx="1">
                  <c:v>-2.200000000000002E-2</c:v>
                </c:pt>
                <c:pt idx="2" formatCode="0%">
                  <c:v>-5.0000000000000031E-2</c:v>
                </c:pt>
                <c:pt idx="3">
                  <c:v>-5.5000000000000028E-2</c:v>
                </c:pt>
              </c:numCache>
            </c:numRef>
          </c:val>
        </c:ser>
        <c:ser>
          <c:idx val="3"/>
          <c:order val="3"/>
          <c:tx>
            <c:strRef>
              <c:f>Sheet1!$E$1</c:f>
              <c:strCache>
                <c:ptCount val="1"/>
                <c:pt idx="0">
                  <c:v>Complex communication</c:v>
                </c:pt>
              </c:strCache>
            </c:strRef>
          </c:tx>
          <c:spPr>
            <a:ln w="76200">
              <a:solidFill>
                <a:srgbClr val="00B050"/>
              </a:solidFill>
            </a:ln>
          </c:spPr>
          <c:marker>
            <c:symbol val="none"/>
          </c:marker>
          <c:dPt>
            <c:idx val="3"/>
            <c:spPr>
              <a:ln w="76200">
                <a:solidFill>
                  <a:srgbClr val="00B050"/>
                </a:solidFill>
                <a:tailEnd type="triangle" w="med" len="med"/>
              </a:ln>
            </c:spPr>
          </c:dPt>
          <c:cat>
            <c:strRef>
              <c:f>Sheet1!$A$2:$A$5</c:f>
              <c:strCache>
                <c:ptCount val="4"/>
                <c:pt idx="0">
                  <c:v>1969</c:v>
                </c:pt>
                <c:pt idx="1">
                  <c:v>1980</c:v>
                </c:pt>
                <c:pt idx="2">
                  <c:v>1990</c:v>
                </c:pt>
                <c:pt idx="3">
                  <c:v>1998</c:v>
                </c:pt>
              </c:strCache>
            </c:strRef>
          </c:cat>
          <c:val>
            <c:numRef>
              <c:f>Sheet1!$E$2:$E$5</c:f>
              <c:numCache>
                <c:formatCode>0.00%</c:formatCode>
                <c:ptCount val="4"/>
                <c:pt idx="0" formatCode="General">
                  <c:v>0</c:v>
                </c:pt>
                <c:pt idx="1">
                  <c:v>3.1000000000000052E-2</c:v>
                </c:pt>
                <c:pt idx="2" formatCode="0%">
                  <c:v>6.0000000000000039E-2</c:v>
                </c:pt>
                <c:pt idx="3">
                  <c:v>8.5000000000000048E-2</c:v>
                </c:pt>
              </c:numCache>
            </c:numRef>
          </c:val>
        </c:ser>
        <c:ser>
          <c:idx val="4"/>
          <c:order val="4"/>
          <c:tx>
            <c:strRef>
              <c:f>Sheet1!$F$1</c:f>
              <c:strCache>
                <c:ptCount val="1"/>
                <c:pt idx="0">
                  <c:v>Expert thinking</c:v>
                </c:pt>
              </c:strCache>
            </c:strRef>
          </c:tx>
          <c:spPr>
            <a:ln w="76200">
              <a:solidFill>
                <a:srgbClr val="FF0000"/>
              </a:solidFill>
              <a:tailEnd type="none" w="med" len="med"/>
            </a:ln>
          </c:spPr>
          <c:marker>
            <c:symbol val="none"/>
          </c:marker>
          <c:dPt>
            <c:idx val="3"/>
            <c:spPr>
              <a:ln w="76200">
                <a:solidFill>
                  <a:srgbClr val="FF0000"/>
                </a:solidFill>
                <a:tailEnd type="triangle" w="med" len="med"/>
              </a:ln>
            </c:spPr>
          </c:dPt>
          <c:cat>
            <c:strRef>
              <c:f>Sheet1!$A$2:$A$5</c:f>
              <c:strCache>
                <c:ptCount val="4"/>
                <c:pt idx="0">
                  <c:v>1969</c:v>
                </c:pt>
                <c:pt idx="1">
                  <c:v>1980</c:v>
                </c:pt>
                <c:pt idx="2">
                  <c:v>1990</c:v>
                </c:pt>
                <c:pt idx="3">
                  <c:v>1998</c:v>
                </c:pt>
              </c:strCache>
            </c:strRef>
          </c:cat>
          <c:val>
            <c:numRef>
              <c:f>Sheet1!$F$2:$F$5</c:f>
              <c:numCache>
                <c:formatCode>0.00%</c:formatCode>
                <c:ptCount val="4"/>
                <c:pt idx="0" formatCode="General">
                  <c:v>0</c:v>
                </c:pt>
                <c:pt idx="1">
                  <c:v>4.8000000000000029E-2</c:v>
                </c:pt>
                <c:pt idx="2" formatCode="0%">
                  <c:v>0.1</c:v>
                </c:pt>
                <c:pt idx="3">
                  <c:v>0.13700000000000001</c:v>
                </c:pt>
              </c:numCache>
            </c:numRef>
          </c:val>
        </c:ser>
        <c:marker val="1"/>
        <c:axId val="236003712"/>
        <c:axId val="236005248"/>
      </c:lineChart>
      <c:catAx>
        <c:axId val="236003712"/>
        <c:scaling>
          <c:orientation val="minMax"/>
        </c:scaling>
        <c:axPos val="b"/>
        <c:numFmt formatCode="General" sourceLinked="1"/>
        <c:majorTickMark val="none"/>
        <c:tickLblPos val="low"/>
        <c:spPr>
          <a:ln>
            <a:solidFill>
              <a:schemeClr val="accent4">
                <a:lumMod val="75000"/>
              </a:schemeClr>
            </a:solidFill>
            <a:prstDash val="lgDash"/>
          </a:ln>
        </c:spPr>
        <c:crossAx val="236005248"/>
        <c:crosses val="autoZero"/>
        <c:auto val="1"/>
        <c:lblAlgn val="ctr"/>
        <c:lblOffset val="100"/>
      </c:catAx>
      <c:valAx>
        <c:axId val="236005248"/>
        <c:scaling>
          <c:orientation val="minMax"/>
          <c:max val="0.14000000000000001"/>
          <c:min val="-8.000000000000014E-2"/>
        </c:scaling>
        <c:axPos val="l"/>
        <c:numFmt formatCode="0%" sourceLinked="0"/>
        <c:majorTickMark val="none"/>
        <c:tickLblPos val="nextTo"/>
        <c:spPr>
          <a:ln>
            <a:noFill/>
          </a:ln>
        </c:spPr>
        <c:crossAx val="236003712"/>
        <c:crosses val="autoZero"/>
        <c:crossBetween val="between"/>
        <c:majorUnit val="2.0000000000000035E-2"/>
      </c:valAx>
      <c:spPr>
        <a:noFill/>
        <a:ln w="25400">
          <a:noFill/>
        </a:ln>
      </c:spPr>
    </c:plotArea>
    <c:plotVisOnly val="1"/>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800">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0.37500000000000072</c:v>
                </c:pt>
                <c:pt idx="1">
                  <c:v>0.30900000000000072</c:v>
                </c:pt>
                <c:pt idx="2">
                  <c:v>0.27</c:v>
                </c:pt>
                <c:pt idx="3">
                  <c:v>0.21200000000000024</c:v>
                </c:pt>
                <c:pt idx="4">
                  <c:v>0.17400000000000004</c:v>
                </c:pt>
                <c:pt idx="5">
                  <c:v>0.11900000000000002</c:v>
                </c:pt>
                <c:pt idx="6">
                  <c:v>6.1000000000000013E-2</c:v>
                </c:pt>
                <c:pt idx="7">
                  <c:v>3.1000000000000052E-2</c:v>
                </c:pt>
                <c:pt idx="8">
                  <c:v>2.8000000000000001E-2</c:v>
                </c:pt>
                <c:pt idx="9">
                  <c:v>3.0000000000000002E-2</c:v>
                </c:pt>
                <c:pt idx="10">
                  <c:v>4.0000000000000114E-3</c:v>
                </c:pt>
              </c:numCache>
            </c:numRef>
          </c:val>
        </c:ser>
        <c:ser>
          <c:idx val="1"/>
          <c:order val="1"/>
          <c:tx>
            <c:strRef>
              <c:f>Sheet1!$C$1</c:f>
              <c:strCache>
                <c:ptCount val="1"/>
                <c:pt idx="0">
                  <c:v>Working</c:v>
                </c:pt>
              </c:strCache>
            </c:strRef>
          </c:tx>
          <c:spPr>
            <a:ln w="50800">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0.38200000000000084</c:v>
                </c:pt>
                <c:pt idx="2">
                  <c:v>0.40200000000000002</c:v>
                </c:pt>
                <c:pt idx="3">
                  <c:v>0.39600000000000096</c:v>
                </c:pt>
                <c:pt idx="4">
                  <c:v>0.39800000000000096</c:v>
                </c:pt>
                <c:pt idx="5">
                  <c:v>0.41100000000000031</c:v>
                </c:pt>
                <c:pt idx="6">
                  <c:v>0.37700000000000072</c:v>
                </c:pt>
                <c:pt idx="7">
                  <c:v>0.35900000000000032</c:v>
                </c:pt>
                <c:pt idx="8">
                  <c:v>0.31700000000000084</c:v>
                </c:pt>
                <c:pt idx="9">
                  <c:v>0.26</c:v>
                </c:pt>
                <c:pt idx="10">
                  <c:v>0.26100000000000001</c:v>
                </c:pt>
              </c:numCache>
            </c:numRef>
          </c:val>
        </c:ser>
        <c:ser>
          <c:idx val="2"/>
          <c:order val="2"/>
          <c:tx>
            <c:strRef>
              <c:f>Sheet1!$D$1</c:f>
              <c:strCache>
                <c:ptCount val="1"/>
                <c:pt idx="0">
                  <c:v>Service</c:v>
                </c:pt>
              </c:strCache>
            </c:strRef>
          </c:tx>
          <c:spPr>
            <a:ln w="50800">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0.16700000000000001</c:v>
                </c:pt>
                <c:pt idx="1">
                  <c:v>0.19800000000000001</c:v>
                </c:pt>
                <c:pt idx="2">
                  <c:v>0.21100000000000024</c:v>
                </c:pt>
                <c:pt idx="3">
                  <c:v>0.252</c:v>
                </c:pt>
                <c:pt idx="4">
                  <c:v>0.28600000000000031</c:v>
                </c:pt>
                <c:pt idx="5">
                  <c:v>0.30500000000000038</c:v>
                </c:pt>
                <c:pt idx="6">
                  <c:v>0.33300000000000096</c:v>
                </c:pt>
                <c:pt idx="7">
                  <c:v>0.38800000000000084</c:v>
                </c:pt>
                <c:pt idx="8">
                  <c:v>0.46200000000000002</c:v>
                </c:pt>
                <c:pt idx="9">
                  <c:v>0.45700000000000002</c:v>
                </c:pt>
                <c:pt idx="10">
                  <c:v>0.43400000000000072</c:v>
                </c:pt>
              </c:numCache>
            </c:numRef>
          </c:val>
        </c:ser>
        <c:ser>
          <c:idx val="3"/>
          <c:order val="3"/>
          <c:tx>
            <c:strRef>
              <c:f>Sheet1!$E$1</c:f>
              <c:strCache>
                <c:ptCount val="1"/>
                <c:pt idx="0">
                  <c:v>Creative</c:v>
                </c:pt>
              </c:strCache>
            </c:strRef>
          </c:tx>
          <c:spPr>
            <a:ln w="76200">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c:v>
                </c:pt>
                <c:pt idx="2">
                  <c:v>0.11699999999999998</c:v>
                </c:pt>
                <c:pt idx="3">
                  <c:v>0.13900000000000001</c:v>
                </c:pt>
                <c:pt idx="4">
                  <c:v>0.14200000000000004</c:v>
                </c:pt>
                <c:pt idx="5">
                  <c:v>0.16600000000000001</c:v>
                </c:pt>
                <c:pt idx="6">
                  <c:v>0.17900000000000021</c:v>
                </c:pt>
                <c:pt idx="7">
                  <c:v>0.19800000000000001</c:v>
                </c:pt>
                <c:pt idx="8">
                  <c:v>0.18700000000000039</c:v>
                </c:pt>
                <c:pt idx="9">
                  <c:v>0.254</c:v>
                </c:pt>
                <c:pt idx="10">
                  <c:v>0.30100000000000032</c:v>
                </c:pt>
              </c:numCache>
            </c:numRef>
          </c:val>
        </c:ser>
        <c:marker val="1"/>
        <c:axId val="236601344"/>
        <c:axId val="236602880"/>
      </c:lineChart>
      <c:catAx>
        <c:axId val="236601344"/>
        <c:scaling>
          <c:orientation val="minMax"/>
        </c:scaling>
        <c:axPos val="b"/>
        <c:numFmt formatCode="General" sourceLinked="1"/>
        <c:majorTickMark val="none"/>
        <c:tickLblPos val="nextTo"/>
        <c:spPr>
          <a:ln>
            <a:noFill/>
          </a:ln>
        </c:spPr>
        <c:txPr>
          <a:bodyPr/>
          <a:lstStyle/>
          <a:p>
            <a:pPr>
              <a:defRPr sz="1400"/>
            </a:pPr>
            <a:endParaRPr lang="en-US"/>
          </a:p>
        </c:txPr>
        <c:crossAx val="236602880"/>
        <c:crosses val="autoZero"/>
        <c:auto val="1"/>
        <c:lblAlgn val="ctr"/>
        <c:lblOffset val="100"/>
      </c:catAx>
      <c:valAx>
        <c:axId val="236602880"/>
        <c:scaling>
          <c:orientation val="minMax"/>
        </c:scaling>
        <c:axPos val="l"/>
        <c:numFmt formatCode="0%" sourceLinked="1"/>
        <c:majorTickMark val="none"/>
        <c:tickLblPos val="nextTo"/>
        <c:spPr>
          <a:ln>
            <a:noFill/>
          </a:ln>
        </c:spPr>
        <c:txPr>
          <a:bodyPr/>
          <a:lstStyle/>
          <a:p>
            <a:pPr>
              <a:defRPr sz="1400"/>
            </a:pPr>
            <a:endParaRPr lang="en-US"/>
          </a:p>
        </c:txPr>
        <c:crossAx val="236601344"/>
        <c:crosses val="autoZero"/>
        <c:crossBetween val="between"/>
      </c:valAx>
    </c:plotArea>
    <c:legend>
      <c:legendPos val="b"/>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Agriculture</c:v>
                </c:pt>
              </c:strCache>
            </c:strRef>
          </c:tx>
          <c:spPr>
            <a:solidFill>
              <a:srgbClr val="009900"/>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37.5</c:v>
                </c:pt>
                <c:pt idx="1">
                  <c:v>30.9</c:v>
                </c:pt>
                <c:pt idx="2">
                  <c:v>27</c:v>
                </c:pt>
                <c:pt idx="3">
                  <c:v>21.2</c:v>
                </c:pt>
                <c:pt idx="4">
                  <c:v>17.399999999999999</c:v>
                </c:pt>
                <c:pt idx="5">
                  <c:v>11.9</c:v>
                </c:pt>
                <c:pt idx="6">
                  <c:v>6.1</c:v>
                </c:pt>
                <c:pt idx="7">
                  <c:v>3.1</c:v>
                </c:pt>
                <c:pt idx="8">
                  <c:v>2.8</c:v>
                </c:pt>
                <c:pt idx="9">
                  <c:v>3</c:v>
                </c:pt>
                <c:pt idx="10">
                  <c:v>0.4</c:v>
                </c:pt>
              </c:numCache>
            </c:numRef>
          </c:val>
        </c:ser>
        <c:ser>
          <c:idx val="1"/>
          <c:order val="1"/>
          <c:tx>
            <c:strRef>
              <c:f>Sheet1!$C$1</c:f>
              <c:strCache>
                <c:ptCount val="1"/>
                <c:pt idx="0">
                  <c:v>Working</c:v>
                </c:pt>
              </c:strCache>
            </c:strRef>
          </c:tx>
          <c:spPr>
            <a:solidFill>
              <a:srgbClr val="CC00FF"/>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35.800000000000004</c:v>
                </c:pt>
                <c:pt idx="1">
                  <c:v>38.200000000000003</c:v>
                </c:pt>
                <c:pt idx="2">
                  <c:v>40.200000000000003</c:v>
                </c:pt>
                <c:pt idx="3">
                  <c:v>39.6</c:v>
                </c:pt>
                <c:pt idx="4">
                  <c:v>39.800000000000004</c:v>
                </c:pt>
                <c:pt idx="5">
                  <c:v>41.1</c:v>
                </c:pt>
                <c:pt idx="6">
                  <c:v>37.700000000000003</c:v>
                </c:pt>
                <c:pt idx="7">
                  <c:v>35.9</c:v>
                </c:pt>
                <c:pt idx="8">
                  <c:v>31.7</c:v>
                </c:pt>
                <c:pt idx="9">
                  <c:v>26</c:v>
                </c:pt>
                <c:pt idx="10">
                  <c:v>26.1</c:v>
                </c:pt>
              </c:numCache>
            </c:numRef>
          </c:val>
        </c:ser>
        <c:ser>
          <c:idx val="2"/>
          <c:order val="2"/>
          <c:tx>
            <c:strRef>
              <c:f>Sheet1!$D$1</c:f>
              <c:strCache>
                <c:ptCount val="1"/>
                <c:pt idx="0">
                  <c:v>Service</c:v>
                </c:pt>
              </c:strCache>
            </c:strRef>
          </c:tx>
          <c:spPr>
            <a:solidFill>
              <a:srgbClr val="FF6600"/>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16.7</c:v>
                </c:pt>
                <c:pt idx="1">
                  <c:v>19.8</c:v>
                </c:pt>
                <c:pt idx="2">
                  <c:v>21.1</c:v>
                </c:pt>
                <c:pt idx="3">
                  <c:v>25.2</c:v>
                </c:pt>
                <c:pt idx="4">
                  <c:v>28.6</c:v>
                </c:pt>
                <c:pt idx="5">
                  <c:v>30.5</c:v>
                </c:pt>
                <c:pt idx="6">
                  <c:v>33.300000000000004</c:v>
                </c:pt>
                <c:pt idx="7">
                  <c:v>38.800000000000004</c:v>
                </c:pt>
                <c:pt idx="8">
                  <c:v>46.2</c:v>
                </c:pt>
                <c:pt idx="9">
                  <c:v>45.7</c:v>
                </c:pt>
                <c:pt idx="10">
                  <c:v>43.4</c:v>
                </c:pt>
              </c:numCache>
            </c:numRef>
          </c:val>
        </c:ser>
        <c:ser>
          <c:idx val="3"/>
          <c:order val="3"/>
          <c:tx>
            <c:strRef>
              <c:f>Sheet1!$E$1</c:f>
              <c:strCache>
                <c:ptCount val="1"/>
                <c:pt idx="0">
                  <c:v>Creative</c:v>
                </c:pt>
              </c:strCache>
            </c:strRef>
          </c:tx>
          <c:spPr>
            <a:solidFill>
              <a:srgbClr val="FF0000"/>
            </a:solidFill>
            <a:ln>
              <a:noFill/>
            </a:ln>
          </c:spPr>
          <c:dLbls>
            <c:dLbl>
              <c:idx val="1"/>
              <c:delete val="1"/>
            </c:dLbl>
            <c:dLbl>
              <c:idx val="2"/>
              <c:delete val="1"/>
            </c:dLbl>
            <c:dLbl>
              <c:idx val="3"/>
              <c:delete val="1"/>
            </c:dLbl>
            <c:dLbl>
              <c:idx val="4"/>
              <c:delete val="1"/>
            </c:dLbl>
            <c:dLbl>
              <c:idx val="5"/>
              <c:delete val="1"/>
            </c:dLbl>
            <c:dLbl>
              <c:idx val="6"/>
              <c:delete val="1"/>
            </c:dLbl>
            <c:dLbl>
              <c:idx val="8"/>
              <c:delete val="1"/>
            </c:dLbl>
            <c:dLbl>
              <c:idx val="9"/>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10</c:v>
                </c:pt>
                <c:pt idx="1">
                  <c:v>11.1</c:v>
                </c:pt>
                <c:pt idx="2">
                  <c:v>11.7</c:v>
                </c:pt>
                <c:pt idx="3">
                  <c:v>13.900000000000002</c:v>
                </c:pt>
                <c:pt idx="4">
                  <c:v>14.2</c:v>
                </c:pt>
                <c:pt idx="5">
                  <c:v>16.600000000000001</c:v>
                </c:pt>
                <c:pt idx="6">
                  <c:v>17.899999999999999</c:v>
                </c:pt>
                <c:pt idx="7">
                  <c:v>19.8</c:v>
                </c:pt>
                <c:pt idx="8">
                  <c:v>18.7</c:v>
                </c:pt>
                <c:pt idx="9">
                  <c:v>25.4</c:v>
                </c:pt>
                <c:pt idx="10">
                  <c:v>30.099999999999987</c:v>
                </c:pt>
              </c:numCache>
            </c:numRef>
          </c:val>
        </c:ser>
        <c:overlap val="100"/>
        <c:axId val="236625920"/>
        <c:axId val="236627456"/>
      </c:barChart>
      <c:catAx>
        <c:axId val="236625920"/>
        <c:scaling>
          <c:orientation val="minMax"/>
        </c:scaling>
        <c:axPos val="b"/>
        <c:numFmt formatCode="General" sourceLinked="1"/>
        <c:majorTickMark val="none"/>
        <c:tickLblPos val="nextTo"/>
        <c:spPr>
          <a:ln>
            <a:noFill/>
          </a:ln>
        </c:spPr>
        <c:txPr>
          <a:bodyPr/>
          <a:lstStyle/>
          <a:p>
            <a:pPr>
              <a:defRPr sz="1400"/>
            </a:pPr>
            <a:endParaRPr lang="en-US"/>
          </a:p>
        </c:txPr>
        <c:crossAx val="236627456"/>
        <c:crosses val="autoZero"/>
        <c:auto val="1"/>
        <c:lblAlgn val="ctr"/>
        <c:lblOffset val="100"/>
      </c:catAx>
      <c:valAx>
        <c:axId val="236627456"/>
        <c:scaling>
          <c:orientation val="minMax"/>
        </c:scaling>
        <c:axPos val="l"/>
        <c:numFmt formatCode="0%" sourceLinked="1"/>
        <c:majorTickMark val="none"/>
        <c:tickLblPos val="nextTo"/>
        <c:spPr>
          <a:ln>
            <a:noFill/>
          </a:ln>
        </c:spPr>
        <c:txPr>
          <a:bodyPr/>
          <a:lstStyle/>
          <a:p>
            <a:pPr>
              <a:defRPr sz="1400"/>
            </a:pPr>
            <a:endParaRPr lang="en-US"/>
          </a:p>
        </c:txPr>
        <c:crossAx val="236625920"/>
        <c:crosses val="autoZero"/>
        <c:crossBetween val="between"/>
      </c:valAx>
    </c:plotArea>
    <c:legend>
      <c:legendPos val="b"/>
      <c:layout/>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Agriculture</c:v>
                </c:pt>
              </c:strCache>
            </c:strRef>
          </c:tx>
          <c:spPr>
            <a:solidFill>
              <a:srgbClr val="009900"/>
            </a:solidFill>
          </c:spPr>
          <c:dLbls>
            <c:dLbl>
              <c:idx val="1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General</c:formatCode>
                <c:ptCount val="11"/>
                <c:pt idx="0" formatCode="0">
                  <c:v>37.5</c:v>
                </c:pt>
                <c:pt idx="10" formatCode="0">
                  <c:v>0.4</c:v>
                </c:pt>
              </c:numCache>
            </c:numRef>
          </c:val>
        </c:ser>
        <c:ser>
          <c:idx val="1"/>
          <c:order val="1"/>
          <c:tx>
            <c:strRef>
              <c:f>Sheet1!$C$1</c:f>
              <c:strCache>
                <c:ptCount val="1"/>
                <c:pt idx="0">
                  <c:v>Working</c:v>
                </c:pt>
              </c:strCache>
            </c:strRef>
          </c:tx>
          <c:spPr>
            <a:solidFill>
              <a:srgbClr val="CC00FF"/>
            </a:solidFill>
          </c:spPr>
          <c:dLbls>
            <c:dLbl>
              <c:idx val="1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General</c:formatCode>
                <c:ptCount val="11"/>
                <c:pt idx="0" formatCode="0">
                  <c:v>35.800000000000004</c:v>
                </c:pt>
                <c:pt idx="10" formatCode="0">
                  <c:v>26.1</c:v>
                </c:pt>
              </c:numCache>
            </c:numRef>
          </c:val>
        </c:ser>
        <c:ser>
          <c:idx val="2"/>
          <c:order val="2"/>
          <c:tx>
            <c:strRef>
              <c:f>Sheet1!$D$1</c:f>
              <c:strCache>
                <c:ptCount val="1"/>
                <c:pt idx="0">
                  <c:v>Service</c:v>
                </c:pt>
              </c:strCache>
            </c:strRef>
          </c:tx>
          <c:spPr>
            <a:solidFill>
              <a:srgbClr val="FF6600"/>
            </a:solidFill>
          </c:spPr>
          <c:dLbls>
            <c:dLbl>
              <c:idx val="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General</c:formatCode>
                <c:ptCount val="11"/>
                <c:pt idx="0" formatCode="0">
                  <c:v>16.7</c:v>
                </c:pt>
                <c:pt idx="10" formatCode="0">
                  <c:v>43.4</c:v>
                </c:pt>
              </c:numCache>
            </c:numRef>
          </c:val>
        </c:ser>
        <c:ser>
          <c:idx val="3"/>
          <c:order val="3"/>
          <c:tx>
            <c:strRef>
              <c:f>Sheet1!$E$1</c:f>
              <c:strCache>
                <c:ptCount val="1"/>
                <c:pt idx="0">
                  <c:v>Creative</c:v>
                </c:pt>
              </c:strCache>
            </c:strRef>
          </c:tx>
          <c:spPr>
            <a:solidFill>
              <a:srgbClr val="FF0000"/>
            </a:solidFill>
            <a:ln>
              <a:noFill/>
            </a:ln>
          </c:spPr>
          <c:dLbls>
            <c:dLbl>
              <c:idx val="0"/>
              <c:delete val="1"/>
            </c:dLbl>
            <c:dLbl>
              <c:idx val="1"/>
              <c:delete val="1"/>
            </c:dLbl>
            <c:dLbl>
              <c:idx val="2"/>
              <c:delete val="1"/>
            </c:dLbl>
            <c:dLbl>
              <c:idx val="3"/>
              <c:delete val="1"/>
            </c:dLbl>
            <c:dLbl>
              <c:idx val="4"/>
              <c:delete val="1"/>
            </c:dLbl>
            <c:dLbl>
              <c:idx val="5"/>
              <c:delete val="1"/>
            </c:dLbl>
            <c:dLbl>
              <c:idx val="6"/>
              <c:delete val="1"/>
            </c:dLbl>
            <c:dLbl>
              <c:idx val="8"/>
              <c:delete val="1"/>
            </c:dLbl>
            <c:dLbl>
              <c:idx val="9"/>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General</c:formatCode>
                <c:ptCount val="11"/>
                <c:pt idx="0" formatCode="0">
                  <c:v>10</c:v>
                </c:pt>
                <c:pt idx="10" formatCode="0">
                  <c:v>30.099999999999987</c:v>
                </c:pt>
              </c:numCache>
            </c:numRef>
          </c:val>
        </c:ser>
        <c:overlap val="100"/>
        <c:axId val="236849792"/>
        <c:axId val="236876160"/>
      </c:barChart>
      <c:catAx>
        <c:axId val="236849792"/>
        <c:scaling>
          <c:orientation val="minMax"/>
        </c:scaling>
        <c:axPos val="b"/>
        <c:numFmt formatCode="General" sourceLinked="1"/>
        <c:majorTickMark val="none"/>
        <c:tickLblPos val="nextTo"/>
        <c:spPr>
          <a:ln>
            <a:noFill/>
          </a:ln>
        </c:spPr>
        <c:txPr>
          <a:bodyPr/>
          <a:lstStyle/>
          <a:p>
            <a:pPr>
              <a:defRPr sz="1400"/>
            </a:pPr>
            <a:endParaRPr lang="en-US"/>
          </a:p>
        </c:txPr>
        <c:crossAx val="236876160"/>
        <c:crosses val="autoZero"/>
        <c:auto val="1"/>
        <c:lblAlgn val="ctr"/>
        <c:lblOffset val="100"/>
      </c:catAx>
      <c:valAx>
        <c:axId val="236876160"/>
        <c:scaling>
          <c:orientation val="minMax"/>
        </c:scaling>
        <c:axPos val="l"/>
        <c:numFmt formatCode="0%" sourceLinked="1"/>
        <c:majorTickMark val="none"/>
        <c:tickLblPos val="nextTo"/>
        <c:spPr>
          <a:ln>
            <a:noFill/>
          </a:ln>
        </c:spPr>
        <c:txPr>
          <a:bodyPr/>
          <a:lstStyle/>
          <a:p>
            <a:pPr>
              <a:defRPr sz="1400"/>
            </a:pPr>
            <a:endParaRPr lang="en-US"/>
          </a:p>
        </c:txPr>
        <c:crossAx val="236849792"/>
        <c:crosses val="autoZero"/>
        <c:crossBetween val="between"/>
      </c:valAx>
    </c:plotArea>
    <c:legend>
      <c:legendPos val="b"/>
      <c:layout/>
    </c:legend>
    <c:plotVisOnly val="1"/>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95F4A-39A1-478B-899A-36BF93EDB4A1}" type="doc">
      <dgm:prSet loTypeId="urn:microsoft.com/office/officeart/2005/8/layout/vList2" loCatId="list" qsTypeId="urn:microsoft.com/office/officeart/2005/8/quickstyle/simple5" qsCatId="simple" csTypeId="urn:microsoft.com/office/officeart/2005/8/colors/accent1_2#1" csCatId="accent1" phldr="1"/>
      <dgm:spPr/>
      <dgm:t>
        <a:bodyPr/>
        <a:lstStyle/>
        <a:p>
          <a:endParaRPr lang="en-US"/>
        </a:p>
      </dgm:t>
    </dgm:pt>
    <dgm:pt modelId="{04C22775-1B95-41F8-B657-AAD75733FEB5}">
      <dgm:prSet>
        <dgm:style>
          <a:lnRef idx="0">
            <a:schemeClr val="accent4"/>
          </a:lnRef>
          <a:fillRef idx="3">
            <a:schemeClr val="accent4"/>
          </a:fillRef>
          <a:effectRef idx="3">
            <a:schemeClr val="accent4"/>
          </a:effectRef>
          <a:fontRef idx="minor">
            <a:schemeClr val="lt1"/>
          </a:fontRef>
        </dgm:style>
      </dgm:prSet>
      <dgm:spPr>
        <a:solidFill>
          <a:schemeClr val="bg1">
            <a:lumMod val="50000"/>
          </a:schemeClr>
        </a:solidFill>
        <a:ln/>
      </dgm:spPr>
      <dgm:t>
        <a:bodyPr/>
        <a:lstStyle/>
        <a:p>
          <a:pPr rtl="0"/>
          <a:r>
            <a:rPr lang="en-US" dirty="0" smtClean="0"/>
            <a:t>What we need in a creative economy</a:t>
          </a:r>
          <a:endParaRPr lang="en-US" dirty="0"/>
        </a:p>
      </dgm:t>
    </dgm:pt>
    <dgm:pt modelId="{972571BD-8AC8-4D7E-9FAB-757C342779A5}" type="parTrans" cxnId="{EC32FBE4-4C23-4877-9B6D-33FC1158F7B4}">
      <dgm:prSet/>
      <dgm:spPr/>
      <dgm:t>
        <a:bodyPr/>
        <a:lstStyle/>
        <a:p>
          <a:endParaRPr lang="en-US"/>
        </a:p>
      </dgm:t>
    </dgm:pt>
    <dgm:pt modelId="{ADAF16F3-6856-44E4-A232-6317B50FE8B9}" type="sibTrans" cxnId="{EC32FBE4-4C23-4877-9B6D-33FC1158F7B4}">
      <dgm:prSet/>
      <dgm:spPr/>
      <dgm:t>
        <a:bodyPr/>
        <a:lstStyle/>
        <a:p>
          <a:endParaRPr lang="en-US"/>
        </a:p>
      </dgm:t>
    </dgm:pt>
    <dgm:pt modelId="{C195747B-FE15-4625-94F1-81FA2ADBDFAF}" type="pres">
      <dgm:prSet presAssocID="{D6195F4A-39A1-478B-899A-36BF93EDB4A1}" presName="linear" presStyleCnt="0">
        <dgm:presLayoutVars>
          <dgm:animLvl val="lvl"/>
          <dgm:resizeHandles val="exact"/>
        </dgm:presLayoutVars>
      </dgm:prSet>
      <dgm:spPr/>
      <dgm:t>
        <a:bodyPr/>
        <a:lstStyle/>
        <a:p>
          <a:endParaRPr lang="en-US"/>
        </a:p>
      </dgm:t>
    </dgm:pt>
    <dgm:pt modelId="{D7871530-0806-4E3E-9E91-6B740297EA13}" type="pres">
      <dgm:prSet presAssocID="{04C22775-1B95-41F8-B657-AAD75733FEB5}" presName="parentText" presStyleLbl="node1" presStyleIdx="0" presStyleCnt="1">
        <dgm:presLayoutVars>
          <dgm:chMax val="0"/>
          <dgm:bulletEnabled val="1"/>
        </dgm:presLayoutVars>
      </dgm:prSet>
      <dgm:spPr/>
      <dgm:t>
        <a:bodyPr/>
        <a:lstStyle/>
        <a:p>
          <a:endParaRPr lang="en-US"/>
        </a:p>
      </dgm:t>
    </dgm:pt>
  </dgm:ptLst>
  <dgm:cxnLst>
    <dgm:cxn modelId="{EC32FBE4-4C23-4877-9B6D-33FC1158F7B4}" srcId="{D6195F4A-39A1-478B-899A-36BF93EDB4A1}" destId="{04C22775-1B95-41F8-B657-AAD75733FEB5}" srcOrd="0" destOrd="0" parTransId="{972571BD-8AC8-4D7E-9FAB-757C342779A5}" sibTransId="{ADAF16F3-6856-44E4-A232-6317B50FE8B9}"/>
    <dgm:cxn modelId="{3B77EAAC-60C8-4D4C-8BA4-3EDDE4774FBA}" type="presOf" srcId="{D6195F4A-39A1-478B-899A-36BF93EDB4A1}" destId="{C195747B-FE15-4625-94F1-81FA2ADBDFAF}" srcOrd="0" destOrd="0" presId="urn:microsoft.com/office/officeart/2005/8/layout/vList2"/>
    <dgm:cxn modelId="{02FED3C7-FF98-43F3-9572-62382EDC8EA1}" type="presOf" srcId="{04C22775-1B95-41F8-B657-AAD75733FEB5}" destId="{D7871530-0806-4E3E-9E91-6B740297EA13}" srcOrd="0" destOrd="0" presId="urn:microsoft.com/office/officeart/2005/8/layout/vList2"/>
    <dgm:cxn modelId="{E87B048D-23ED-41FE-8CD3-DD973DBE7F1D}" type="presParOf" srcId="{C195747B-FE15-4625-94F1-81FA2ADBDFAF}" destId="{D7871530-0806-4E3E-9E91-6B740297EA13}" srcOrd="0"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pt>
    <dgm:pt modelId="{FDF6BF8A-E6A5-4BC5-AE83-9DACBD3D6F20}" type="sibTrans" cxnId="{B44BC8F3-70B9-406E-B9E3-EF9C5356D398}">
      <dgm:prSet/>
      <dgm:spPr/>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708D00DE-492C-465D-9647-0729FC85B97E}" type="presOf" srcId="{AB61EA03-2467-4F76-9480-2B2C85268C89}" destId="{A17C7E62-1479-4E27-B8D4-5FB6E18A7EE2}" srcOrd="0" destOrd="0" presId="urn:microsoft.com/office/officeart/2005/8/layout/radial6"/>
    <dgm:cxn modelId="{779E9952-386A-4C2D-A112-1C2CAF375EBA}" type="presOf" srcId="{85E608C9-58EB-4033-8771-96C93679BAF3}" destId="{8A52E258-DC27-4BA8-B6EA-B40D2377E802}" srcOrd="0" destOrd="0" presId="urn:microsoft.com/office/officeart/2005/8/layout/radial6"/>
    <dgm:cxn modelId="{9F81E236-9189-43ED-9D25-4D5E379C7A76}" type="presOf" srcId="{832872BA-4864-49CC-81F7-3D9C273CC6FD}" destId="{86E4D754-44BF-4718-8B4B-1FF09C98014C}"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41E91097-6C42-4B86-A088-7D2624F711D8}" type="presOf" srcId="{FDF6BF8A-E6A5-4BC5-AE83-9DACBD3D6F20}" destId="{469079CC-5C78-48B4-AAA1-C5409A905B45}" srcOrd="0" destOrd="0" presId="urn:microsoft.com/office/officeart/2005/8/layout/radial6"/>
    <dgm:cxn modelId="{F4DED998-45AF-424C-9F56-5CE6E304A2F5}" type="presOf" srcId="{672816F7-6C71-4D18-A030-8C4A99AD5BBC}" destId="{9A0B104E-AAE1-45FB-A58D-22D4AD769B6E}" srcOrd="0" destOrd="0" presId="urn:microsoft.com/office/officeart/2005/8/layout/radial6"/>
    <dgm:cxn modelId="{216D363C-E215-441A-90C6-66EBB47E8984}" type="presOf" srcId="{F7562658-7F5B-4031-AC5F-47FCA220FEF8}" destId="{D810444B-539E-4D4F-B71B-55AFDB4D45EC}"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7F04546B-09B9-41CD-B5DF-BD8547103DDE}" type="presOf" srcId="{393DF975-34F3-4CDC-8A00-2A8B06741304}" destId="{D3087D7C-9A85-4302-9B9E-C06483A56F84}" srcOrd="0" destOrd="0" presId="urn:microsoft.com/office/officeart/2005/8/layout/radial6"/>
    <dgm:cxn modelId="{9F4FC16C-0514-4AF8-99D3-5B8F8D0948DD}" type="presOf" srcId="{3D9D261B-2AAE-4427-BCB2-6C82FB6154DA}" destId="{371B3507-8279-4F78-941D-934647CF095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D454BD4A-22E2-419A-A03F-3FE5B1ACC3CB}" type="presOf" srcId="{850F118F-E6E2-4B21-BF32-C20EE78632A1}" destId="{1D63F370-2E5A-4F3A-99CD-08D60856D30E}" srcOrd="0" destOrd="0" presId="urn:microsoft.com/office/officeart/2005/8/layout/radial6"/>
    <dgm:cxn modelId="{8BA5297D-7ACC-4381-ADFF-2017BCAC6F0F}" type="presOf" srcId="{052A6B1E-5086-4CB2-AF31-742E615F7FEE}" destId="{A189AFA5-CD4E-4B5C-B34C-AA90813E77D8}" srcOrd="0" destOrd="0" presId="urn:microsoft.com/office/officeart/2005/8/layout/radial6"/>
    <dgm:cxn modelId="{223746D7-AE53-4FF9-BEA6-459F0D3BEE02}" type="presOf" srcId="{F0B49F5A-2B95-4AA9-8953-0090267F091B}" destId="{9ECB8C5E-57AF-4AA6-883B-A63ECD3316C5}"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DD5EF144-F27E-40C0-9DA4-60305D71F354}" type="presOf" srcId="{4424B5D6-8059-4040-81FB-8E7929214F4D}" destId="{F70FDF6F-6A93-420F-9834-5613424F6591}" srcOrd="0" destOrd="0" presId="urn:microsoft.com/office/officeart/2005/8/layout/radial6"/>
    <dgm:cxn modelId="{7A9646B7-E0FA-4C3E-90D2-AA988F2867D3}" type="presParOf" srcId="{86E4D754-44BF-4718-8B4B-1FF09C98014C}" destId="{F70FDF6F-6A93-420F-9834-5613424F6591}" srcOrd="0" destOrd="0" presId="urn:microsoft.com/office/officeart/2005/8/layout/radial6"/>
    <dgm:cxn modelId="{76229B72-1795-442B-BD3A-5BD65E1C659B}" type="presParOf" srcId="{86E4D754-44BF-4718-8B4B-1FF09C98014C}" destId="{A17C7E62-1479-4E27-B8D4-5FB6E18A7EE2}" srcOrd="1" destOrd="0" presId="urn:microsoft.com/office/officeart/2005/8/layout/radial6"/>
    <dgm:cxn modelId="{2D23C964-3DFE-453F-AE3B-15E5A34B1BF9}" type="presParOf" srcId="{86E4D754-44BF-4718-8B4B-1FF09C98014C}" destId="{CC814E9E-C014-4D1B-A39B-1D72B31E89F1}" srcOrd="2" destOrd="0" presId="urn:microsoft.com/office/officeart/2005/8/layout/radial6"/>
    <dgm:cxn modelId="{4B80E81E-D7F9-4498-A7B6-B4BACB7DDAA8}" type="presParOf" srcId="{86E4D754-44BF-4718-8B4B-1FF09C98014C}" destId="{1D63F370-2E5A-4F3A-99CD-08D60856D30E}" srcOrd="3" destOrd="0" presId="urn:microsoft.com/office/officeart/2005/8/layout/radial6"/>
    <dgm:cxn modelId="{365ED051-4909-4364-9B40-C4410033B1F7}" type="presParOf" srcId="{86E4D754-44BF-4718-8B4B-1FF09C98014C}" destId="{9ECB8C5E-57AF-4AA6-883B-A63ECD3316C5}" srcOrd="4" destOrd="0" presId="urn:microsoft.com/office/officeart/2005/8/layout/radial6"/>
    <dgm:cxn modelId="{8FD3E94C-9A41-4055-B54E-CFCE8EC6E2E1}" type="presParOf" srcId="{86E4D754-44BF-4718-8B4B-1FF09C98014C}" destId="{B35B2ADE-9988-4873-96AF-156E21B5E31F}" srcOrd="5" destOrd="0" presId="urn:microsoft.com/office/officeart/2005/8/layout/radial6"/>
    <dgm:cxn modelId="{B65212B8-CA84-4B9D-BE17-7D3E01FE2B49}" type="presParOf" srcId="{86E4D754-44BF-4718-8B4B-1FF09C98014C}" destId="{469079CC-5C78-48B4-AAA1-C5409A905B45}" srcOrd="6" destOrd="0" presId="urn:microsoft.com/office/officeart/2005/8/layout/radial6"/>
    <dgm:cxn modelId="{7C053D79-AE37-4154-A7AD-014C8246833E}" type="presParOf" srcId="{86E4D754-44BF-4718-8B4B-1FF09C98014C}" destId="{9A0B104E-AAE1-45FB-A58D-22D4AD769B6E}" srcOrd="7" destOrd="0" presId="urn:microsoft.com/office/officeart/2005/8/layout/radial6"/>
    <dgm:cxn modelId="{FE287DAC-A102-456C-B830-F532515548A9}" type="presParOf" srcId="{86E4D754-44BF-4718-8B4B-1FF09C98014C}" destId="{605E64DA-6594-4813-ABA0-CC9184C51B78}" srcOrd="8" destOrd="0" presId="urn:microsoft.com/office/officeart/2005/8/layout/radial6"/>
    <dgm:cxn modelId="{2C7CD01C-0EDC-4561-A9BD-0FA72D3C73AD}" type="presParOf" srcId="{86E4D754-44BF-4718-8B4B-1FF09C98014C}" destId="{A189AFA5-CD4E-4B5C-B34C-AA90813E77D8}" srcOrd="9" destOrd="0" presId="urn:microsoft.com/office/officeart/2005/8/layout/radial6"/>
    <dgm:cxn modelId="{2285F3B2-C128-413D-AD21-3C48B6586A88}" type="presParOf" srcId="{86E4D754-44BF-4718-8B4B-1FF09C98014C}" destId="{D810444B-539E-4D4F-B71B-55AFDB4D45EC}" srcOrd="10" destOrd="0" presId="urn:microsoft.com/office/officeart/2005/8/layout/radial6"/>
    <dgm:cxn modelId="{D9D0AE82-025D-4F90-A5B3-C44B1421B2C3}" type="presParOf" srcId="{86E4D754-44BF-4718-8B4B-1FF09C98014C}" destId="{8FC95FB3-380F-4AC8-A155-F812FEBF88B4}" srcOrd="11" destOrd="0" presId="urn:microsoft.com/office/officeart/2005/8/layout/radial6"/>
    <dgm:cxn modelId="{43699D44-E22E-4AF0-82A3-A51C92DBA72B}" type="presParOf" srcId="{86E4D754-44BF-4718-8B4B-1FF09C98014C}" destId="{371B3507-8279-4F78-941D-934647CF0954}" srcOrd="12" destOrd="0" presId="urn:microsoft.com/office/officeart/2005/8/layout/radial6"/>
    <dgm:cxn modelId="{06DEE4B1-3FF3-4D42-8158-A1336B4D02F2}" type="presParOf" srcId="{86E4D754-44BF-4718-8B4B-1FF09C98014C}" destId="{D3087D7C-9A85-4302-9B9E-C06483A56F84}" srcOrd="13" destOrd="0" presId="urn:microsoft.com/office/officeart/2005/8/layout/radial6"/>
    <dgm:cxn modelId="{7CF8D025-7874-4C19-9F51-0B19FA794563}" type="presParOf" srcId="{86E4D754-44BF-4718-8B4B-1FF09C98014C}" destId="{97D7A719-5073-47D8-99A7-385D20A9BFF2}" srcOrd="14" destOrd="0" presId="urn:microsoft.com/office/officeart/2005/8/layout/radial6"/>
    <dgm:cxn modelId="{4429CBD2-21F8-478E-AFB7-737928A642B9}" type="presParOf" srcId="{86E4D754-44BF-4718-8B4B-1FF09C98014C}" destId="{8A52E258-DC27-4BA8-B6EA-B40D2377E802}" srcOrd="15" destOrd="0" presId="urn:microsoft.com/office/officeart/2005/8/layout/radial6"/>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0.12069</cdr:x>
      <cdr:y>0.05172</cdr:y>
    </cdr:from>
    <cdr:to>
      <cdr:x>0.4569</cdr:x>
      <cdr:y>0.25862</cdr:y>
    </cdr:to>
    <cdr:sp macro="" textlink="">
      <cdr:nvSpPr>
        <cdr:cNvPr id="2" name="TextBox 1"/>
        <cdr:cNvSpPr txBox="1"/>
      </cdr:nvSpPr>
      <cdr:spPr>
        <a:xfrm xmlns:a="http://schemas.openxmlformats.org/drawingml/2006/main">
          <a:off x="1066800" y="304800"/>
          <a:ext cx="2971800" cy="1219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r>
            <a:rPr lang="en-US" sz="2400" b="0" dirty="0" smtClean="0">
              <a:solidFill>
                <a:srgbClr val="0070C0"/>
              </a:solidFill>
              <a:latin typeface="Impact" pitchFamily="34" charset="0"/>
            </a:rPr>
            <a:t>Percentile change in </a:t>
          </a:r>
          <a:br>
            <a:rPr lang="en-US" sz="2400" b="0" dirty="0" smtClean="0">
              <a:solidFill>
                <a:srgbClr val="0070C0"/>
              </a:solidFill>
              <a:latin typeface="Impact" pitchFamily="34" charset="0"/>
            </a:rPr>
          </a:br>
          <a:r>
            <a:rPr lang="en-US" sz="2400" b="0" dirty="0" smtClean="0">
              <a:solidFill>
                <a:srgbClr val="0070C0"/>
              </a:solidFill>
              <a:latin typeface="Impact" pitchFamily="34" charset="0"/>
            </a:rPr>
            <a:t>importance of task type </a:t>
          </a:r>
          <a:br>
            <a:rPr lang="en-US" sz="2400" b="0" dirty="0" smtClean="0">
              <a:solidFill>
                <a:srgbClr val="0070C0"/>
              </a:solidFill>
              <a:latin typeface="Impact" pitchFamily="34" charset="0"/>
            </a:rPr>
          </a:br>
          <a:r>
            <a:rPr lang="en-US" sz="2400" b="0" dirty="0" smtClean="0">
              <a:solidFill>
                <a:srgbClr val="0070C0"/>
              </a:solidFill>
              <a:latin typeface="Impact" pitchFamily="34" charset="0"/>
            </a:rPr>
            <a:t>in U.S. economy</a:t>
          </a:r>
          <a:endParaRPr lang="en-US" sz="2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1"/>
            <a:ext cx="2972098" cy="465077"/>
          </a:xfrm>
          <a:prstGeom prst="rect">
            <a:avLst/>
          </a:prstGeom>
          <a:noFill/>
          <a:ln w="9525">
            <a:noFill/>
            <a:miter lim="800000"/>
            <a:headEnd/>
            <a:tailEnd/>
          </a:ln>
          <a:effectLst/>
        </p:spPr>
        <p:txBody>
          <a:bodyPr vert="horz" wrap="square" lIns="92393" tIns="46197" rIns="92393" bIns="46197" numCol="1" anchor="t"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414" y="1"/>
            <a:ext cx="2972098" cy="465077"/>
          </a:xfrm>
          <a:prstGeom prst="rect">
            <a:avLst/>
          </a:prstGeom>
          <a:noFill/>
          <a:ln w="9525">
            <a:noFill/>
            <a:miter lim="800000"/>
            <a:headEnd/>
            <a:tailEnd/>
          </a:ln>
          <a:effectLst/>
        </p:spPr>
        <p:txBody>
          <a:bodyPr vert="horz" wrap="square" lIns="92393" tIns="46197" rIns="92393" bIns="46197" numCol="1" anchor="t"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247"/>
            <a:ext cx="2972098" cy="465077"/>
          </a:xfrm>
          <a:prstGeom prst="rect">
            <a:avLst/>
          </a:prstGeom>
          <a:noFill/>
          <a:ln w="9525">
            <a:noFill/>
            <a:miter lim="800000"/>
            <a:headEnd/>
            <a:tailEnd/>
          </a:ln>
          <a:effectLst/>
        </p:spPr>
        <p:txBody>
          <a:bodyPr vert="horz" wrap="square" lIns="92393" tIns="46197" rIns="92393" bIns="46197" numCol="1" anchor="b"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414" y="8847247"/>
            <a:ext cx="2972098" cy="465077"/>
          </a:xfrm>
          <a:prstGeom prst="rect">
            <a:avLst/>
          </a:prstGeom>
          <a:noFill/>
          <a:ln w="9525">
            <a:noFill/>
            <a:miter lim="800000"/>
            <a:headEnd/>
            <a:tailEnd/>
          </a:ln>
          <a:effectLst/>
        </p:spPr>
        <p:txBody>
          <a:bodyPr vert="horz" wrap="square" lIns="92393" tIns="46197" rIns="92393" bIns="46197" numCol="1" anchor="b"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fld id="{46D43138-CAA5-4F4C-8C7D-E597E2E6951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2972098" cy="465077"/>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414" y="1"/>
            <a:ext cx="2972098" cy="465077"/>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6098" y="4424394"/>
            <a:ext cx="5485805" cy="4190314"/>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247"/>
            <a:ext cx="2972098" cy="465077"/>
          </a:xfrm>
          <a:prstGeom prst="rect">
            <a:avLst/>
          </a:prstGeom>
          <a:noFill/>
          <a:ln w="9525">
            <a:noFill/>
            <a:miter lim="800000"/>
            <a:headEnd/>
            <a:tailEnd/>
          </a:ln>
          <a:effectLst/>
        </p:spPr>
        <p:txBody>
          <a:bodyPr vert="horz" wrap="square" lIns="92389" tIns="46195" rIns="92389" bIns="46195" numCol="1" anchor="b"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414" y="8847247"/>
            <a:ext cx="2972098" cy="465077"/>
          </a:xfrm>
          <a:prstGeom prst="rect">
            <a:avLst/>
          </a:prstGeom>
          <a:noFill/>
          <a:ln w="9525">
            <a:noFill/>
            <a:miter lim="800000"/>
            <a:headEnd/>
            <a:tailEnd/>
          </a:ln>
          <a:effectLst/>
        </p:spPr>
        <p:txBody>
          <a:bodyPr vert="horz" wrap="square" lIns="92389" tIns="46195" rIns="92389" bIns="46195" numCol="1" anchor="b"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fld id="{8F970E94-32E4-49BA-B928-97F79C76874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flickr.com/photos/wfryer/27504255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55254C3A-1B8F-45A8-BCA3-44E5FAAF4EF3}" type="slidenum">
              <a:rPr lang="en-US" smtClean="0"/>
              <a:pPr>
                <a:defRPr/>
              </a:pPr>
              <a:t>1</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D4CCD1E1-2BB7-45EA-A37B-48CCC00E346D}" type="slidenum">
              <a:rPr lang="en-US" smtClean="0"/>
              <a:pPr>
                <a:defRPr/>
              </a:pPr>
              <a:t>12</a:t>
            </a:fld>
            <a:endParaRPr lang="en-US" smtClean="0"/>
          </a:p>
        </p:txBody>
      </p:sp>
      <p:sp>
        <p:nvSpPr>
          <p:cNvPr id="47106" name="Rectangle 2"/>
          <p:cNvSpPr>
            <a:spLocks noGrp="1" noRot="1" noChangeAspect="1" noChangeArrowheads="1" noTextEdit="1"/>
          </p:cNvSpPr>
          <p:nvPr>
            <p:ph type="sldImg"/>
          </p:nvPr>
        </p:nvSpPr>
        <p:spPr>
          <a:xfrm>
            <a:off x="1101725" y="698500"/>
            <a:ext cx="4656138" cy="3494088"/>
          </a:xfrm>
          <a:ln/>
        </p:spPr>
      </p:sp>
      <p:sp>
        <p:nvSpPr>
          <p:cNvPr id="47107"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6AB7E948-721F-40A1-A78A-87A47723B381}"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86E466-0B6D-4899-990E-B1CABD4D88AE}"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82121F9-F8FB-415E-8DFD-F5C0E92DADBE}"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4069E386-159C-4ED9-81C1-F7184185B94D}" type="slidenum">
              <a:rPr lang="en-US" smtClean="0"/>
              <a:pPr>
                <a:defRPr/>
              </a:pPr>
              <a:t>18</a:t>
            </a:fld>
            <a:endParaRPr lang="en-US" smtClean="0"/>
          </a:p>
        </p:txBody>
      </p:sp>
      <p:sp>
        <p:nvSpPr>
          <p:cNvPr id="55298" name="Rectangle 2"/>
          <p:cNvSpPr>
            <a:spLocks noGrp="1" noRot="1" noChangeAspect="1" noChangeArrowheads="1" noTextEdit="1"/>
          </p:cNvSpPr>
          <p:nvPr>
            <p:ph type="sldImg"/>
          </p:nvPr>
        </p:nvSpPr>
        <p:spPr>
          <a:xfrm>
            <a:off x="1101725" y="698500"/>
            <a:ext cx="4656138" cy="3494088"/>
          </a:xfrm>
          <a:ln/>
        </p:spPr>
      </p:sp>
      <p:sp>
        <p:nvSpPr>
          <p:cNvPr id="55299"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F0FE22DD-0666-4705-A62E-240738D6BC5E}" type="slidenum">
              <a:rPr lang="en-US" sz="1200">
                <a:latin typeface="Arial" charset="0"/>
                <a:cs typeface="+mn-cs"/>
              </a:rPr>
              <a:pPr algn="r" defTabSz="924153">
                <a:defRPr/>
              </a:pPr>
              <a:t>20</a:t>
            </a:fld>
            <a:endParaRPr lang="en-US" sz="1200" dirty="0">
              <a:latin typeface="Arial"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5D5AE25-B27D-480A-8FEF-5155C7AB283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BFC1B36A-0B37-4528-A8F7-0C2AAF41B355}" type="slidenum">
              <a:rPr lang="en-US" smtClean="0"/>
              <a:pPr>
                <a:defRPr/>
              </a:pPr>
              <a:t>25</a:t>
            </a:fld>
            <a:endParaRPr lang="en-US" smtClean="0"/>
          </a:p>
        </p:txBody>
      </p:sp>
      <p:sp>
        <p:nvSpPr>
          <p:cNvPr id="165891" name="Rectangle 2"/>
          <p:cNvSpPr>
            <a:spLocks noGrp="1" noRot="1" noChangeAspect="1" noChangeArrowheads="1" noTextEdit="1"/>
          </p:cNvSpPr>
          <p:nvPr>
            <p:ph type="sldImg"/>
          </p:nvPr>
        </p:nvSpPr>
        <p:spPr>
          <a:xfrm>
            <a:off x="1101725" y="698500"/>
            <a:ext cx="4656138" cy="3494088"/>
          </a:xfrm>
          <a:ln/>
        </p:spPr>
      </p:sp>
      <p:sp>
        <p:nvSpPr>
          <p:cNvPr id="165892" name="Rectangle 3"/>
          <p:cNvSpPr>
            <a:spLocks noGrp="1" noChangeArrowheads="1"/>
          </p:cNvSpPr>
          <p:nvPr>
            <p:ph type="body" idx="1"/>
          </p:nvPr>
        </p:nvSpPr>
        <p:spPr>
          <a:noFill/>
          <a:ln/>
        </p:spPr>
        <p:txBody>
          <a:bodyPr/>
          <a:lstStyle/>
          <a:p>
            <a:pPr eaLnBrk="1" hangingPunct="1"/>
            <a:r>
              <a:rPr lang="en-US" dirty="0"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dirty="0" smtClean="0"/>
          </a:p>
          <a:p>
            <a:pPr eaLnBrk="1" hangingPunct="1"/>
            <a:r>
              <a:rPr lang="en-US" dirty="0"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902DAEAD-1101-4B5B-9E89-2F1E45992C66}" type="slidenum">
              <a:rPr lang="en-US" sz="1200">
                <a:latin typeface="Arial" charset="0"/>
                <a:cs typeface="+mn-cs"/>
              </a:rPr>
              <a:pPr algn="r" defTabSz="924153">
                <a:defRPr/>
              </a:pPr>
              <a:t>28</a:t>
            </a:fld>
            <a:endParaRPr lang="en-US" sz="1200" dirty="0">
              <a:latin typeface="Arial" charset="0"/>
              <a:cs typeface="+mn-cs"/>
            </a:endParaRPr>
          </a:p>
        </p:txBody>
      </p:sp>
      <p:sp>
        <p:nvSpPr>
          <p:cNvPr id="147459" name="Rectangle 2"/>
          <p:cNvSpPr>
            <a:spLocks noGrp="1" noRot="1" noChangeAspect="1" noChangeArrowheads="1" noTextEdit="1"/>
          </p:cNvSpPr>
          <p:nvPr>
            <p:ph type="sldImg"/>
          </p:nvPr>
        </p:nvSpPr>
        <p:spPr>
          <a:xfrm>
            <a:off x="1100138" y="695325"/>
            <a:ext cx="4659312" cy="3495675"/>
          </a:xfrm>
          <a:ln/>
        </p:spPr>
      </p:sp>
      <p:sp>
        <p:nvSpPr>
          <p:cNvPr id="147460" name="Rectangle 3"/>
          <p:cNvSpPr>
            <a:spLocks noGrp="1" noChangeArrowheads="1"/>
          </p:cNvSpPr>
          <p:nvPr>
            <p:ph type="body" idx="1"/>
          </p:nvPr>
        </p:nvSpPr>
        <p:spPr>
          <a:xfrm>
            <a:off x="686098" y="4424393"/>
            <a:ext cx="5485805" cy="4193394"/>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Routine manual - Installing windshields on new cars, Countin</a:t>
            </a:r>
            <a:r>
              <a:rPr lang="en-US" baseline="0" dirty="0" smtClean="0"/>
              <a:t>g and selecting pills in factories, Filling cans or boxes</a:t>
            </a:r>
          </a:p>
          <a:p>
            <a:endParaRPr lang="en-US" dirty="0" smtClean="0"/>
          </a:p>
          <a:p>
            <a:r>
              <a:rPr lang="en-US" dirty="0" err="1" smtClean="0"/>
              <a:t>Nonroutine</a:t>
            </a:r>
            <a:r>
              <a:rPr lang="en-US" dirty="0" smtClean="0"/>
              <a:t> manual - Truck driver, Custodian, Jeweler</a:t>
            </a:r>
          </a:p>
          <a:p>
            <a:endParaRPr lang="en-US" dirty="0" smtClean="0"/>
          </a:p>
          <a:p>
            <a:r>
              <a:rPr lang="en-US" dirty="0" smtClean="0"/>
              <a:t>Routine cognitive - Expense reports, Registering</a:t>
            </a:r>
            <a:r>
              <a:rPr lang="en-US" baseline="0" dirty="0" smtClean="0"/>
              <a:t> new insurance accounts, Evaluating mortgage applications, Taxes, Wills</a:t>
            </a:r>
          </a:p>
          <a:p>
            <a:endParaRPr lang="en-US" dirty="0" smtClean="0"/>
          </a:p>
          <a:p>
            <a:r>
              <a:rPr lang="en-US" dirty="0" smtClean="0"/>
              <a:t>Expert thinking – Chef, Auto mechanic, Doctor, Architect</a:t>
            </a:r>
          </a:p>
          <a:p>
            <a:endParaRPr lang="en-US" dirty="0" smtClean="0"/>
          </a:p>
          <a:p>
            <a:r>
              <a:rPr lang="en-US" dirty="0" smtClean="0"/>
              <a:t>Complex communication - Biology teacher, Engineer, Manager</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11AF0B0F-F786-4591-A0A8-5459DB4CAF71}" type="slidenum">
              <a:rPr lang="en-US" smtClean="0"/>
              <a:pPr>
                <a:defRPr/>
              </a:pPr>
              <a:t>32</a:t>
            </a:fld>
            <a:endParaRPr lang="en-US" smtClean="0"/>
          </a:p>
        </p:txBody>
      </p:sp>
      <p:sp>
        <p:nvSpPr>
          <p:cNvPr id="173059" name="Rectangle 2"/>
          <p:cNvSpPr>
            <a:spLocks noGrp="1" noRot="1" noChangeAspect="1" noChangeArrowheads="1" noTextEdit="1"/>
          </p:cNvSpPr>
          <p:nvPr>
            <p:ph type="sldImg"/>
          </p:nvPr>
        </p:nvSpPr>
        <p:spPr>
          <a:xfrm>
            <a:off x="1100138" y="695325"/>
            <a:ext cx="4659312" cy="3495675"/>
          </a:xfrm>
          <a:ln/>
        </p:spPr>
      </p:sp>
      <p:sp>
        <p:nvSpPr>
          <p:cNvPr id="173060" name="Rectangle 3"/>
          <p:cNvSpPr>
            <a:spLocks noGrp="1" noChangeArrowheads="1"/>
          </p:cNvSpPr>
          <p:nvPr>
            <p:ph type="body" idx="1"/>
          </p:nvPr>
        </p:nvSpPr>
        <p:spPr>
          <a:xfrm>
            <a:off x="686099" y="4424393"/>
            <a:ext cx="5485805" cy="4193394"/>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1144F85-8399-4503-8E8B-A8880C1E70EF}" type="slidenum">
              <a:rPr lang="en-US" smtClean="0"/>
              <a:pPr>
                <a:defRPr/>
              </a:pPr>
              <a:t>33</a:t>
            </a:fld>
            <a:endParaRPr lang="en-US" smtClean="0"/>
          </a:p>
        </p:txBody>
      </p:sp>
      <p:sp>
        <p:nvSpPr>
          <p:cNvPr id="175107" name="Rectangle 2"/>
          <p:cNvSpPr>
            <a:spLocks noGrp="1" noRot="1" noChangeAspect="1" noChangeArrowheads="1" noTextEdit="1"/>
          </p:cNvSpPr>
          <p:nvPr>
            <p:ph type="sldImg"/>
          </p:nvPr>
        </p:nvSpPr>
        <p:spPr>
          <a:xfrm>
            <a:off x="1101725" y="698500"/>
            <a:ext cx="4656138" cy="3494088"/>
          </a:xfrm>
          <a:ln/>
        </p:spPr>
      </p:sp>
      <p:sp>
        <p:nvSpPr>
          <p:cNvPr id="175108"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6131CA1-131B-4CD1-8300-9F4293D0410D}" type="slidenum">
              <a:rPr lang="en-US" smtClean="0"/>
              <a:pPr>
                <a:defRPr/>
              </a:pPr>
              <a:t>36</a:t>
            </a:fld>
            <a:endParaRPr lang="en-US" smtClean="0"/>
          </a:p>
        </p:txBody>
      </p:sp>
      <p:sp>
        <p:nvSpPr>
          <p:cNvPr id="176131" name="Rectangle 2"/>
          <p:cNvSpPr>
            <a:spLocks noGrp="1" noRot="1" noChangeAspect="1" noChangeArrowheads="1" noTextEdit="1"/>
          </p:cNvSpPr>
          <p:nvPr>
            <p:ph type="sldImg"/>
          </p:nvPr>
        </p:nvSpPr>
        <p:spPr>
          <a:xfrm>
            <a:off x="1101725" y="698500"/>
            <a:ext cx="4656138" cy="3494088"/>
          </a:xfrm>
          <a:ln/>
        </p:spPr>
      </p:sp>
      <p:sp>
        <p:nvSpPr>
          <p:cNvPr id="176132"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EC77BA0-2F93-45BD-95FF-BD4A460FB938}" type="slidenum">
              <a:rPr lang="en-US" smtClean="0"/>
              <a:pPr>
                <a:defRPr/>
              </a:pPr>
              <a:t>37</a:t>
            </a:fld>
            <a:endParaRPr lang="en-US" smtClean="0"/>
          </a:p>
        </p:txBody>
      </p:sp>
      <p:sp>
        <p:nvSpPr>
          <p:cNvPr id="177155" name="Rectangle 2"/>
          <p:cNvSpPr>
            <a:spLocks noGrp="1" noRot="1" noChangeAspect="1" noChangeArrowheads="1" noTextEdit="1"/>
          </p:cNvSpPr>
          <p:nvPr>
            <p:ph type="sldImg"/>
          </p:nvPr>
        </p:nvSpPr>
        <p:spPr>
          <a:xfrm>
            <a:off x="1101725" y="698500"/>
            <a:ext cx="4656138" cy="3494088"/>
          </a:xfrm>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DCAD3812-07CB-4238-8D26-0CAFEC8CF660}" type="slidenum">
              <a:rPr lang="en-US" smtClean="0"/>
              <a:pPr>
                <a:defRPr/>
              </a:pPr>
              <a:t>38</a:t>
            </a:fld>
            <a:endParaRPr lang="en-US" smtClean="0"/>
          </a:p>
        </p:txBody>
      </p:sp>
      <p:sp>
        <p:nvSpPr>
          <p:cNvPr id="178179" name="Rectangle 2"/>
          <p:cNvSpPr>
            <a:spLocks noGrp="1" noRot="1" noChangeAspect="1" noChangeArrowheads="1" noTextEdit="1"/>
          </p:cNvSpPr>
          <p:nvPr>
            <p:ph type="sldImg"/>
          </p:nvPr>
        </p:nvSpPr>
        <p:spPr>
          <a:xfrm>
            <a:off x="1101725" y="698500"/>
            <a:ext cx="4656138" cy="3494088"/>
          </a:xfrm>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B403BD0-8664-4192-98ED-CD06C4ABE3E1}" type="slidenum">
              <a:rPr lang="en-US" smtClean="0"/>
              <a:pPr>
                <a:defRPr/>
              </a:pPr>
              <a:t>39</a:t>
            </a:fld>
            <a:endParaRPr lang="en-US" smtClean="0"/>
          </a:p>
        </p:txBody>
      </p:sp>
      <p:sp>
        <p:nvSpPr>
          <p:cNvPr id="179203" name="Rectangle 2"/>
          <p:cNvSpPr>
            <a:spLocks noGrp="1" noRot="1" noChangeAspect="1" noChangeArrowheads="1" noTextEdit="1"/>
          </p:cNvSpPr>
          <p:nvPr>
            <p:ph type="sldImg"/>
          </p:nvPr>
        </p:nvSpPr>
        <p:spPr>
          <a:xfrm>
            <a:off x="1101725" y="698500"/>
            <a:ext cx="4656138" cy="3494088"/>
          </a:xfrm>
          <a:ln/>
        </p:spPr>
      </p:sp>
      <p:sp>
        <p:nvSpPr>
          <p:cNvPr id="179204"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620AA2DF-82F7-4CE5-9425-451DE0FF841B}" type="slidenum">
              <a:rPr lang="en-US" smtClean="0"/>
              <a:pPr>
                <a:defRPr/>
              </a:pPr>
              <a:t>40</a:t>
            </a:fld>
            <a:endParaRPr lang="en-US" smtClean="0"/>
          </a:p>
        </p:txBody>
      </p:sp>
      <p:sp>
        <p:nvSpPr>
          <p:cNvPr id="180227" name="Rectangle 2"/>
          <p:cNvSpPr>
            <a:spLocks noGrp="1" noRot="1" noChangeAspect="1" noChangeArrowheads="1" noTextEdit="1"/>
          </p:cNvSpPr>
          <p:nvPr>
            <p:ph type="sldImg"/>
          </p:nvPr>
        </p:nvSpPr>
        <p:spPr>
          <a:xfrm>
            <a:off x="1101725" y="698500"/>
            <a:ext cx="4656138" cy="3494088"/>
          </a:xfrm>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F6D7E458-D00B-4AAA-B6B6-326FB8D166FC}" type="slidenum">
              <a:rPr lang="en-US" smtClean="0"/>
              <a:pPr>
                <a:defRPr/>
              </a:pPr>
              <a:t>41</a:t>
            </a:fld>
            <a:endParaRPr lang="en-US" smtClean="0"/>
          </a:p>
        </p:txBody>
      </p:sp>
      <p:sp>
        <p:nvSpPr>
          <p:cNvPr id="181251" name="Rectangle 2"/>
          <p:cNvSpPr>
            <a:spLocks noGrp="1" noRot="1" noChangeAspect="1" noChangeArrowheads="1" noTextEdit="1"/>
          </p:cNvSpPr>
          <p:nvPr>
            <p:ph type="sldImg"/>
          </p:nvPr>
        </p:nvSpPr>
        <p:spPr>
          <a:xfrm>
            <a:off x="1101725" y="698500"/>
            <a:ext cx="4656138" cy="3494088"/>
          </a:xfrm>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F59B78C-42CE-4316-94CA-945B3B308331}" type="slidenum">
              <a:rPr lang="en-US" smtClean="0"/>
              <a:pPr>
                <a:defRPr/>
              </a:pPr>
              <a:t>42</a:t>
            </a:fld>
            <a:endParaRPr lang="en-US" smtClean="0"/>
          </a:p>
        </p:txBody>
      </p:sp>
      <p:sp>
        <p:nvSpPr>
          <p:cNvPr id="182275" name="Rectangle 2"/>
          <p:cNvSpPr>
            <a:spLocks noGrp="1" noRot="1" noChangeAspect="1" noChangeArrowheads="1" noTextEdit="1"/>
          </p:cNvSpPr>
          <p:nvPr>
            <p:ph type="sldImg"/>
          </p:nvPr>
        </p:nvSpPr>
        <p:spPr>
          <a:xfrm>
            <a:off x="1101725" y="698500"/>
            <a:ext cx="4656138" cy="3494088"/>
          </a:xfrm>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9D667AFC-C6E7-49EB-B902-C7ED9963484D}" type="slidenum">
              <a:rPr lang="en-US" smtClean="0"/>
              <a:pPr>
                <a:defRPr/>
              </a:pPr>
              <a:t>43</a:t>
            </a:fld>
            <a:endParaRPr lang="en-US" smtClean="0"/>
          </a:p>
        </p:txBody>
      </p:sp>
      <p:sp>
        <p:nvSpPr>
          <p:cNvPr id="183299" name="Rectangle 2"/>
          <p:cNvSpPr>
            <a:spLocks noGrp="1" noRot="1" noChangeAspect="1" noChangeArrowheads="1" noTextEdit="1"/>
          </p:cNvSpPr>
          <p:nvPr>
            <p:ph type="sldImg"/>
          </p:nvPr>
        </p:nvSpPr>
        <p:spPr>
          <a:xfrm>
            <a:off x="1101725" y="698500"/>
            <a:ext cx="4656138" cy="3494088"/>
          </a:xfrm>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CA7F503F-4912-42A8-BD79-155AF5286183}" type="slidenum">
              <a:rPr lang="en-US" smtClean="0"/>
              <a:pPr>
                <a:defRPr/>
              </a:pPr>
              <a:t>44</a:t>
            </a:fld>
            <a:endParaRPr lang="en-US" smtClean="0"/>
          </a:p>
        </p:txBody>
      </p:sp>
      <p:sp>
        <p:nvSpPr>
          <p:cNvPr id="184323" name="Rectangle 2"/>
          <p:cNvSpPr>
            <a:spLocks noGrp="1" noRot="1" noChangeAspect="1" noChangeArrowheads="1" noTextEdit="1"/>
          </p:cNvSpPr>
          <p:nvPr>
            <p:ph type="sldImg"/>
          </p:nvPr>
        </p:nvSpPr>
        <p:spPr>
          <a:xfrm>
            <a:off x="1101725" y="698500"/>
            <a:ext cx="4656138" cy="3494088"/>
          </a:xfrm>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DF8CEFBA-FAE3-4A0C-B987-BC17D743AEA5}" type="slidenum">
              <a:rPr lang="en-US" smtClean="0"/>
              <a:pPr>
                <a:defRPr/>
              </a:pPr>
              <a:t>45</a:t>
            </a:fld>
            <a:endParaRPr lang="en-US" smtClean="0"/>
          </a:p>
        </p:txBody>
      </p:sp>
      <p:sp>
        <p:nvSpPr>
          <p:cNvPr id="185347" name="Rectangle 2"/>
          <p:cNvSpPr>
            <a:spLocks noGrp="1" noRot="1" noChangeAspect="1" noChangeArrowheads="1" noTextEdit="1"/>
          </p:cNvSpPr>
          <p:nvPr>
            <p:ph type="sldImg"/>
          </p:nvPr>
        </p:nvSpPr>
        <p:spPr>
          <a:xfrm>
            <a:off x="1101725" y="698500"/>
            <a:ext cx="4656138" cy="3494088"/>
          </a:xfrm>
          <a:ln/>
        </p:spPr>
      </p:sp>
      <p:sp>
        <p:nvSpPr>
          <p:cNvPr id="185348" name="Rectangle 3"/>
          <p:cNvSpPr>
            <a:spLocks noGrp="1" noChangeArrowheads="1"/>
          </p:cNvSpPr>
          <p:nvPr>
            <p:ph type="body" idx="1"/>
          </p:nvPr>
        </p:nvSpPr>
        <p:spPr>
          <a:noFill/>
          <a:ln/>
        </p:spPr>
        <p:txBody>
          <a:bodyPr/>
          <a:lstStyle/>
          <a:p>
            <a:pPr eaLnBrk="1" hangingPunct="1"/>
            <a:r>
              <a:rPr lang="en-US" dirty="0" smtClean="0"/>
              <a:t>After report…</a:t>
            </a:r>
          </a:p>
          <a:p>
            <a:pPr eaLnBrk="1" hangingPunct="1"/>
            <a:endParaRPr lang="en-US" dirty="0" smtClean="0"/>
          </a:p>
          <a:p>
            <a:pPr eaLnBrk="1" hangingPunct="1"/>
            <a:r>
              <a:rPr lang="en-US" dirty="0" smtClean="0"/>
              <a:t>have come to the same conclusion: our schools are not up to snuff. </a:t>
            </a:r>
          </a:p>
          <a:p>
            <a:pPr eaLnBrk="1" hangingPunct="1"/>
            <a:endParaRPr lang="en-US" dirty="0" smtClean="0"/>
          </a:p>
          <a:p>
            <a:r>
              <a:rPr lang="en-US" dirty="0"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a:t>
            </a:r>
            <a:r>
              <a:rPr lang="en-US" baseline="0" dirty="0" smtClean="0"/>
              <a:t> </a:t>
            </a:r>
            <a:r>
              <a:rPr lang="en-US" dirty="0" smtClean="0"/>
              <a:t>This isn't an accident or a flaw in the system; it is the system.</a:t>
            </a:r>
          </a:p>
          <a:p>
            <a:pPr eaLnBrk="1" hangingPunct="1"/>
            <a:endParaRPr lang="en-US" dirty="0" smtClean="0"/>
          </a:p>
          <a:p>
            <a:pPr defTabSz="874075" eaLnBrk="1" hangingPunct="1">
              <a:defRPr/>
            </a:pPr>
            <a:r>
              <a:rPr lang="en-US" dirty="0"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dirty="0" smtClean="0"/>
          </a:p>
          <a:p>
            <a:pPr eaLnBrk="1" hangingPunct="1"/>
            <a:r>
              <a:rPr lang="en-US" dirty="0"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567DC93-96DD-4E2C-9446-4163188EC3B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5687974D-AB2E-4F0D-91CA-01DF13F3E26F}" type="slidenum">
              <a:rPr lang="en-US" sz="1200">
                <a:latin typeface="Arial" charset="0"/>
                <a:cs typeface="+mn-cs"/>
              </a:rPr>
              <a:pPr algn="r" defTabSz="924153">
                <a:defRPr/>
              </a:pPr>
              <a:t>46</a:t>
            </a:fld>
            <a:endParaRPr lang="en-US" sz="1200" dirty="0">
              <a:latin typeface="Arial"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1101725" y="698500"/>
            <a:ext cx="4656138" cy="3494088"/>
          </a:xfrm>
          <a:ln/>
        </p:spPr>
      </p:sp>
      <p:sp>
        <p:nvSpPr>
          <p:cNvPr id="188419" name="Notes Placeholder 2"/>
          <p:cNvSpPr>
            <a:spLocks noGrp="1"/>
          </p:cNvSpPr>
          <p:nvPr>
            <p:ph type="body" idx="1"/>
          </p:nvPr>
        </p:nvSpPr>
        <p:spPr>
          <a:noFill/>
          <a:ln/>
        </p:spPr>
        <p:txBody>
          <a:bodyPr lIns="92377" tIns="46189" rIns="92377" bIns="46189"/>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3E9B707C-F4CF-4A13-ACDC-718DE8374561}" type="slidenum">
              <a:rPr lang="en-US" sz="1200">
                <a:latin typeface="Arial" charset="0"/>
                <a:cs typeface="+mn-cs"/>
              </a:rPr>
              <a:pPr algn="r" defTabSz="924034">
                <a:defRPr/>
              </a:pPr>
              <a:t>47</a:t>
            </a:fld>
            <a:endParaRPr lang="en-US" sz="1200" dirty="0">
              <a:latin typeface="Arial"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B7BF65BE-7689-41F0-AF16-AED5C741792A}" type="slidenum">
              <a:rPr lang="en-US" sz="1200">
                <a:latin typeface="Arial" charset="0"/>
                <a:cs typeface="+mn-cs"/>
              </a:rPr>
              <a:pPr algn="r" defTabSz="924153">
                <a:defRPr/>
              </a:pPr>
              <a:t>49</a:t>
            </a:fld>
            <a:endParaRPr lang="en-US" sz="1200" dirty="0">
              <a:latin typeface="Arial" charset="0"/>
              <a:cs typeface="+mn-cs"/>
            </a:endParaRPr>
          </a:p>
        </p:txBody>
      </p:sp>
      <p:sp>
        <p:nvSpPr>
          <p:cNvPr id="207875" name="Rectangle 2"/>
          <p:cNvSpPr>
            <a:spLocks noGrp="1" noRot="1" noChangeAspect="1" noChangeArrowheads="1" noTextEdit="1"/>
          </p:cNvSpPr>
          <p:nvPr>
            <p:ph type="sldImg"/>
          </p:nvPr>
        </p:nvSpPr>
        <p:spPr>
          <a:xfrm>
            <a:off x="1101725" y="696913"/>
            <a:ext cx="4656138" cy="3494087"/>
          </a:xfrm>
          <a:ln/>
        </p:spPr>
      </p:sp>
      <p:sp>
        <p:nvSpPr>
          <p:cNvPr id="207876" name="Rectangle 3"/>
          <p:cNvSpPr>
            <a:spLocks noGrp="1" noChangeArrowheads="1"/>
          </p:cNvSpPr>
          <p:nvPr>
            <p:ph type="body" idx="1"/>
          </p:nvPr>
        </p:nvSpPr>
        <p:spPr>
          <a:xfrm>
            <a:off x="686098" y="4424394"/>
            <a:ext cx="5485805" cy="4191854"/>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F752ABAD-A4FE-48B8-9782-73416D379C89}" type="slidenum">
              <a:rPr lang="en-US" sz="1200">
                <a:latin typeface="Arial" charset="0"/>
                <a:cs typeface="+mn-cs"/>
              </a:rPr>
              <a:pPr algn="r" defTabSz="924153">
                <a:defRPr/>
              </a:pPr>
              <a:t>50</a:t>
            </a:fld>
            <a:endParaRPr lang="en-US" sz="1200" dirty="0">
              <a:latin typeface="Arial" charset="0"/>
              <a:cs typeface="+mn-cs"/>
            </a:endParaRPr>
          </a:p>
        </p:txBody>
      </p:sp>
      <p:sp>
        <p:nvSpPr>
          <p:cNvPr id="208899" name="Rectangle 2"/>
          <p:cNvSpPr>
            <a:spLocks noGrp="1" noRot="1" noChangeAspect="1" noChangeArrowheads="1" noTextEdit="1"/>
          </p:cNvSpPr>
          <p:nvPr>
            <p:ph type="sldImg"/>
          </p:nvPr>
        </p:nvSpPr>
        <p:spPr>
          <a:xfrm>
            <a:off x="1101725" y="696913"/>
            <a:ext cx="4656138" cy="3494087"/>
          </a:xfrm>
          <a:ln/>
        </p:spPr>
      </p:sp>
      <p:sp>
        <p:nvSpPr>
          <p:cNvPr id="208900" name="Rectangle 3"/>
          <p:cNvSpPr>
            <a:spLocks noGrp="1" noChangeArrowheads="1"/>
          </p:cNvSpPr>
          <p:nvPr>
            <p:ph type="body" idx="1"/>
          </p:nvPr>
        </p:nvSpPr>
        <p:spPr>
          <a:xfrm>
            <a:off x="686098" y="4424394"/>
            <a:ext cx="5485805" cy="4191854"/>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82EC0294-4290-4EF2-AC57-118DAAC50C28}" type="slidenum">
              <a:rPr lang="en-US" smtClean="0"/>
              <a:pPr>
                <a:defRPr/>
              </a:pPr>
              <a:t>51</a:t>
            </a:fld>
            <a:endParaRPr lang="en-US" smtClean="0"/>
          </a:p>
        </p:txBody>
      </p:sp>
      <p:sp>
        <p:nvSpPr>
          <p:cNvPr id="190467" name="Rectangle 2"/>
          <p:cNvSpPr>
            <a:spLocks noGrp="1" noRot="1" noChangeAspect="1" noChangeArrowheads="1" noTextEdit="1"/>
          </p:cNvSpPr>
          <p:nvPr>
            <p:ph type="sldImg"/>
          </p:nvPr>
        </p:nvSpPr>
        <p:spPr>
          <a:xfrm>
            <a:off x="1101725" y="698500"/>
            <a:ext cx="4656138" cy="3494088"/>
          </a:xfrm>
          <a:ln/>
        </p:spPr>
      </p:sp>
      <p:sp>
        <p:nvSpPr>
          <p:cNvPr id="190468" name="Rectangle 3"/>
          <p:cNvSpPr>
            <a:spLocks noGrp="1" noChangeArrowheads="1"/>
          </p:cNvSpPr>
          <p:nvPr>
            <p:ph type="body" idx="1"/>
          </p:nvPr>
        </p:nvSpPr>
        <p:spPr>
          <a:noFill/>
          <a:ln/>
        </p:spPr>
        <p:txBody>
          <a:bodyPr/>
          <a:lstStyle/>
          <a:p>
            <a:pPr eaLnBrk="1" hangingPunct="1"/>
            <a:r>
              <a:rPr lang="en-US" dirty="0" smtClean="0"/>
              <a:t>For the past five years, the national conversation on education has focused on reading scores, math tests and closing the "achievement gap" between social classes. 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8932ACA4-FA9C-4D19-9CDD-AA5BD72193F3}" type="slidenum">
              <a:rPr lang="en-US" smtClean="0"/>
              <a:pPr>
                <a:defRPr/>
              </a:pPr>
              <a:t>52</a:t>
            </a:fld>
            <a:endParaRPr lang="en-US" smtClean="0"/>
          </a:p>
        </p:txBody>
      </p:sp>
      <p:sp>
        <p:nvSpPr>
          <p:cNvPr id="193539" name="Rectangle 2"/>
          <p:cNvSpPr>
            <a:spLocks noGrp="1" noRot="1" noChangeAspect="1" noChangeArrowheads="1" noTextEdit="1"/>
          </p:cNvSpPr>
          <p:nvPr>
            <p:ph type="sldImg"/>
          </p:nvPr>
        </p:nvSpPr>
        <p:spPr>
          <a:xfrm>
            <a:off x="1101725" y="698500"/>
            <a:ext cx="4656138" cy="3494088"/>
          </a:xfrm>
          <a:ln/>
        </p:spPr>
      </p:sp>
      <p:sp>
        <p:nvSpPr>
          <p:cNvPr id="193540" name="Rectangle 3"/>
          <p:cNvSpPr>
            <a:spLocks noGrp="1" noChangeArrowheads="1"/>
          </p:cNvSpPr>
          <p:nvPr>
            <p:ph type="body" idx="1"/>
          </p:nvPr>
        </p:nvSpPr>
        <p:spPr>
          <a:noFill/>
          <a:ln/>
        </p:spPr>
        <p:txBody>
          <a:bodyPr/>
          <a:lstStyle/>
          <a:p>
            <a:pPr eaLnBrk="1" hangingPunct="1"/>
            <a:r>
              <a:rPr lang="en-US" sz="800" i="1" dirty="0" smtClean="0"/>
              <a:t>As a result…</a:t>
            </a:r>
          </a:p>
          <a:p>
            <a:pPr eaLnBrk="1" hangingPunct="1"/>
            <a:endParaRPr lang="en-US" sz="800" i="1" dirty="0" smtClean="0"/>
          </a:p>
          <a:p>
            <a:pPr eaLnBrk="1" hangingPunct="1"/>
            <a:r>
              <a:rPr lang="en-US" sz="800" i="1" dirty="0" smtClean="0"/>
              <a:t>http://remoteaccess.typepad.com/remote_access/2005/11/educational_lea.html</a:t>
            </a:r>
          </a:p>
          <a:p>
            <a:pPr eaLnBrk="1" hangingPunct="1"/>
            <a:endParaRPr lang="en-US" dirty="0" smtClean="0"/>
          </a:p>
          <a:p>
            <a:pPr eaLnBrk="1" hangingPunct="1"/>
            <a:r>
              <a:rPr lang="en-US" sz="900"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dirty="0"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http://davidwarlick.com/2cents/?p=298</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pPr>
              <a:spcBef>
                <a:spcPct val="0"/>
              </a:spcBef>
            </a:pPr>
            <a:endParaRPr lang="en-US" smtClean="0"/>
          </a:p>
        </p:txBody>
      </p:sp>
      <p:sp>
        <p:nvSpPr>
          <p:cNvPr id="6148"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407F404C-8F75-4566-8A8A-EF5B0D5CEF10}" type="slidenum">
              <a:rPr lang="en-US" sz="1200">
                <a:latin typeface="Arial" charset="0"/>
                <a:cs typeface="+mn-cs"/>
              </a:rPr>
              <a:pPr algn="r" defTabSz="924153">
                <a:defRPr/>
              </a:pPr>
              <a:t>57</a:t>
            </a:fld>
            <a:endParaRPr lang="en-US" sz="1200" dirty="0">
              <a:latin typeface="Arial"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73962">
              <a:defRPr/>
            </a:pPr>
            <a:r>
              <a:rPr lang="en-US" dirty="0" smtClean="0"/>
              <a:t>1. critical thinking and problem solving in networks</a:t>
            </a:r>
            <a:r>
              <a:rPr lang="en-US" baseline="0" dirty="0" smtClean="0"/>
              <a:t> of cross-functional teams</a:t>
            </a:r>
          </a:p>
          <a:p>
            <a:pPr>
              <a:buFontTx/>
              <a:buNone/>
            </a:pPr>
            <a:r>
              <a:rPr lang="en-US" baseline="0" dirty="0" smtClean="0"/>
              <a:t>world is complex and answers are not in the books</a:t>
            </a:r>
          </a:p>
          <a:p>
            <a:r>
              <a:rPr lang="en-US" baseline="0" dirty="0" smtClean="0"/>
              <a:t>world is moving too fast for inflexible, hierarchical organizations</a:t>
            </a:r>
          </a:p>
          <a:p>
            <a:pPr>
              <a:buFontTx/>
              <a:buNone/>
            </a:pPr>
            <a:endParaRPr lang="en-US" dirty="0" smtClean="0"/>
          </a:p>
          <a:p>
            <a:pPr>
              <a:buFontTx/>
              <a:buNone/>
            </a:pPr>
            <a:r>
              <a:rPr lang="en-US" dirty="0" smtClean="0"/>
              <a:t>2. collaboration across networks and leadership by influence rather than positional authority</a:t>
            </a:r>
          </a:p>
          <a:p>
            <a:pPr>
              <a:buFontTx/>
              <a:buNone/>
            </a:pPr>
            <a:r>
              <a:rPr lang="en-US" dirty="0" smtClean="0"/>
              <a:t>command and control increasingly less valued in organizations</a:t>
            </a:r>
          </a:p>
          <a:p>
            <a:pPr>
              <a:buFontTx/>
              <a:buNone/>
            </a:pPr>
            <a:r>
              <a:rPr lang="en-US" dirty="0" smtClean="0"/>
              <a:t>schools are very</a:t>
            </a:r>
            <a:r>
              <a:rPr lang="en-US" baseline="0" dirty="0" smtClean="0"/>
              <a:t> much command and control institutions</a:t>
            </a:r>
          </a:p>
          <a:p>
            <a:pPr>
              <a:buFontTx/>
              <a:buChar char="-"/>
            </a:pPr>
            <a:endParaRPr lang="en-US" baseline="0" dirty="0" smtClean="0"/>
          </a:p>
          <a:p>
            <a:pPr>
              <a:buFontTx/>
              <a:buNone/>
            </a:pPr>
            <a:r>
              <a:rPr lang="en-US" baseline="0" dirty="0" smtClean="0"/>
              <a:t>3. agility and adaptability</a:t>
            </a:r>
          </a:p>
          <a:p>
            <a:pPr>
              <a:buFontTx/>
              <a:buNone/>
            </a:pPr>
            <a:r>
              <a:rPr lang="en-US" baseline="0" dirty="0" smtClean="0"/>
              <a:t>intensifying rate of change, overwhelming amount of data, increasing complexity of problems</a:t>
            </a:r>
          </a:p>
          <a:p>
            <a:pPr>
              <a:buFontTx/>
              <a:buChar char="-"/>
            </a:pPr>
            <a:endParaRPr lang="en-US" baseline="0" dirty="0" smtClean="0"/>
          </a:p>
          <a:p>
            <a:pPr>
              <a:buFontTx/>
              <a:buNone/>
            </a:pPr>
            <a:r>
              <a:rPr lang="en-US" baseline="0" dirty="0" smtClean="0"/>
              <a:t>4. initiative and </a:t>
            </a:r>
            <a:r>
              <a:rPr lang="en-US" baseline="0" dirty="0" err="1" smtClean="0"/>
              <a:t>entrepeneurialism</a:t>
            </a:r>
            <a:endParaRPr lang="en-US" baseline="0" dirty="0" smtClean="0"/>
          </a:p>
          <a:p>
            <a:pPr>
              <a:buFontTx/>
              <a:buNone/>
            </a:pPr>
            <a:r>
              <a:rPr lang="en-US" baseline="0" dirty="0" smtClean="0"/>
              <a:t>people who can seek out new opportunities, ideas, and strategies</a:t>
            </a:r>
          </a:p>
          <a:p>
            <a:pPr>
              <a:buFontTx/>
              <a:buNone/>
            </a:pPr>
            <a:r>
              <a:rPr lang="en-US" baseline="0" dirty="0" smtClean="0"/>
              <a:t>don’t want students or workers who are apathetic about their experiences</a:t>
            </a:r>
          </a:p>
          <a:p>
            <a:pPr>
              <a:buFontTx/>
              <a:buNone/>
            </a:pPr>
            <a:r>
              <a:rPr lang="en-US" baseline="0" dirty="0" smtClean="0"/>
              <a:t>achievement orientation, drive for results, self-starters</a:t>
            </a:r>
          </a:p>
          <a:p>
            <a:pPr>
              <a:buFontTx/>
              <a:buNone/>
            </a:pPr>
            <a:endParaRPr lang="en-US" baseline="0" dirty="0" smtClean="0"/>
          </a:p>
          <a:p>
            <a:pPr>
              <a:buFontTx/>
              <a:buNone/>
            </a:pPr>
            <a:r>
              <a:rPr lang="en-US" baseline="0" dirty="0" smtClean="0"/>
              <a:t>5. effective written and oral communication</a:t>
            </a:r>
          </a:p>
          <a:p>
            <a:pPr>
              <a:buFontTx/>
              <a:buNone/>
            </a:pPr>
            <a:r>
              <a:rPr lang="en-US" baseline="0" dirty="0" smtClean="0"/>
              <a:t>presentation skills, being clear and concise; creating focus, energy, and passion around the points they want to make</a:t>
            </a:r>
          </a:p>
          <a:p>
            <a:pPr>
              <a:buFontTx/>
              <a:buNone/>
            </a:pPr>
            <a:endParaRPr lang="en-US" baseline="0" dirty="0" smtClean="0"/>
          </a:p>
          <a:p>
            <a:pPr>
              <a:buFontTx/>
              <a:buNone/>
            </a:pPr>
            <a:r>
              <a:rPr lang="en-US" baseline="0" dirty="0" smtClean="0"/>
              <a:t>6. accessing and analyzing information</a:t>
            </a:r>
          </a:p>
          <a:p>
            <a:pPr>
              <a:buFontTx/>
              <a:buNone/>
            </a:pPr>
            <a:r>
              <a:rPr lang="en-US" baseline="0" dirty="0" smtClean="0"/>
              <a:t>people who can access, evaluate, conceptualize, and synthesize multiple and large streams of incoming information to make meaningful decisions</a:t>
            </a:r>
          </a:p>
          <a:p>
            <a:pPr>
              <a:buFontTx/>
              <a:buNone/>
            </a:pPr>
            <a:endParaRPr lang="en-US" baseline="0" dirty="0" smtClean="0"/>
          </a:p>
          <a:p>
            <a:pPr>
              <a:buFontTx/>
              <a:buNone/>
            </a:pPr>
            <a:r>
              <a:rPr lang="en-US" baseline="0" dirty="0" smtClean="0"/>
              <a:t>7. curiosity and imagination</a:t>
            </a:r>
          </a:p>
          <a:p>
            <a:pPr>
              <a:buFontTx/>
              <a:buNone/>
            </a:pPr>
            <a:r>
              <a:rPr lang="en-US" baseline="0" dirty="0" smtClean="0"/>
              <a:t>inquisitiveness, analytical skills that are more ‘out of the box’ than in the past, asking great questions is more important than knowing the ‘right answer’</a:t>
            </a:r>
            <a:endParaRPr lang="en-US" dirty="0" smtClean="0"/>
          </a:p>
          <a:p>
            <a:pPr>
              <a:buFontTx/>
              <a:buNone/>
            </a:pPr>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100" dirty="0" smtClean="0">
                <a:solidFill>
                  <a:schemeClr val="bg2"/>
                </a:solidFill>
              </a:rPr>
              <a:t>Student learning curiosity / engagement with content</a:t>
            </a:r>
            <a:endParaRPr lang="en-US" sz="1100" dirty="0" smtClean="0"/>
          </a:p>
          <a:p>
            <a:endParaRPr lang="en-US" dirty="0"/>
          </a:p>
        </p:txBody>
      </p:sp>
      <p:sp>
        <p:nvSpPr>
          <p:cNvPr id="4" name="Slide Number Placeholder 3"/>
          <p:cNvSpPr>
            <a:spLocks noGrp="1"/>
          </p:cNvSpPr>
          <p:nvPr>
            <p:ph type="sldNum" sz="quarter" idx="10"/>
          </p:nvPr>
        </p:nvSpPr>
        <p:spPr/>
        <p:txBody>
          <a:bodyPr/>
          <a:lstStyle/>
          <a:p>
            <a:pPr>
              <a:defRPr/>
            </a:pPr>
            <a:fld id="{6D1F9E27-D668-431C-AFD3-93053BB1F234}" type="slidenum">
              <a:rPr lang="en-US" smtClean="0"/>
              <a:pPr>
                <a:defRPr/>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21034ED3-545F-4B5C-AB6C-C36F5868ADF1}" type="slidenum">
              <a:rPr lang="en-US" smtClean="0"/>
              <a:pPr>
                <a:defRPr/>
              </a:pPr>
              <a:t>61</a:t>
            </a:fld>
            <a:endParaRPr lang="en-US" smtClean="0"/>
          </a:p>
        </p:txBody>
      </p:sp>
      <p:sp>
        <p:nvSpPr>
          <p:cNvPr id="222211" name="Rectangle 2"/>
          <p:cNvSpPr>
            <a:spLocks noGrp="1" noRot="1" noChangeAspect="1" noChangeArrowheads="1" noTextEdit="1"/>
          </p:cNvSpPr>
          <p:nvPr>
            <p:ph type="sldImg"/>
          </p:nvPr>
        </p:nvSpPr>
        <p:spPr>
          <a:xfrm>
            <a:off x="1101725" y="698500"/>
            <a:ext cx="4656138" cy="3494088"/>
          </a:xfrm>
          <a:ln/>
        </p:spPr>
      </p:sp>
      <p:sp>
        <p:nvSpPr>
          <p:cNvPr id="657411" name="Rectangle 3"/>
          <p:cNvSpPr>
            <a:spLocks noGrp="1" noChangeArrowheads="1"/>
          </p:cNvSpPr>
          <p:nvPr>
            <p:ph type="body" idx="1"/>
          </p:nvPr>
        </p:nvSpPr>
        <p:spPr/>
        <p:txBody>
          <a:bodyPr/>
          <a:lstStyle/>
          <a:p>
            <a:pPr algn="ctr" defTabSz="874075"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4075"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4075"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A0B21467-5EBB-493F-B420-E84D3A56D0E9}" type="slidenum">
              <a:rPr lang="en-US" smtClean="0"/>
              <a:pPr>
                <a:defRPr/>
              </a:pPr>
              <a:t>62</a:t>
            </a:fld>
            <a:endParaRPr lang="en-US" smtClean="0"/>
          </a:p>
        </p:txBody>
      </p:sp>
      <p:sp>
        <p:nvSpPr>
          <p:cNvPr id="223235" name="Rectangle 2"/>
          <p:cNvSpPr>
            <a:spLocks noGrp="1" noRot="1" noChangeAspect="1" noChangeArrowheads="1" noTextEdit="1"/>
          </p:cNvSpPr>
          <p:nvPr>
            <p:ph type="sldImg"/>
          </p:nvPr>
        </p:nvSpPr>
        <p:spPr>
          <a:xfrm>
            <a:off x="1100138" y="695325"/>
            <a:ext cx="4659312" cy="3495675"/>
          </a:xfrm>
          <a:ln/>
        </p:spPr>
      </p:sp>
      <p:sp>
        <p:nvSpPr>
          <p:cNvPr id="223236" name="Rectangle 3"/>
          <p:cNvSpPr>
            <a:spLocks noGrp="1" noChangeArrowheads="1"/>
          </p:cNvSpPr>
          <p:nvPr>
            <p:ph type="body" idx="1"/>
          </p:nvPr>
        </p:nvSpPr>
        <p:spPr>
          <a:xfrm>
            <a:off x="686098" y="4424393"/>
            <a:ext cx="5485805" cy="4193394"/>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714B4BBC-6AE1-4EF1-A10D-412CAAE4679D}" type="slidenum">
              <a:rPr lang="en-US" smtClean="0"/>
              <a:pPr>
                <a:defRPr/>
              </a:pPr>
              <a:t>63</a:t>
            </a:fld>
            <a:endParaRPr lang="en-US" smtClean="0"/>
          </a:p>
        </p:txBody>
      </p:sp>
      <p:sp>
        <p:nvSpPr>
          <p:cNvPr id="224259" name="Rectangle 2"/>
          <p:cNvSpPr>
            <a:spLocks noGrp="1" noRot="1" noChangeAspect="1" noChangeArrowheads="1" noTextEdit="1"/>
          </p:cNvSpPr>
          <p:nvPr>
            <p:ph type="sldImg"/>
          </p:nvPr>
        </p:nvSpPr>
        <p:spPr>
          <a:xfrm>
            <a:off x="1100138" y="695325"/>
            <a:ext cx="4659312" cy="3495675"/>
          </a:xfrm>
          <a:ln/>
        </p:spPr>
      </p:sp>
      <p:sp>
        <p:nvSpPr>
          <p:cNvPr id="224260" name="Rectangle 3"/>
          <p:cNvSpPr>
            <a:spLocks noGrp="1" noChangeArrowheads="1"/>
          </p:cNvSpPr>
          <p:nvPr>
            <p:ph type="body" idx="1"/>
          </p:nvPr>
        </p:nvSpPr>
        <p:spPr>
          <a:xfrm>
            <a:off x="686098" y="4424393"/>
            <a:ext cx="5485805" cy="4193394"/>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786996F1-FAE7-4727-8449-FAD71C84CAC2}" type="slidenum">
              <a:rPr lang="en-US" smtClean="0"/>
              <a:pPr>
                <a:defRPr/>
              </a:pPr>
              <a:t>64</a:t>
            </a:fld>
            <a:endParaRPr lang="en-US" smtClean="0"/>
          </a:p>
        </p:txBody>
      </p:sp>
      <p:sp>
        <p:nvSpPr>
          <p:cNvPr id="225283" name="Rectangle 2"/>
          <p:cNvSpPr>
            <a:spLocks noGrp="1" noRot="1" noChangeAspect="1" noChangeArrowheads="1" noTextEdit="1"/>
          </p:cNvSpPr>
          <p:nvPr>
            <p:ph type="sldImg"/>
          </p:nvPr>
        </p:nvSpPr>
        <p:spPr>
          <a:xfrm>
            <a:off x="1100138" y="695325"/>
            <a:ext cx="4659312" cy="3495675"/>
          </a:xfrm>
          <a:ln/>
        </p:spPr>
      </p:sp>
      <p:sp>
        <p:nvSpPr>
          <p:cNvPr id="225284" name="Rectangle 3"/>
          <p:cNvSpPr>
            <a:spLocks noGrp="1" noChangeArrowheads="1"/>
          </p:cNvSpPr>
          <p:nvPr>
            <p:ph type="body" idx="1"/>
          </p:nvPr>
        </p:nvSpPr>
        <p:spPr>
          <a:xfrm>
            <a:off x="686098" y="4424393"/>
            <a:ext cx="5485805" cy="4193394"/>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66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p:spPr>
        <p:txBody>
          <a:bodyPr/>
          <a:lstStyle/>
          <a:p>
            <a:pPr eaLnBrk="1" hangingPunct="1"/>
            <a:r>
              <a:rPr lang="en-US" dirty="0" smtClean="0"/>
              <a:t>The challenge, of course, is that much of this world is invisible to older adults and educators (in the bubble)</a:t>
            </a:r>
          </a:p>
          <a:p>
            <a:pPr eaLnBrk="1" hangingPunct="1"/>
            <a:r>
              <a:rPr lang="en-US" dirty="0" smtClean="0"/>
              <a:t>Why? b/c didn’t grow up with it</a:t>
            </a:r>
          </a:p>
          <a:p>
            <a:pPr eaLnBrk="1" hangingPunct="1"/>
            <a:endParaRPr lang="en-US" dirty="0" smtClean="0"/>
          </a:p>
          <a:p>
            <a:pPr eaLnBrk="1" hangingPunct="1"/>
            <a:r>
              <a:rPr lang="en-US" dirty="0" smtClean="0"/>
              <a:t>For the first time in history, kids know more than adults about something that’s important</a:t>
            </a:r>
          </a:p>
          <a:p>
            <a:pPr eaLnBrk="1" hangingPunct="1"/>
            <a:r>
              <a:rPr lang="en-US" dirty="0" smtClean="0"/>
              <a:t>  - this is scary to adults!</a:t>
            </a:r>
          </a:p>
          <a:p>
            <a:pPr eaLnBrk="1" hangingPunct="1"/>
            <a:endParaRPr lang="en-US" dirty="0" smtClean="0"/>
          </a:p>
          <a:p>
            <a:pPr eaLnBrk="1" hangingPunct="1"/>
            <a:endParaRPr lang="en-US" dirty="0" smtClean="0"/>
          </a:p>
          <a:p>
            <a:pPr eaLnBrk="1" hangingPunct="1"/>
            <a:r>
              <a:rPr lang="en-US" dirty="0" smtClean="0"/>
              <a:t>Wesley Fryer</a:t>
            </a:r>
          </a:p>
          <a:p>
            <a:pPr eaLnBrk="1" hangingPunct="1"/>
            <a:r>
              <a:rPr lang="en-US" dirty="0" smtClean="0"/>
              <a:t>http://www.speedofcreativity.org/2006/10/21/beyond-the-digital-native-immigrant-dichotomy/</a:t>
            </a:r>
          </a:p>
          <a:p>
            <a:r>
              <a:rPr lang="en-US" dirty="0" smtClean="0">
                <a:hlinkClick r:id="rId3"/>
              </a:rPr>
              <a:t>http://www.flickr.com/photos/wfryer/275042551/</a:t>
            </a:r>
            <a:r>
              <a:rPr lang="en-US" dirty="0" smtClean="0"/>
              <a:t> </a:t>
            </a:r>
          </a:p>
        </p:txBody>
      </p:sp>
      <p:sp>
        <p:nvSpPr>
          <p:cNvPr id="4" name="Slide Number Placeholder 3"/>
          <p:cNvSpPr>
            <a:spLocks noGrp="1"/>
          </p:cNvSpPr>
          <p:nvPr>
            <p:ph type="sldNum" sz="quarter" idx="5"/>
          </p:nvPr>
        </p:nvSpPr>
        <p:spPr/>
        <p:txBody>
          <a:bodyPr/>
          <a:lstStyle/>
          <a:p>
            <a:pPr>
              <a:defRPr/>
            </a:pPr>
            <a:fld id="{2D9281C6-3C76-47BC-811B-210340916D2C}" type="slidenum">
              <a:rPr lang="en-US" smtClean="0"/>
              <a:pPr>
                <a:defRPr/>
              </a:pPr>
              <a:t>67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37441925-45A1-49A5-8DBA-97FDEB2D3CF0}" type="slidenum">
              <a:rPr lang="en-US" sz="1200">
                <a:latin typeface="Arial" charset="0"/>
                <a:cs typeface="+mn-cs"/>
              </a:rPr>
              <a:pPr algn="r" defTabSz="924153">
                <a:defRPr/>
              </a:pPr>
              <a:t>68</a:t>
            </a:fld>
            <a:endParaRPr lang="en-US" sz="1200" dirty="0">
              <a:latin typeface="Arial" charset="0"/>
              <a:cs typeface="+mn-cs"/>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69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p:spPr>
        <p:txBody>
          <a:bodyPr/>
          <a:lstStyle/>
          <a:p>
            <a:r>
              <a:rPr lang="en-US" smtClean="0"/>
              <a:t>I’m a relatively young professor. I don’t have the scholarly pedigree that Michael and others have. I don’t have 21 books to my credit. But I do know this. If what I’ve described is the present, then we have some professional and moral and ethical responsibility to at least try to be relevant to whatever the future may hold for our students.</a:t>
            </a:r>
          </a:p>
          <a:p>
            <a:endParaRPr lang="en-US" smtClean="0"/>
          </a:p>
          <a:p>
            <a:r>
              <a:rPr lang="en-US" smtClean="0"/>
              <a:t>Although we need skeptics and naysayers to make sure that we avoid technological determinism and that we think critically about these tools along the way, the bottom line is that they’re not going away. If as academics we wrestle with them, not just in theory but in a hands-on, applied sense, </a:t>
            </a:r>
          </a:p>
          <a:p>
            <a:endParaRPr lang="en-US" smtClean="0"/>
          </a:p>
          <a:p>
            <a:endParaRPr lang="en-US" smtClean="0"/>
          </a:p>
          <a:p>
            <a:endParaRPr lang="en-US" smtClean="0"/>
          </a:p>
          <a:p>
            <a:endParaRPr lang="en-US" smtClean="0"/>
          </a:p>
          <a:p>
            <a:endParaRPr lang="en-US" smtClean="0"/>
          </a:p>
          <a:p>
            <a:endParaRPr lang="en-US" smtClean="0"/>
          </a:p>
          <a:p>
            <a:endParaRPr lang="en-US" smtClean="0"/>
          </a:p>
          <a:p>
            <a:r>
              <a:rPr lang="en-US" smtClean="0"/>
              <a:t>I don’t know about you, but I’m excited about the journey.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BB9843C1-AEA8-4020-B2C2-FBDBA3A9F8AE}" type="slidenum">
              <a:rPr lang="en-US" smtClean="0"/>
              <a:pPr>
                <a:defRPr/>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1101725" y="698500"/>
            <a:ext cx="4656138" cy="3494088"/>
          </a:xfrm>
          <a:ln/>
        </p:spPr>
      </p:sp>
      <p:sp>
        <p:nvSpPr>
          <p:cNvPr id="242691" name="Notes Placeholder 2"/>
          <p:cNvSpPr>
            <a:spLocks noGrp="1"/>
          </p:cNvSpPr>
          <p:nvPr>
            <p:ph type="body" idx="1"/>
          </p:nvPr>
        </p:nvSpPr>
        <p:spPr>
          <a:noFill/>
          <a:ln/>
        </p:spPr>
        <p:txBody>
          <a:bodyPr lIns="92377" tIns="46189" rIns="92377" bIns="46189"/>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44368700-0D2D-4FA8-A112-E2D1055B894B}" type="slidenum">
              <a:rPr lang="en-US" sz="1200">
                <a:latin typeface="Arial" charset="0"/>
                <a:cs typeface="+mn-cs"/>
              </a:rPr>
              <a:pPr algn="r" defTabSz="924034">
                <a:defRPr/>
              </a:pPr>
              <a:t>73</a:t>
            </a:fld>
            <a:endParaRPr lang="en-US" sz="1200" dirty="0">
              <a:latin typeface="Arial"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29A1C3A0-357C-440D-8EC2-B5D0AACC4758}" type="slidenum">
              <a:rPr lang="en-US" sz="1200">
                <a:latin typeface="Arial" charset="0"/>
                <a:cs typeface="+mn-cs"/>
              </a:rPr>
              <a:pPr algn="r" defTabSz="924034">
                <a:defRPr/>
              </a:pPr>
              <a:t>74</a:t>
            </a:fld>
            <a:endParaRPr lang="en-US" sz="1200" dirty="0">
              <a:latin typeface="Arial" charset="0"/>
              <a:cs typeface="+mn-cs"/>
            </a:endParaRPr>
          </a:p>
        </p:txBody>
      </p:sp>
      <p:sp>
        <p:nvSpPr>
          <p:cNvPr id="243715" name="Rectangle 2"/>
          <p:cNvSpPr>
            <a:spLocks noGrp="1" noRot="1" noChangeAspect="1" noChangeArrowheads="1" noTextEdit="1"/>
          </p:cNvSpPr>
          <p:nvPr>
            <p:ph type="sldImg"/>
          </p:nvPr>
        </p:nvSpPr>
        <p:spPr>
          <a:xfrm>
            <a:off x="1101725" y="698500"/>
            <a:ext cx="4656138" cy="3494088"/>
          </a:xfrm>
          <a:ln/>
        </p:spPr>
      </p:sp>
      <p:sp>
        <p:nvSpPr>
          <p:cNvPr id="243716" name="Rectangle 3"/>
          <p:cNvSpPr>
            <a:spLocks noGrp="1" noChangeArrowheads="1"/>
          </p:cNvSpPr>
          <p:nvPr>
            <p:ph type="body" idx="1"/>
          </p:nvPr>
        </p:nvSpPr>
        <p:spPr>
          <a:noFill/>
          <a:ln/>
        </p:spPr>
        <p:txBody>
          <a:bodyPr lIns="92377" tIns="46189" rIns="92377" bIns="46189"/>
          <a:lstStyle/>
          <a:p>
            <a:pPr eaLnBrk="1" hangingPunct="1"/>
            <a:r>
              <a:rPr lang="en-US" dirty="0" smtClean="0"/>
              <a:t>URL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95D13371-3B46-4350-BAC7-753D5C7454D0}"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1"/>
          <p:cNvSpPr>
            <a:spLocks noGrp="1" noChangeArrowheads="1"/>
          </p:cNvSpPr>
          <p:nvPr>
            <p:ph type="dt" sz="quarter" idx="10"/>
          </p:nvPr>
        </p:nvSpPr>
        <p:spPr/>
        <p:txBody>
          <a:bodyPr/>
          <a:lstStyle>
            <a:lvl1pPr>
              <a:defRPr/>
            </a:lvl1pPr>
          </a:lstStyle>
          <a:p>
            <a:pPr>
              <a:defRPr/>
            </a:pPr>
            <a:endParaRPr lang="en-US"/>
          </a:p>
        </p:txBody>
      </p:sp>
      <p:sp>
        <p:nvSpPr>
          <p:cNvPr id="5" name="Rectangle 42"/>
          <p:cNvSpPr>
            <a:spLocks noGrp="1" noChangeArrowheads="1"/>
          </p:cNvSpPr>
          <p:nvPr>
            <p:ph type="ftr" sz="quarter" idx="11"/>
          </p:nvPr>
        </p:nvSpPr>
        <p:spPr/>
        <p:txBody>
          <a:bodyPr/>
          <a:lstStyle>
            <a:lvl1pPr>
              <a:defRPr/>
            </a:lvl1pPr>
          </a:lstStyle>
          <a:p>
            <a:pPr>
              <a:defRPr/>
            </a:pPr>
            <a:endParaRPr lang="en-US"/>
          </a:p>
        </p:txBody>
      </p:sp>
      <p:sp>
        <p:nvSpPr>
          <p:cNvPr id="6" name="Rectangle 43"/>
          <p:cNvSpPr>
            <a:spLocks noGrp="1" noChangeArrowheads="1"/>
          </p:cNvSpPr>
          <p:nvPr>
            <p:ph type="sldNum" sz="quarter" idx="12"/>
          </p:nvPr>
        </p:nvSpPr>
        <p:spPr/>
        <p:txBody>
          <a:bodyPr/>
          <a:lstStyle>
            <a:lvl1pPr>
              <a:defRPr/>
            </a:lvl1pPr>
          </a:lstStyle>
          <a:p>
            <a:pPr>
              <a:defRPr/>
            </a:pPr>
            <a:fld id="{4071F845-F605-4D5D-99B8-FC365F171A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B1FDD883-5DD5-410D-A3F3-D83DC3EE754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2308C43E-5631-45D2-B617-A8FD43C52E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3AD62A48-9762-434B-80DB-C54B62B952A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4FCB1FF-2275-4477-A60E-111572A2071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E7EC731C-E2DA-42C4-A840-861EE9F9AE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7CFB0137-86C2-4A0B-A94A-C45885247E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B1D5F88A-7037-417C-90A6-3D979ADD94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DB505B28-F55F-41A2-B3E2-397FF0A1105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25C05678-6B98-4E9E-9067-1F0E1A7299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33F2C6BF-A5CA-4094-8509-9692C0D9CE4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479ED557-A752-4C3B-BCE9-49973C0C710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576A9F80-373C-4903-A2DA-6590F933CB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9ED5EF03-F7B1-48CD-9959-6A649D2F11B7}"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00" r:id="rId13"/>
    <p:sldLayoutId id="2147483713" r:id="rId14"/>
    <p:sldLayoutId id="2147483714" r:id="rId15"/>
    <p:sldLayoutId id="2147483715" r:id="rId16"/>
    <p:sldLayoutId id="2147483716"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ScottMcLeod\Documents\Videos\YouTube%20-%20Hahaha.wmv" TargetMode="Externa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A%20Documents\Videos\2007%20-%20Michael%20Wesch%20-%20Information%20Revolution%20v3.wmv" TargetMode="Externa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file:///C:\Users\ScottMcLeod\Documents\Videos\2008%20-%20Pearson%20-%20Learning%20to%20Change.wmv"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51.jpeg"/><Relationship Id="rId4" Type="http://schemas.openxmlformats.org/officeDocument/2006/relationships/hyperlink" Target="http://www.flickr.com/photos/wfryer/275042551/"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a:srcRect/>
          <a:stretch>
            <a:fillRect/>
          </a:stretch>
        </p:blipFill>
        <p:spPr bwMode="auto">
          <a:xfrm>
            <a:off x="4824412" y="3810000"/>
            <a:ext cx="4319588" cy="5556630"/>
          </a:xfrm>
          <a:prstGeom prst="rect">
            <a:avLst/>
          </a:prstGeom>
          <a:solidFill>
            <a:schemeClr val="accent4">
              <a:lumMod val="10000"/>
            </a:schemeClr>
          </a:solidFill>
        </p:spPr>
      </p:pic>
      <p:sp>
        <p:nvSpPr>
          <p:cNvPr id="11" name="TextBox 10"/>
          <p:cNvSpPr txBox="1"/>
          <p:nvPr/>
        </p:nvSpPr>
        <p:spPr>
          <a:xfrm>
            <a:off x="1190208" y="457200"/>
            <a:ext cx="7725192"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latin typeface="Arial" pitchFamily="34" charset="0"/>
                <a:cs typeface="Arial" pitchFamily="34" charset="0"/>
              </a:rPr>
              <a:t>The digital, global society</a:t>
            </a:r>
            <a:endParaRPr lang="en-US"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6642503" y="1143000"/>
            <a:ext cx="2172390"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latin typeface="Arial" pitchFamily="34" charset="0"/>
                <a:cs typeface="Arial" pitchFamily="34" charset="0"/>
              </a:rPr>
              <a:t>is </a:t>
            </a:r>
            <a:r>
              <a:rPr lang="en-US" sz="4800" b="1"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here</a:t>
            </a:r>
            <a:endPar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TextBox 17"/>
          <p:cNvSpPr txBox="1"/>
          <p:nvPr/>
        </p:nvSpPr>
        <p:spPr>
          <a:xfrm>
            <a:off x="4244412" y="2438400"/>
            <a:ext cx="4570482" cy="1569660"/>
          </a:xfrm>
          <a:prstGeom prst="rect">
            <a:avLst/>
          </a:prstGeom>
          <a:noFill/>
        </p:spPr>
        <p:txBody>
          <a:bodyPr wrap="none" rtlCol="0">
            <a:spAutoFit/>
          </a:bodyPr>
          <a:lstStyle/>
          <a:p>
            <a:pPr algn="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Is your district</a:t>
            </a:r>
            <a:b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b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ready?</a:t>
            </a:r>
            <a:endParaRPr lang="en-US" sz="4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TextBox 19"/>
          <p:cNvSpPr txBox="1"/>
          <p:nvPr/>
        </p:nvSpPr>
        <p:spPr>
          <a:xfrm>
            <a:off x="228600" y="6019800"/>
            <a:ext cx="2286000" cy="646331"/>
          </a:xfrm>
          <a:prstGeom prst="rect">
            <a:avLst/>
          </a:prstGeom>
          <a:noFill/>
        </p:spPr>
        <p:txBody>
          <a:bodyPr wrap="square" rtlCol="0">
            <a:spAutoFit/>
          </a:bodyPr>
          <a:lstStyle/>
          <a:p>
            <a:r>
              <a:rPr lang="en-US" sz="1800" dirty="0" smtClean="0"/>
              <a:t>Dr. Scott McLeod</a:t>
            </a:r>
          </a:p>
          <a:p>
            <a:r>
              <a:rPr lang="en-US" sz="1800" dirty="0" smtClean="0"/>
              <a:t>CASTLE</a:t>
            </a:r>
            <a:endParaRPr 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2070805989_10c4d22b4b_o.jpg"/>
          <p:cNvPicPr>
            <a:picLocks noChangeAspect="1"/>
          </p:cNvPicPr>
          <p:nvPr/>
        </p:nvPicPr>
        <p:blipFill>
          <a:blip r:embed="rId4"/>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camcorder"/>
          <p:cNvPicPr>
            <a:picLocks noChangeAspect="1" noChangeArrowheads="1"/>
          </p:cNvPicPr>
          <p:nvPr/>
        </p:nvPicPr>
        <p:blipFill>
          <a:blip r:embed="rId4"/>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a:stretch>
            <a:fillRect/>
          </a:stretch>
        </p:blipFill>
        <p:spPr>
          <a:xfrm>
            <a:off x="3048000" y="2209800"/>
            <a:ext cx="3048000" cy="2438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myspace_logo2.jpg"/>
          <p:cNvPicPr>
            <a:picLocks noChangeAspect="1"/>
          </p:cNvPicPr>
          <p:nvPr/>
        </p:nvPicPr>
        <p:blipFill>
          <a:blip r:embed="rId4"/>
          <a:srcRect/>
          <a:stretch>
            <a:fillRect/>
          </a:stretch>
        </p:blipFill>
        <p:spPr bwMode="auto">
          <a:xfrm>
            <a:off x="533400" y="2286000"/>
            <a:ext cx="8128000" cy="6096000"/>
          </a:xfrm>
          <a:prstGeom prst="rect">
            <a:avLst/>
          </a:prstGeom>
          <a:noFill/>
          <a:ln w="9525">
            <a:noFill/>
            <a:miter lim="800000"/>
            <a:headEnd/>
            <a:tailEnd/>
          </a:ln>
        </p:spPr>
      </p:pic>
      <p:pic>
        <p:nvPicPr>
          <p:cNvPr id="48130" name="Picture 1" descr="logo_facebook.jpg"/>
          <p:cNvPicPr>
            <a:picLocks noChangeAspect="1"/>
          </p:cNvPicPr>
          <p:nvPr/>
        </p:nvPicPr>
        <p:blipFill>
          <a:blip r:embed="rId5"/>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srcRect/>
          <a:stretch>
            <a:fillRect/>
          </a:stretch>
        </p:blipFill>
        <p:spPr bwMode="auto">
          <a:xfrm>
            <a:off x="1" y="0"/>
            <a:ext cx="913093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srcRect/>
          <a:stretch>
            <a:fillRect/>
          </a:stretch>
        </p:blipFill>
        <p:spPr bwMode="auto">
          <a:xfrm>
            <a:off x="1" y="0"/>
            <a:ext cx="912218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club_penguin_penguins.jpg"/>
          <p:cNvPicPr>
            <a:picLocks noChangeAspect="1"/>
          </p:cNvPicPr>
          <p:nvPr/>
        </p:nvPicPr>
        <p:blipFill>
          <a:blip r:embed="rId4"/>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webkinz.jpg"/>
          <p:cNvPicPr>
            <a:picLocks noChangeAspect="1"/>
          </p:cNvPicPr>
          <p:nvPr/>
        </p:nvPicPr>
        <p:blipFill>
          <a:blip r:embed="rId4"/>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IBM"/>
          <p:cNvPicPr>
            <a:picLocks noGrp="1" noChangeAspect="1" noChangeArrowheads="1"/>
          </p:cNvPicPr>
          <p:nvPr>
            <p:ph idx="1"/>
          </p:nvPr>
        </p:nvPicPr>
        <p:blipFill>
          <a:blip r:embed="rId4"/>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2</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Information</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defRPr/>
            </a:pPr>
            <a:r>
              <a:rPr lang="en-US" sz="15000" dirty="0" smtClean="0">
                <a:latin typeface="Arial Black" pitchFamily="34" charset="0"/>
              </a:rPr>
              <a:t>ACT 1</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defRPr/>
            </a:pPr>
            <a:r>
              <a:rPr lang="en-US" sz="6000" dirty="0" smtClean="0">
                <a:solidFill>
                  <a:schemeClr val="accent6">
                    <a:lumMod val="75000"/>
                  </a:schemeClr>
                </a:solidFill>
                <a:latin typeface="Arial Black" pitchFamily="34" charset="0"/>
              </a:rPr>
              <a:t>Our tools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 </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endParaRPr lang="en-US" sz="6000" dirty="0">
              <a:solidFill>
                <a:schemeClr val="accent6">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csse.monash.edu.au/~cema/courses/CSE5910/lectureFiles/images/lect5b/printPress.jpg"/>
          <p:cNvPicPr>
            <a:picLocks noChangeAspect="1" noChangeArrowheads="1"/>
          </p:cNvPicPr>
          <p:nvPr/>
        </p:nvPicPr>
        <p:blipFill>
          <a:blip r:embed="rId3"/>
          <a:srcRect/>
          <a:stretch>
            <a:fillRect/>
          </a:stretch>
        </p:blipFill>
        <p:spPr bwMode="auto">
          <a:xfrm>
            <a:off x="2057400" y="0"/>
            <a:ext cx="5410200" cy="716851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724002777_f027058823_o.jpg"/>
          <p:cNvPicPr>
            <a:picLocks noChangeAspect="1"/>
          </p:cNvPicPr>
          <p:nvPr/>
        </p:nvPicPr>
        <p:blipFill>
          <a:blip r:embed="rId3"/>
          <a:stretch>
            <a:fillRect/>
          </a:stretch>
        </p:blipFill>
        <p:spPr>
          <a:xfrm>
            <a:off x="0" y="381"/>
            <a:ext cx="9144000" cy="685723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9268694_abdcbc43b4_o.jpg"/>
          <p:cNvPicPr>
            <a:picLocks noChangeAspect="1"/>
          </p:cNvPicPr>
          <p:nvPr/>
        </p:nvPicPr>
        <p:blipFill>
          <a:blip r:embed="rId3"/>
          <a:stretch>
            <a:fillRect/>
          </a:stretch>
        </p:blipFill>
        <p:spPr>
          <a:xfrm>
            <a:off x="0" y="-228600"/>
            <a:ext cx="9144000" cy="73152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2006 - Time - Cover Person of the Year"/>
          <p:cNvPicPr>
            <a:picLocks noChangeAspect="1" noChangeArrowheads="1"/>
          </p:cNvPicPr>
          <p:nvPr/>
        </p:nvPicPr>
        <p:blipFill>
          <a:blip r:embed="rId4"/>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srcRect/>
          <a:stretch>
            <a:fillRect/>
          </a:stretch>
        </p:blipFill>
        <p:spPr bwMode="auto">
          <a:xfrm>
            <a:off x="-914400" y="0"/>
            <a:ext cx="10972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3</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Jobs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912813" y="1219200"/>
            <a:ext cx="7318375" cy="4419600"/>
            <a:chOff x="914400" y="1524000"/>
            <a:chExt cx="7318248" cy="4419600"/>
          </a:xfrm>
        </p:grpSpPr>
        <p:pic>
          <p:nvPicPr>
            <p:cNvPr id="34819" name="Picture 2" descr="1652263.jpg"/>
            <p:cNvPicPr>
              <a:picLocks noChangeAspect="1"/>
            </p:cNvPicPr>
            <p:nvPr/>
          </p:nvPicPr>
          <p:blipFill>
            <a:blip r:embed="rId4"/>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34820" name="Picture 3" descr="wikinomics.jpg"/>
            <p:cNvPicPr>
              <a:picLocks noChangeAspect="1"/>
            </p:cNvPicPr>
            <p:nvPr/>
          </p:nvPicPr>
          <p:blipFill>
            <a:blip r:embed="rId5"/>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04800" y="228600"/>
          <a:ext cx="8839200" cy="5892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46878" y="6324600"/>
            <a:ext cx="7450245" cy="461665"/>
          </a:xfrm>
          <a:prstGeom prst="rect">
            <a:avLst/>
          </a:prstGeom>
          <a:noFill/>
        </p:spPr>
        <p:txBody>
          <a:bodyPr wrap="none" rtlCol="0">
            <a:spAutoFit/>
          </a:bodyPr>
          <a:lstStyle/>
          <a:p>
            <a:r>
              <a:rPr lang="en-US" sz="1200" dirty="0" err="1" smtClean="0">
                <a:solidFill>
                  <a:schemeClr val="accent5">
                    <a:lumMod val="75000"/>
                  </a:schemeClr>
                </a:solidFill>
              </a:rPr>
              <a:t>Autor</a:t>
            </a:r>
            <a:r>
              <a:rPr lang="en-US" sz="1200" dirty="0" smtClean="0">
                <a:solidFill>
                  <a:schemeClr val="accent5">
                    <a:lumMod val="75000"/>
                  </a:schemeClr>
                </a:solidFill>
              </a:rPr>
              <a:t>, D., Levy, F., &amp; </a:t>
            </a:r>
            <a:r>
              <a:rPr lang="en-US" sz="1200" dirty="0" err="1" smtClean="0">
                <a:solidFill>
                  <a:schemeClr val="accent5">
                    <a:lumMod val="75000"/>
                  </a:schemeClr>
                </a:solidFill>
              </a:rPr>
              <a:t>Murnane</a:t>
            </a:r>
            <a:r>
              <a:rPr lang="en-US" sz="1200" dirty="0" smtClean="0">
                <a:solidFill>
                  <a:schemeClr val="accent5">
                    <a:lumMod val="75000"/>
                  </a:schemeClr>
                </a:solidFill>
              </a:rPr>
              <a:t>, R. J. (2003). The skill content of recent technological change: </a:t>
            </a:r>
            <a:br>
              <a:rPr lang="en-US" sz="1200" dirty="0" smtClean="0">
                <a:solidFill>
                  <a:schemeClr val="accent5">
                    <a:lumMod val="75000"/>
                  </a:schemeClr>
                </a:solidFill>
              </a:rPr>
            </a:br>
            <a:r>
              <a:rPr lang="en-US" sz="1200" dirty="0" smtClean="0">
                <a:solidFill>
                  <a:schemeClr val="accent5">
                    <a:lumMod val="75000"/>
                  </a:schemeClr>
                </a:solidFill>
              </a:rPr>
              <a:t>An empirical exploration. </a:t>
            </a:r>
            <a:r>
              <a:rPr lang="en-US" sz="1200" i="1" dirty="0" smtClean="0">
                <a:solidFill>
                  <a:schemeClr val="accent5">
                    <a:lumMod val="75000"/>
                  </a:schemeClr>
                </a:solidFill>
              </a:rPr>
              <a:t>Quarterly Journal of Economics 188</a:t>
            </a:r>
            <a:r>
              <a:rPr lang="en-US" sz="1200" dirty="0" smtClean="0">
                <a:solidFill>
                  <a:schemeClr val="accent5">
                    <a:lumMod val="75000"/>
                  </a:schemeClr>
                </a:solidFill>
              </a:rPr>
              <a:t>, 4.</a:t>
            </a:r>
            <a:endParaRPr lang="en-US" sz="1200" dirty="0">
              <a:solidFill>
                <a:schemeClr val="accent5">
                  <a:lumMod val="75000"/>
                </a:schemeClr>
              </a:solidFill>
            </a:endParaRPr>
          </a:p>
        </p:txBody>
      </p:sp>
      <p:sp>
        <p:nvSpPr>
          <p:cNvPr id="4" name="TextBox 3"/>
          <p:cNvSpPr txBox="1"/>
          <p:nvPr/>
        </p:nvSpPr>
        <p:spPr>
          <a:xfrm rot="20289605">
            <a:off x="6131802" y="584531"/>
            <a:ext cx="1563248" cy="307777"/>
          </a:xfrm>
          <a:prstGeom prst="rect">
            <a:avLst/>
          </a:prstGeom>
          <a:noFill/>
        </p:spPr>
        <p:txBody>
          <a:bodyPr wrap="none" rtlCol="0">
            <a:spAutoFit/>
          </a:bodyPr>
          <a:lstStyle/>
          <a:p>
            <a:r>
              <a:rPr lang="en-US" sz="1400" dirty="0" smtClean="0">
                <a:solidFill>
                  <a:srgbClr val="FF0000"/>
                </a:solidFill>
              </a:rPr>
              <a:t>Expert thinking</a:t>
            </a:r>
            <a:endParaRPr lang="en-US" sz="1400" dirty="0">
              <a:solidFill>
                <a:srgbClr val="FF0000"/>
              </a:solidFill>
            </a:endParaRPr>
          </a:p>
        </p:txBody>
      </p:sp>
      <p:sp>
        <p:nvSpPr>
          <p:cNvPr id="5" name="TextBox 4"/>
          <p:cNvSpPr txBox="1"/>
          <p:nvPr/>
        </p:nvSpPr>
        <p:spPr>
          <a:xfrm rot="20605278">
            <a:off x="5480357" y="1717962"/>
            <a:ext cx="2403222" cy="307777"/>
          </a:xfrm>
          <a:prstGeom prst="rect">
            <a:avLst/>
          </a:prstGeom>
          <a:noFill/>
        </p:spPr>
        <p:txBody>
          <a:bodyPr wrap="none" rtlCol="0">
            <a:spAutoFit/>
          </a:bodyPr>
          <a:lstStyle/>
          <a:p>
            <a:r>
              <a:rPr lang="en-US" sz="1400" dirty="0" smtClean="0">
                <a:solidFill>
                  <a:srgbClr val="00B050"/>
                </a:solidFill>
              </a:rPr>
              <a:t>Complex communication</a:t>
            </a:r>
            <a:endParaRPr lang="en-US" sz="1400" dirty="0">
              <a:solidFill>
                <a:srgbClr val="00B050"/>
              </a:solidFill>
            </a:endParaRPr>
          </a:p>
        </p:txBody>
      </p:sp>
      <p:sp>
        <p:nvSpPr>
          <p:cNvPr id="6" name="TextBox 5"/>
          <p:cNvSpPr txBox="1"/>
          <p:nvPr/>
        </p:nvSpPr>
        <p:spPr>
          <a:xfrm rot="718646">
            <a:off x="4434131" y="3111059"/>
            <a:ext cx="1598964" cy="307777"/>
          </a:xfrm>
          <a:prstGeom prst="rect">
            <a:avLst/>
          </a:prstGeom>
          <a:noFill/>
        </p:spPr>
        <p:txBody>
          <a:bodyPr wrap="none" rtlCol="0">
            <a:spAutoFit/>
          </a:bodyPr>
          <a:lstStyle/>
          <a:p>
            <a:r>
              <a:rPr lang="en-US" sz="1400" dirty="0" smtClean="0">
                <a:solidFill>
                  <a:srgbClr val="FFFF00"/>
                </a:solidFill>
              </a:rPr>
              <a:t>Routine manual</a:t>
            </a:r>
            <a:endParaRPr lang="en-US" sz="1400" dirty="0">
              <a:solidFill>
                <a:srgbClr val="FFFF00"/>
              </a:solidFill>
            </a:endParaRPr>
          </a:p>
        </p:txBody>
      </p:sp>
      <p:sp>
        <p:nvSpPr>
          <p:cNvPr id="7" name="TextBox 6"/>
          <p:cNvSpPr txBox="1"/>
          <p:nvPr/>
        </p:nvSpPr>
        <p:spPr>
          <a:xfrm rot="1474249">
            <a:off x="4597833" y="3929566"/>
            <a:ext cx="1741631" cy="307777"/>
          </a:xfrm>
          <a:prstGeom prst="rect">
            <a:avLst/>
          </a:prstGeom>
          <a:noFill/>
        </p:spPr>
        <p:txBody>
          <a:bodyPr wrap="none" rtlCol="0">
            <a:spAutoFit/>
          </a:bodyPr>
          <a:lstStyle/>
          <a:p>
            <a:r>
              <a:rPr lang="en-US" sz="1400" dirty="0" smtClean="0">
                <a:solidFill>
                  <a:srgbClr val="FF6600"/>
                </a:solidFill>
              </a:rPr>
              <a:t>Routine cognitive</a:t>
            </a:r>
            <a:endParaRPr lang="en-US" sz="1400" dirty="0">
              <a:solidFill>
                <a:srgbClr val="FF6600"/>
              </a:solidFill>
            </a:endParaRPr>
          </a:p>
        </p:txBody>
      </p:sp>
      <p:sp>
        <p:nvSpPr>
          <p:cNvPr id="8" name="TextBox 7"/>
          <p:cNvSpPr txBox="1"/>
          <p:nvPr/>
        </p:nvSpPr>
        <p:spPr>
          <a:xfrm rot="1045621">
            <a:off x="3276600" y="4270407"/>
            <a:ext cx="1994457" cy="307777"/>
          </a:xfrm>
          <a:prstGeom prst="rect">
            <a:avLst/>
          </a:prstGeom>
          <a:noFill/>
        </p:spPr>
        <p:txBody>
          <a:bodyPr wrap="none" rtlCol="0">
            <a:spAutoFit/>
          </a:bodyPr>
          <a:lstStyle/>
          <a:p>
            <a:r>
              <a:rPr lang="en-US" sz="1400" dirty="0" smtClean="0">
                <a:solidFill>
                  <a:srgbClr val="CC00FF"/>
                </a:solidFill>
              </a:rPr>
              <a:t>Non-routine manual</a:t>
            </a:r>
            <a:endParaRPr lang="en-US" sz="1400" dirty="0">
              <a:solidFill>
                <a:srgbClr val="CC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chart seriesIdx="1" categoryIdx="-4" bldStep="series"/>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chart seriesIdx="2"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chart seriesIdx="3" categoryIdx="-4" bldStep="series"/>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chart seriesIdx="4" categoryIdx="-4" bldStep="series"/>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p:bldSub>
      </p:bldGraphic>
      <p:bldP spid="4"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noFill/>
        </p:spPr>
        <p:txBody>
          <a:bodyPr/>
          <a:lstStyle/>
          <a:p>
            <a:endParaRPr lang="en-US" smtClean="0">
              <a:effectLst/>
            </a:endParaRPr>
          </a:p>
        </p:txBody>
      </p:sp>
      <p:sp>
        <p:nvSpPr>
          <p:cNvPr id="19459" name="Rectangle 3"/>
          <p:cNvSpPr>
            <a:spLocks noGrp="1" noChangeArrowheads="1"/>
          </p:cNvSpPr>
          <p:nvPr>
            <p:ph type="body" idx="4294967295"/>
          </p:nvPr>
        </p:nvSpPr>
        <p:spPr>
          <a:noFill/>
        </p:spPr>
        <p:txBody>
          <a:bodyPr/>
          <a:lstStyle/>
          <a:p>
            <a:endParaRPr lang="en-US" smtClean="0">
              <a:effectLst/>
            </a:endParaRPr>
          </a:p>
        </p:txBody>
      </p:sp>
      <p:pic>
        <p:nvPicPr>
          <p:cNvPr id="19460" name="Picture 4" descr="desktop"/>
          <p:cNvPicPr>
            <a:picLocks noChangeAspect="1" noChangeArrowheads="1"/>
          </p:cNvPicPr>
          <p:nvPr/>
        </p:nvPicPr>
        <p:blipFill>
          <a:blip r:embed="rId3"/>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204281"/>
            <a:ext cx="8212505" cy="938719"/>
          </a:xfrm>
          <a:prstGeom prst="rect">
            <a:avLst/>
          </a:prstGeom>
          <a:noFill/>
        </p:spPr>
        <p:txBody>
          <a:bodyPr wrap="none" rtlCol="0">
            <a:spAutoFit/>
          </a:bodyPr>
          <a:lstStyle/>
          <a:p>
            <a:r>
              <a:rPr lang="en-US" sz="5500" dirty="0" smtClean="0">
                <a:solidFill>
                  <a:srgbClr val="0070C0"/>
                </a:solidFill>
                <a:latin typeface="Impact" pitchFamily="34" charset="0"/>
              </a:rPr>
              <a:t>Growth of the creative class</a:t>
            </a:r>
            <a:endParaRPr lang="en-US" sz="5500" dirty="0">
              <a:solidFill>
                <a:srgbClr val="0070C0"/>
              </a:solidFill>
              <a:latin typeface="Impact" pitchFamily="34" charset="0"/>
            </a:endParaRPr>
          </a:p>
        </p:txBody>
      </p:sp>
      <p:sp>
        <p:nvSpPr>
          <p:cNvPr id="4" name="TextBox 3"/>
          <p:cNvSpPr txBox="1"/>
          <p:nvPr/>
        </p:nvSpPr>
        <p:spPr>
          <a:xfrm>
            <a:off x="1074310" y="6477000"/>
            <a:ext cx="6774290" cy="276999"/>
          </a:xfrm>
          <a:prstGeom prst="rect">
            <a:avLst/>
          </a:prstGeom>
          <a:noFill/>
        </p:spPr>
        <p:txBody>
          <a:bodyPr wrap="none" rtlCol="0">
            <a:spAutoFit/>
          </a:bodyPr>
          <a:lstStyle/>
          <a:p>
            <a:r>
              <a:rPr lang="en-US" sz="1200" dirty="0" smtClean="0">
                <a:solidFill>
                  <a:schemeClr val="accent5">
                    <a:lumMod val="75000"/>
                  </a:schemeClr>
                </a:solidFill>
              </a:rPr>
              <a:t>Florida, R. (2002). </a:t>
            </a:r>
            <a:r>
              <a:rPr lang="en-US" sz="1200" i="1" dirty="0" smtClean="0">
                <a:solidFill>
                  <a:schemeClr val="accent5">
                    <a:lumMod val="75000"/>
                  </a:schemeClr>
                </a:solidFill>
              </a:rPr>
              <a:t>The rise of the creative class</a:t>
            </a:r>
            <a:r>
              <a:rPr lang="en-US" sz="1200" dirty="0" smtClean="0">
                <a:solidFill>
                  <a:schemeClr val="accent5">
                    <a:lumMod val="75000"/>
                  </a:schemeClr>
                </a:solidFill>
              </a:rPr>
              <a:t> (p. 332). New York, NY: Basic Books.</a:t>
            </a:r>
            <a:endParaRPr lang="en-US" sz="1200"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676400"/>
          <a:ext cx="8077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381000"/>
            <a:ext cx="8212505" cy="938719"/>
          </a:xfrm>
          <a:prstGeom prst="rect">
            <a:avLst/>
          </a:prstGeom>
          <a:noFill/>
        </p:spPr>
        <p:txBody>
          <a:bodyPr wrap="none" rtlCol="0">
            <a:spAutoFit/>
          </a:bodyPr>
          <a:lstStyle/>
          <a:p>
            <a:r>
              <a:rPr lang="en-US" sz="5500" dirty="0" smtClean="0">
                <a:solidFill>
                  <a:srgbClr val="0070C0"/>
                </a:solidFill>
                <a:latin typeface="Impact" pitchFamily="34" charset="0"/>
              </a:rPr>
              <a:t>Growth of the creative class</a:t>
            </a:r>
            <a:endParaRPr lang="en-US" sz="5500" dirty="0">
              <a:solidFill>
                <a:srgbClr val="0070C0"/>
              </a:solidFill>
              <a:latin typeface="Impact"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2006 - NCASW - Tough Choices or Tough Times 02"/>
          <p:cNvPicPr>
            <a:picLocks noChangeAspect="1" noChangeArrowheads="1"/>
          </p:cNvPicPr>
          <p:nvPr/>
        </p:nvPicPr>
        <p:blipFill>
          <a:blip r:embed="rId4"/>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4</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Schools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 </a:t>
            </a:r>
            <a:r>
              <a:rPr lang="en-US" sz="6000" dirty="0" smtClean="0">
                <a:solidFill>
                  <a:srgbClr val="FFC000"/>
                </a:solidFill>
                <a:latin typeface="Arial Black" pitchFamily="34" charset="0"/>
              </a:rPr>
              <a:t>NOT</a:t>
            </a:r>
            <a:r>
              <a:rPr lang="en-US" sz="6000" dirty="0" smtClean="0">
                <a:solidFill>
                  <a:schemeClr val="accent6">
                    <a:lumMod val="75000"/>
                  </a:schemeClr>
                </a:solidFill>
                <a:latin typeface="Arial Black" pitchFamily="34" charset="0"/>
              </a:rPr>
              <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676400"/>
          <a:ext cx="8077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381000"/>
            <a:ext cx="7750840" cy="938719"/>
          </a:xfrm>
          <a:prstGeom prst="rect">
            <a:avLst/>
          </a:prstGeom>
          <a:noFill/>
        </p:spPr>
        <p:txBody>
          <a:bodyPr wrap="none" rtlCol="0">
            <a:spAutoFit/>
          </a:bodyPr>
          <a:lstStyle/>
          <a:p>
            <a:pPr algn="ctr"/>
            <a:r>
              <a:rPr lang="en-US" sz="5500" dirty="0" smtClean="0">
                <a:solidFill>
                  <a:srgbClr val="0070C0"/>
                </a:solidFill>
                <a:latin typeface="Impact" pitchFamily="34" charset="0"/>
              </a:rPr>
              <a:t>The fundamental dilemma</a:t>
            </a:r>
            <a:endParaRPr lang="en-US" sz="5500" dirty="0">
              <a:solidFill>
                <a:srgbClr val="0070C0"/>
              </a:solidFill>
              <a:latin typeface="Impact" pitchFamily="34" charset="0"/>
            </a:endParaRPr>
          </a:p>
        </p:txBody>
      </p:sp>
      <p:sp>
        <p:nvSpPr>
          <p:cNvPr id="4" name="TextBox 3"/>
          <p:cNvSpPr txBox="1"/>
          <p:nvPr/>
        </p:nvSpPr>
        <p:spPr>
          <a:xfrm>
            <a:off x="2615502" y="3752671"/>
            <a:ext cx="2337498" cy="1200329"/>
          </a:xfrm>
          <a:prstGeom prst="rect">
            <a:avLst/>
          </a:prstGeom>
          <a:noFill/>
        </p:spPr>
        <p:txBody>
          <a:bodyPr wrap="none" rtlCol="0">
            <a:spAutoFit/>
          </a:bodyPr>
          <a:lstStyle/>
          <a:p>
            <a:r>
              <a:rPr lang="en-US" sz="2400" dirty="0" smtClean="0">
                <a:solidFill>
                  <a:schemeClr val="accent6"/>
                </a:solidFill>
              </a:rPr>
              <a:t>Schools were </a:t>
            </a:r>
            <a:br>
              <a:rPr lang="en-US" sz="2400" dirty="0" smtClean="0">
                <a:solidFill>
                  <a:schemeClr val="accent6"/>
                </a:solidFill>
              </a:rPr>
            </a:br>
            <a:r>
              <a:rPr lang="en-US" sz="2400" dirty="0" smtClean="0">
                <a:solidFill>
                  <a:schemeClr val="accent6"/>
                </a:solidFill>
              </a:rPr>
              <a:t>designed</a:t>
            </a:r>
            <a:br>
              <a:rPr lang="en-US" sz="2400" dirty="0" smtClean="0">
                <a:solidFill>
                  <a:schemeClr val="accent6"/>
                </a:solidFill>
              </a:rPr>
            </a:br>
            <a:r>
              <a:rPr lang="en-US" sz="2400" dirty="0" smtClean="0">
                <a:solidFill>
                  <a:schemeClr val="accent6"/>
                </a:solidFill>
              </a:rPr>
              <a:t>for this …</a:t>
            </a:r>
            <a:endParaRPr lang="en-US" sz="2400" dirty="0">
              <a:solidFill>
                <a:schemeClr val="accent6"/>
              </a:solidFill>
            </a:endParaRPr>
          </a:p>
        </p:txBody>
      </p:sp>
      <p:sp>
        <p:nvSpPr>
          <p:cNvPr id="7" name="TextBox 6"/>
          <p:cNvSpPr txBox="1"/>
          <p:nvPr/>
        </p:nvSpPr>
        <p:spPr>
          <a:xfrm>
            <a:off x="5097811" y="2743200"/>
            <a:ext cx="2064989" cy="1200329"/>
          </a:xfrm>
          <a:prstGeom prst="rect">
            <a:avLst/>
          </a:prstGeom>
          <a:noFill/>
        </p:spPr>
        <p:txBody>
          <a:bodyPr wrap="none" rtlCol="0">
            <a:spAutoFit/>
          </a:bodyPr>
          <a:lstStyle/>
          <a:p>
            <a:pPr algn="r"/>
            <a:r>
              <a:rPr lang="en-US" sz="2400" dirty="0" smtClean="0">
                <a:solidFill>
                  <a:srgbClr val="009900"/>
                </a:solidFill>
              </a:rPr>
              <a:t>but now are</a:t>
            </a:r>
            <a:br>
              <a:rPr lang="en-US" sz="2400" dirty="0" smtClean="0">
                <a:solidFill>
                  <a:srgbClr val="009900"/>
                </a:solidFill>
              </a:rPr>
            </a:br>
            <a:r>
              <a:rPr lang="en-US" sz="2400" dirty="0" smtClean="0">
                <a:solidFill>
                  <a:srgbClr val="009900"/>
                </a:solidFill>
              </a:rPr>
              <a:t>expected to</a:t>
            </a:r>
          </a:p>
          <a:p>
            <a:pPr algn="r"/>
            <a:r>
              <a:rPr lang="en-US" sz="2400" dirty="0" smtClean="0">
                <a:solidFill>
                  <a:srgbClr val="009900"/>
                </a:solidFill>
              </a:rPr>
              <a:t>do this</a:t>
            </a:r>
            <a:endParaRPr lang="en-US" sz="2400" dirty="0">
              <a:solidFill>
                <a:srgbClr val="009900"/>
              </a:solidFill>
            </a:endParaRP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61444" name="Picture 4" descr="2005 - BR - Tapping America's Potential"/>
          <p:cNvPicPr>
            <a:picLocks noChangeAspect="1" noChangeArrowheads="1"/>
          </p:cNvPicPr>
          <p:nvPr/>
        </p:nvPicPr>
        <p:blipFill>
          <a:blip r:embed="rId4"/>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62468" name="Picture 4" descr="2006 - CED - Education for Global Leadership"/>
          <p:cNvPicPr>
            <a:picLocks noChangeAspect="1" noChangeArrowheads="1"/>
          </p:cNvPicPr>
          <p:nvPr/>
        </p:nvPicPr>
        <p:blipFill>
          <a:blip r:embed="rId4"/>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63492" name="Picture 4" descr="2006 - CoC- Competitiveness Index"/>
          <p:cNvPicPr>
            <a:picLocks noChangeAspect="1" noChangeArrowheads="1"/>
          </p:cNvPicPr>
          <p:nvPr/>
        </p:nvPicPr>
        <p:blipFill>
          <a:blip r:embed="rId4"/>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over2006 - NCASW - Tough Choices or Tough Times"/>
          <p:cNvPicPr>
            <a:picLocks noChangeAspect="1" noChangeArrowheads="1"/>
          </p:cNvPicPr>
          <p:nvPr/>
        </p:nvPicPr>
        <p:blipFill>
          <a:blip r:embed="rId4"/>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1507" name="Content Placeholder 3" descr="lenovo-thinkpad-x61-tablet-pc.jpg"/>
          <p:cNvPicPr>
            <a:picLocks noGrp="1" noChangeAspect="1"/>
          </p:cNvPicPr>
          <p:nvPr>
            <p:ph idx="1"/>
          </p:nvPr>
        </p:nvPicPr>
        <p:blipFill>
          <a:blip r:embed="rId3"/>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65540" name="Picture 4" descr="2006 - P21CS - Are They Really Ready To Work"/>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66564" name="Picture 4" descr="2006 - US Education - Meeting the Challenge of a Changing World"/>
          <p:cNvPicPr>
            <a:picLocks noChangeAspect="1" noChangeArrowheads="1"/>
          </p:cNvPicPr>
          <p:nvPr/>
        </p:nvPicPr>
        <p:blipFill>
          <a:blip r:embed="rId4"/>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67588" name="Picture 4" descr="2006 - NAS - Rising Above the Gathering Storm"/>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68612" name="Picture 4" descr="2007 - ETS - America's Perfect Storm (Full Report)"/>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69636" name="Picture 4" descr="2007 - PDK - Education in a Flat World (EDGE)"/>
          <p:cNvPicPr>
            <a:picLocks noChangeAspect="1" noChangeArrowheads="1"/>
          </p:cNvPicPr>
          <p:nvPr/>
        </p:nvPicPr>
        <p:blipFill>
          <a:blip r:embed="rId4"/>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70660" name="Picture 4" descr="2007 - ICW - Leaders and Laggards"/>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71683"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2" name="Group 16"/>
          <p:cNvGrpSpPr>
            <a:grpSpLocks/>
          </p:cNvGrpSpPr>
          <p:nvPr/>
        </p:nvGrpSpPr>
        <p:grpSpPr bwMode="auto">
          <a:xfrm>
            <a:off x="2768600" y="1600200"/>
            <a:ext cx="3683000" cy="4989513"/>
            <a:chOff x="2743200" y="1600200"/>
            <a:chExt cx="3683000" cy="4989731"/>
          </a:xfrm>
        </p:grpSpPr>
        <p:grpSp>
          <p:nvGrpSpPr>
            <p:cNvPr id="5"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71691"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 Minus.gif"/>
          <p:cNvPicPr>
            <a:picLocks noChangeAspect="1"/>
          </p:cNvPicPr>
          <p:nvPr/>
        </p:nvPicPr>
        <p:blipFill>
          <a:blip r:embed="rId4"/>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inyourpocket.png"/>
          <p:cNvPicPr>
            <a:picLocks noChangeAspect="1"/>
          </p:cNvPicPr>
          <p:nvPr/>
        </p:nvPicPr>
        <p:blipFill>
          <a:blip r:embed="rId2"/>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Stock_000001610547Small"/>
          <p:cNvPicPr>
            <a:picLocks noGrp="1" noChangeAspect="1" noChangeArrowheads="1"/>
          </p:cNvPicPr>
          <p:nvPr>
            <p:ph idx="4294967295"/>
          </p:nvPr>
        </p:nvPicPr>
        <p:blipFill>
          <a:blip r:embed="rId4"/>
          <a:srcRect/>
          <a:stretch>
            <a:fillRect/>
          </a:stretch>
        </p:blipFill>
        <p:spPr>
          <a:xfrm>
            <a:off x="0" y="0"/>
            <a:ext cx="9144000" cy="8556835"/>
          </a:xfrm>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82339986_ad45c6b742_b.jpg"/>
          <p:cNvPicPr>
            <a:picLocks noChangeAspect="1"/>
          </p:cNvPicPr>
          <p:nvPr/>
        </p:nvPicPr>
        <p:blipFill>
          <a:blip r:embed="rId4"/>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c1477-6293-0001"/>
          <p:cNvPicPr>
            <a:picLocks noGrp="1" noChangeAspect="1" noChangeArrowheads="1"/>
          </p:cNvPicPr>
          <p:nvPr>
            <p:ph idx="4294967295"/>
          </p:nvPr>
        </p:nvPicPr>
        <p:blipFill>
          <a:blip r:embed="rId4"/>
          <a:srcRect l="1891" t="2510" r="1620" b="4016"/>
          <a:stretch>
            <a:fillRect/>
          </a:stretch>
        </p:blipFill>
        <p:spPr>
          <a:xfrm>
            <a:off x="0" y="1046112"/>
            <a:ext cx="9144000" cy="4765776"/>
          </a:xfrm>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2006-12 TIME Cover"/>
          <p:cNvPicPr>
            <a:picLocks noGrp="1" noChangeAspect="1" noChangeArrowheads="1"/>
          </p:cNvPicPr>
          <p:nvPr>
            <p:ph idx="1"/>
          </p:nvPr>
        </p:nvPicPr>
        <p:blipFill>
          <a:blip r:embed="rId4"/>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idx="1"/>
          </p:nvPr>
        </p:nvSpPr>
        <p:spPr/>
        <p:txBody>
          <a:bodyPr/>
          <a:lstStyle/>
          <a:p>
            <a:pPr marL="0" indent="0" eaLnBrk="1" hangingPunct="1">
              <a:lnSpc>
                <a:spcPct val="90000"/>
              </a:lnSpc>
              <a:buFont typeface="Wingdings" pitchFamily="2" charset="2"/>
              <a:buNone/>
            </a:pPr>
            <a:endParaRPr lang="en-US" sz="3500" smtClean="0">
              <a:solidFill>
                <a:schemeClr val="accent2"/>
              </a:solidFill>
              <a:effectLst/>
            </a:endParaRPr>
          </a:p>
          <a:p>
            <a:pPr marL="0" indent="0" eaLnBrk="1" hangingPunct="1">
              <a:lnSpc>
                <a:spcPct val="90000"/>
              </a:lnSpc>
              <a:buFont typeface="Wingdings" pitchFamily="2" charset="2"/>
              <a:buNone/>
            </a:pPr>
            <a:r>
              <a:rPr lang="en-US" sz="3500" smtClean="0">
                <a:solidFill>
                  <a:schemeClr val="accent2"/>
                </a:solidFill>
                <a:effectLst/>
              </a:rPr>
              <a:t>While we teach whatever we teach at school, the kids go home and learn the skills they need to survive and prosper in an interconnected global economy.</a:t>
            </a:r>
            <a:r>
              <a:rPr lang="en-US" sz="3500" smtClean="0">
                <a:solidFill>
                  <a:schemeClr val="tx2"/>
                </a:solidFill>
                <a:effectLst/>
              </a:rPr>
              <a:t> </a:t>
            </a:r>
            <a:r>
              <a:rPr lang="en-US" sz="3500" smtClean="0">
                <a:effectLst/>
              </a:rPr>
              <a:t>	</a:t>
            </a:r>
          </a:p>
          <a:p>
            <a:pPr marL="0" indent="0" eaLnBrk="1" hangingPunct="1">
              <a:lnSpc>
                <a:spcPct val="90000"/>
              </a:lnSpc>
              <a:buFont typeface="Wingdings" pitchFamily="2" charset="2"/>
              <a:buNone/>
            </a:pPr>
            <a:r>
              <a:rPr lang="en-US" sz="3500" smtClean="0">
                <a:effectLst/>
              </a:rPr>
              <a:t>			 - Clarence Fisher</a:t>
            </a:r>
            <a:r>
              <a:rPr lang="en-US" sz="2000" smtClean="0">
                <a:solidFill>
                  <a:schemeClr val="folHlink"/>
                </a:solidFill>
                <a:effectLst/>
              </a:rPr>
              <a:t> </a:t>
            </a:r>
            <a:endParaRPr lang="en-US" sz="2000" i="1" smtClean="0">
              <a:solidFill>
                <a:schemeClr val="folHlink"/>
              </a:solidFill>
              <a:effectLst/>
            </a:endParaRP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b="7494"/>
          <a:stretch>
            <a:fillRect/>
          </a:stretch>
        </p:blipFill>
        <p:spPr bwMode="auto">
          <a:xfrm>
            <a:off x="0" y="1371600"/>
            <a:ext cx="9144000" cy="5486400"/>
          </a:xfrm>
          <a:prstGeom prst="rect">
            <a:avLst/>
          </a:prstGeom>
          <a:noFill/>
          <a:ln w="9525">
            <a:noFill/>
            <a:miter lim="800000"/>
            <a:headEnd/>
            <a:tailEnd/>
          </a:ln>
          <a:effectLst/>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4" name="TextBox 3"/>
          <p:cNvSpPr txBox="1"/>
          <p:nvPr/>
        </p:nvSpPr>
        <p:spPr>
          <a:xfrm>
            <a:off x="313766" y="335340"/>
            <a:ext cx="8068234" cy="1569660"/>
          </a:xfrm>
          <a:prstGeom prst="rect">
            <a:avLst/>
          </a:prstGeom>
          <a:noFill/>
        </p:spPr>
        <p:txBody>
          <a:bodyPr wrap="square" rtlCol="0">
            <a:spAutoFit/>
          </a:bodyPr>
          <a:lstStyle/>
          <a:p>
            <a:r>
              <a:rPr lang="en-US" sz="3200" dirty="0" smtClean="0">
                <a:latin typeface="Berlin Sans FB Demi" pitchFamily="34" charset="0"/>
              </a:rPr>
              <a:t>No generation in history has ever been so </a:t>
            </a:r>
            <a:br>
              <a:rPr lang="en-US" sz="3200" dirty="0" smtClean="0">
                <a:latin typeface="Berlin Sans FB Demi" pitchFamily="34" charset="0"/>
              </a:rPr>
            </a:br>
            <a:r>
              <a:rPr lang="en-US" sz="3200" dirty="0" smtClean="0">
                <a:latin typeface="Berlin Sans FB Demi" pitchFamily="34" charset="0"/>
              </a:rPr>
              <a:t>thoroughly prepared for the industrial age.</a:t>
            </a:r>
          </a:p>
          <a:p>
            <a:endParaRPr lang="en-US" sz="3200" dirty="0">
              <a:solidFill>
                <a:schemeClr val="bg1"/>
              </a:solidFill>
            </a:endParaRPr>
          </a:p>
        </p:txBody>
      </p:sp>
      <p:sp>
        <p:nvSpPr>
          <p:cNvPr id="5" name="TextBox 4"/>
          <p:cNvSpPr txBox="1"/>
          <p:nvPr/>
        </p:nvSpPr>
        <p:spPr>
          <a:xfrm>
            <a:off x="6248400" y="1371600"/>
            <a:ext cx="1461619" cy="369332"/>
          </a:xfrm>
          <a:prstGeom prst="rect">
            <a:avLst/>
          </a:prstGeom>
          <a:noFill/>
        </p:spPr>
        <p:txBody>
          <a:bodyPr wrap="none" rtlCol="0">
            <a:spAutoFit/>
          </a:bodyPr>
          <a:lstStyle/>
          <a:p>
            <a:r>
              <a:rPr lang="en-US" sz="1800" dirty="0" smtClean="0">
                <a:latin typeface="Calibri" pitchFamily="34" charset="0"/>
              </a:rPr>
              <a:t>David Warlick</a:t>
            </a:r>
            <a:endParaRPr lang="en-US" sz="1800" dirty="0">
              <a:latin typeface="Calibri" pitchFamily="34" charset="0"/>
            </a:endParaRPr>
          </a:p>
        </p:txBody>
      </p:sp>
      <p:sp>
        <p:nvSpPr>
          <p:cNvPr id="6" name="TextBox 5"/>
          <p:cNvSpPr txBox="1"/>
          <p:nvPr/>
        </p:nvSpPr>
        <p:spPr>
          <a:xfrm>
            <a:off x="0" y="6627168"/>
            <a:ext cx="2064989" cy="230832"/>
          </a:xfrm>
          <a:prstGeom prst="rect">
            <a:avLst/>
          </a:prstGeom>
          <a:noFill/>
        </p:spPr>
        <p:txBody>
          <a:bodyPr wrap="none" rtlCol="0">
            <a:spAutoFit/>
          </a:bodyPr>
          <a:lstStyle/>
          <a:p>
            <a:r>
              <a:rPr lang="en-US" sz="900" dirty="0" smtClean="0">
                <a:solidFill>
                  <a:srgbClr val="000000"/>
                </a:solidFill>
                <a:latin typeface="Calibri" pitchFamily="34" charset="0"/>
              </a:rPr>
              <a:t>http://davidwarlick.com/2cents/?p=298</a:t>
            </a:r>
            <a:endParaRPr lang="en-US" sz="900" dirty="0">
              <a:solidFill>
                <a:srgbClr val="000000"/>
              </a:solidFill>
              <a:latin typeface="Calibri" pitchFamily="34" charset="0"/>
            </a:endParaRPr>
          </a:p>
        </p:txBody>
      </p:sp>
      <p:sp>
        <p:nvSpPr>
          <p:cNvPr id="7" name="TextBox 6"/>
          <p:cNvSpPr txBox="1"/>
          <p:nvPr/>
        </p:nvSpPr>
        <p:spPr>
          <a:xfrm>
            <a:off x="7742658" y="6642556"/>
            <a:ext cx="1401345" cy="230832"/>
          </a:xfrm>
          <a:prstGeom prst="rect">
            <a:avLst/>
          </a:prstGeom>
          <a:noFill/>
        </p:spPr>
        <p:txBody>
          <a:bodyPr wrap="none" rtlCol="0">
            <a:spAutoFit/>
          </a:bodyPr>
          <a:lstStyle/>
          <a:p>
            <a:pPr algn="r"/>
            <a:r>
              <a:rPr lang="en-US" sz="900" dirty="0" smtClean="0">
                <a:solidFill>
                  <a:srgbClr val="000000"/>
                </a:solidFill>
                <a:latin typeface="Calibri" pitchFamily="34" charset="0"/>
              </a:rPr>
              <a:t>dangerouslyirrelevant.org</a:t>
            </a:r>
            <a:endParaRPr lang="en-US" sz="9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8 - Pearson - Learning to Change.wmv">
            <a:hlinkClick r:id="" action="ppaction://media"/>
          </p:cNvPr>
          <p:cNvPicPr>
            <a:picLocks noRot="1" noChangeAspect="1"/>
          </p:cNvPicPr>
          <p:nvPr>
            <a:videoFile r:link="rId1"/>
          </p:nvPr>
        </p:nvPicPr>
        <p:blipFill>
          <a:blip r:embed="rId3"/>
          <a:stretch>
            <a:fillRect/>
          </a:stretch>
        </p:blipFill>
        <p:spPr>
          <a:xfrm>
            <a:off x="2807971" y="2072054"/>
            <a:ext cx="3528059" cy="2713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5</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Time to</a:t>
            </a:r>
          </a:p>
          <a:p>
            <a:pPr algn="r"/>
            <a:r>
              <a:rPr lang="en-US" sz="6000" dirty="0" smtClean="0">
                <a:solidFill>
                  <a:schemeClr val="accent6">
                    <a:lumMod val="75000"/>
                  </a:schemeClr>
                </a:solidFill>
                <a:latin typeface="Arial Black" pitchFamily="34" charset="0"/>
              </a:rPr>
              <a:t>get moving!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srcRect/>
          <a:stretch>
            <a:fillRect/>
          </a:stretch>
        </p:blipFill>
        <p:spPr bwMode="auto">
          <a:xfrm>
            <a:off x="0" y="0"/>
            <a:ext cx="912681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768600" y="1600200"/>
            <a:ext cx="3683000" cy="3098800"/>
            <a:chOff x="2794000" y="2006600"/>
            <a:chExt cx="3556000" cy="2844800"/>
          </a:xfrm>
        </p:grpSpPr>
        <p:sp>
          <p:nvSpPr>
            <p:cNvPr id="3" name="Oval 2"/>
            <p:cNvSpPr/>
            <p:nvPr/>
          </p:nvSpPr>
          <p:spPr>
            <a:xfrm>
              <a:off x="2928883" y="2146508"/>
              <a:ext cx="3277038" cy="113821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flipV="1">
            <a:off x="4229101"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74758" name="TextBox 18"/>
          <p:cNvSpPr txBox="1">
            <a:spLocks noChangeArrowheads="1"/>
          </p:cNvSpPr>
          <p:nvPr/>
        </p:nvSpPr>
        <p:spPr bwMode="auto">
          <a:xfrm>
            <a:off x="3543300" y="5943600"/>
            <a:ext cx="2133600" cy="646113"/>
          </a:xfrm>
          <a:prstGeom prst="rect">
            <a:avLst/>
          </a:prstGeom>
          <a:noFill/>
          <a:ln w="9525">
            <a:noFill/>
            <a:miter lim="800000"/>
            <a:headEnd/>
            <a:tailEnd/>
          </a:ln>
        </p:spPr>
        <p:txBody>
          <a:bodyPr wrap="none">
            <a:spAutoFit/>
          </a:bodyPr>
          <a:lstStyle/>
          <a:p>
            <a:r>
              <a:rPr lang="en-US" sz="3600">
                <a:latin typeface="Calibri" pitchFamily="34" charset="0"/>
              </a:rPr>
              <a:t>status quo</a:t>
            </a:r>
          </a:p>
        </p:txBody>
      </p:sp>
      <p:grpSp>
        <p:nvGrpSpPr>
          <p:cNvPr id="5" name="Group 15"/>
          <p:cNvGrpSpPr>
            <a:grpSpLocks/>
          </p:cNvGrpSpPr>
          <p:nvPr/>
        </p:nvGrpSpPr>
        <p:grpSpPr bwMode="auto">
          <a:xfrm>
            <a:off x="381000" y="1447800"/>
            <a:ext cx="8156575" cy="2057400"/>
            <a:chOff x="381000" y="1447800"/>
            <a:chExt cx="8156179" cy="2057400"/>
          </a:xfrm>
        </p:grpSpPr>
        <p:sp>
          <p:nvSpPr>
            <p:cNvPr id="74761" name="TextBox 11"/>
            <p:cNvSpPr txBox="1">
              <a:spLocks noChangeArrowheads="1"/>
            </p:cNvSpPr>
            <p:nvPr/>
          </p:nvSpPr>
          <p:spPr bwMode="auto">
            <a:xfrm>
              <a:off x="6477000" y="2514600"/>
              <a:ext cx="2060179" cy="646331"/>
            </a:xfrm>
            <a:prstGeom prst="rect">
              <a:avLst/>
            </a:prstGeom>
            <a:noFill/>
            <a:ln w="9525">
              <a:noFill/>
              <a:miter lim="800000"/>
              <a:headEnd/>
              <a:tailEnd/>
            </a:ln>
          </p:spPr>
          <p:txBody>
            <a:bodyPr wrap="none">
              <a:spAutoFit/>
            </a:bodyPr>
            <a:lstStyle/>
            <a:p>
              <a:r>
                <a:rPr lang="en-US" sz="3600">
                  <a:latin typeface="Calibri" pitchFamily="34" charset="0"/>
                </a:rPr>
                <a:t>possibility</a:t>
              </a:r>
            </a:p>
          </p:txBody>
        </p:sp>
        <p:sp>
          <p:nvSpPr>
            <p:cNvPr id="74762" name="TextBox 12"/>
            <p:cNvSpPr txBox="1">
              <a:spLocks noChangeArrowheads="1"/>
            </p:cNvSpPr>
            <p:nvPr/>
          </p:nvSpPr>
          <p:spPr bwMode="auto">
            <a:xfrm>
              <a:off x="381000" y="2514600"/>
              <a:ext cx="2060179" cy="646331"/>
            </a:xfrm>
            <a:prstGeom prst="rect">
              <a:avLst/>
            </a:prstGeom>
            <a:noFill/>
            <a:ln w="9525">
              <a:noFill/>
              <a:miter lim="800000"/>
              <a:headEnd/>
              <a:tailEnd/>
            </a:ln>
          </p:spPr>
          <p:txBody>
            <a:bodyPr wrap="none">
              <a:spAutoFit/>
            </a:bodyPr>
            <a:lstStyle/>
            <a:p>
              <a:r>
                <a:rPr lang="en-US" sz="3600">
                  <a:latin typeface="Calibri" pitchFamily="34" charset="0"/>
                </a:rPr>
                <a:t>possibility</a:t>
              </a:r>
            </a:p>
          </p:txBody>
        </p:sp>
        <p:sp>
          <p:nvSpPr>
            <p:cNvPr id="14" name="Circular Arrow 13"/>
            <p:cNvSpPr/>
            <p:nvPr/>
          </p:nvSpPr>
          <p:spPr>
            <a:xfrm flipH="1">
              <a:off x="1904926" y="1447800"/>
              <a:ext cx="1981104" cy="2057400"/>
            </a:xfrm>
            <a:prstGeom prst="circularArrow">
              <a:avLst/>
            </a:prstGeom>
            <a:gradFill>
              <a:gsLst>
                <a:gs pos="0">
                  <a:srgbClr val="C00000"/>
                </a:gs>
                <a:gs pos="45000">
                  <a:srgbClr val="FF7A00"/>
                </a:gs>
                <a:gs pos="70000">
                  <a:srgbClr val="FF0300"/>
                </a:gs>
                <a:gs pos="100000">
                  <a:srgbClr val="4D0808"/>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a:off x="5333760" y="1447800"/>
              <a:ext cx="1981104" cy="2057400"/>
            </a:xfrm>
            <a:prstGeom prst="circularArrow">
              <a:avLst/>
            </a:prstGeom>
            <a:gradFill>
              <a:gsLst>
                <a:gs pos="0">
                  <a:srgbClr val="C00000"/>
                </a:gs>
                <a:gs pos="45000">
                  <a:srgbClr val="FF7A00"/>
                </a:gs>
                <a:gs pos="70000">
                  <a:srgbClr val="FF0300"/>
                </a:gs>
                <a:gs pos="100000">
                  <a:srgbClr val="4D0808"/>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aphicFrame>
        <p:nvGraphicFramePr>
          <p:cNvPr id="21" name="Diagram 20"/>
          <p:cNvGraphicFramePr/>
          <p:nvPr/>
        </p:nvGraphicFramePr>
        <p:xfrm>
          <a:off x="228601" y="228600"/>
          <a:ext cx="5943600" cy="707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295400"/>
            <a:ext cx="3340979" cy="584775"/>
          </a:xfrm>
          <a:prstGeom prst="rect">
            <a:avLst/>
          </a:prstGeom>
          <a:noFill/>
        </p:spPr>
        <p:txBody>
          <a:bodyPr wrap="none" rtlCol="0">
            <a:spAutoFit/>
          </a:bodyPr>
          <a:lstStyle/>
          <a:p>
            <a:r>
              <a:rPr lang="en-US" dirty="0" smtClean="0"/>
              <a:t>critical thinking</a:t>
            </a:r>
            <a:endParaRPr lang="en-US" dirty="0"/>
          </a:p>
        </p:txBody>
      </p:sp>
      <p:sp>
        <p:nvSpPr>
          <p:cNvPr id="3" name="TextBox 2"/>
          <p:cNvSpPr txBox="1"/>
          <p:nvPr/>
        </p:nvSpPr>
        <p:spPr>
          <a:xfrm>
            <a:off x="4876800" y="1447800"/>
            <a:ext cx="3467616" cy="584775"/>
          </a:xfrm>
          <a:prstGeom prst="rect">
            <a:avLst/>
          </a:prstGeom>
          <a:noFill/>
        </p:spPr>
        <p:txBody>
          <a:bodyPr wrap="none" rtlCol="0">
            <a:spAutoFit/>
          </a:bodyPr>
          <a:lstStyle/>
          <a:p>
            <a:r>
              <a:rPr lang="en-US" dirty="0" smtClean="0"/>
              <a:t>problem solving</a:t>
            </a:r>
            <a:endParaRPr lang="en-US" dirty="0"/>
          </a:p>
        </p:txBody>
      </p:sp>
      <p:sp>
        <p:nvSpPr>
          <p:cNvPr id="5" name="TextBox 4"/>
          <p:cNvSpPr txBox="1"/>
          <p:nvPr/>
        </p:nvSpPr>
        <p:spPr>
          <a:xfrm>
            <a:off x="228600" y="2971800"/>
            <a:ext cx="2819170" cy="584775"/>
          </a:xfrm>
          <a:prstGeom prst="rect">
            <a:avLst/>
          </a:prstGeom>
          <a:noFill/>
        </p:spPr>
        <p:txBody>
          <a:bodyPr wrap="none" rtlCol="0">
            <a:spAutoFit/>
          </a:bodyPr>
          <a:lstStyle/>
          <a:p>
            <a:r>
              <a:rPr lang="en-US" dirty="0" smtClean="0"/>
              <a:t>collaboration</a:t>
            </a:r>
            <a:endParaRPr lang="en-US" dirty="0"/>
          </a:p>
        </p:txBody>
      </p:sp>
      <p:sp>
        <p:nvSpPr>
          <p:cNvPr id="6" name="TextBox 5"/>
          <p:cNvSpPr txBox="1"/>
          <p:nvPr/>
        </p:nvSpPr>
        <p:spPr>
          <a:xfrm>
            <a:off x="1447800" y="2133600"/>
            <a:ext cx="2596801" cy="584775"/>
          </a:xfrm>
          <a:prstGeom prst="rect">
            <a:avLst/>
          </a:prstGeom>
          <a:noFill/>
        </p:spPr>
        <p:txBody>
          <a:bodyPr wrap="none" rtlCol="0">
            <a:spAutoFit/>
          </a:bodyPr>
          <a:lstStyle/>
          <a:p>
            <a:r>
              <a:rPr lang="en-US" dirty="0" smtClean="0"/>
              <a:t>adaptability</a:t>
            </a:r>
            <a:endParaRPr lang="en-US" dirty="0"/>
          </a:p>
        </p:txBody>
      </p:sp>
      <p:sp>
        <p:nvSpPr>
          <p:cNvPr id="7" name="TextBox 6"/>
          <p:cNvSpPr txBox="1"/>
          <p:nvPr/>
        </p:nvSpPr>
        <p:spPr>
          <a:xfrm>
            <a:off x="2590800" y="4572000"/>
            <a:ext cx="3908442" cy="584775"/>
          </a:xfrm>
          <a:prstGeom prst="rect">
            <a:avLst/>
          </a:prstGeom>
          <a:noFill/>
        </p:spPr>
        <p:txBody>
          <a:bodyPr wrap="none" rtlCol="0">
            <a:spAutoFit/>
          </a:bodyPr>
          <a:lstStyle/>
          <a:p>
            <a:r>
              <a:rPr lang="en-US" dirty="0" err="1" smtClean="0"/>
              <a:t>entrepeneurialism</a:t>
            </a:r>
            <a:endParaRPr lang="en-US" dirty="0"/>
          </a:p>
        </p:txBody>
      </p:sp>
      <p:sp>
        <p:nvSpPr>
          <p:cNvPr id="8" name="TextBox 7"/>
          <p:cNvSpPr txBox="1"/>
          <p:nvPr/>
        </p:nvSpPr>
        <p:spPr>
          <a:xfrm>
            <a:off x="4648200" y="3124200"/>
            <a:ext cx="2098267" cy="584775"/>
          </a:xfrm>
          <a:prstGeom prst="rect">
            <a:avLst/>
          </a:prstGeom>
          <a:noFill/>
        </p:spPr>
        <p:txBody>
          <a:bodyPr wrap="none" rtlCol="0">
            <a:spAutoFit/>
          </a:bodyPr>
          <a:lstStyle/>
          <a:p>
            <a:r>
              <a:rPr lang="en-US" dirty="0" smtClean="0"/>
              <a:t>creativity</a:t>
            </a:r>
            <a:endParaRPr lang="en-US" dirty="0"/>
          </a:p>
        </p:txBody>
      </p:sp>
      <p:sp>
        <p:nvSpPr>
          <p:cNvPr id="9" name="TextBox 8"/>
          <p:cNvSpPr txBox="1"/>
          <p:nvPr/>
        </p:nvSpPr>
        <p:spPr>
          <a:xfrm>
            <a:off x="4800600" y="381000"/>
            <a:ext cx="3914470" cy="584775"/>
          </a:xfrm>
          <a:prstGeom prst="rect">
            <a:avLst/>
          </a:prstGeom>
          <a:noFill/>
        </p:spPr>
        <p:txBody>
          <a:bodyPr wrap="none" rtlCol="0">
            <a:spAutoFit/>
          </a:bodyPr>
          <a:lstStyle/>
          <a:p>
            <a:r>
              <a:rPr lang="en-US" dirty="0" smtClean="0"/>
              <a:t>effective speaking</a:t>
            </a:r>
            <a:endParaRPr lang="en-US" dirty="0"/>
          </a:p>
        </p:txBody>
      </p:sp>
      <p:sp>
        <p:nvSpPr>
          <p:cNvPr id="10" name="TextBox 9"/>
          <p:cNvSpPr txBox="1"/>
          <p:nvPr/>
        </p:nvSpPr>
        <p:spPr>
          <a:xfrm>
            <a:off x="4267200" y="5257800"/>
            <a:ext cx="3494483" cy="584775"/>
          </a:xfrm>
          <a:prstGeom prst="rect">
            <a:avLst/>
          </a:prstGeom>
          <a:noFill/>
        </p:spPr>
        <p:txBody>
          <a:bodyPr wrap="none" rtlCol="0">
            <a:spAutoFit/>
          </a:bodyPr>
          <a:lstStyle/>
          <a:p>
            <a:r>
              <a:rPr lang="en-US" dirty="0" smtClean="0"/>
              <a:t>effective writing</a:t>
            </a:r>
            <a:endParaRPr lang="en-US" dirty="0"/>
          </a:p>
        </p:txBody>
      </p:sp>
      <p:sp>
        <p:nvSpPr>
          <p:cNvPr id="11" name="TextBox 10"/>
          <p:cNvSpPr txBox="1"/>
          <p:nvPr/>
        </p:nvSpPr>
        <p:spPr>
          <a:xfrm>
            <a:off x="304800" y="5257800"/>
            <a:ext cx="2326471" cy="584775"/>
          </a:xfrm>
          <a:prstGeom prst="rect">
            <a:avLst/>
          </a:prstGeom>
          <a:noFill/>
        </p:spPr>
        <p:txBody>
          <a:bodyPr wrap="none" rtlCol="0">
            <a:spAutoFit/>
          </a:bodyPr>
          <a:lstStyle/>
          <a:p>
            <a:r>
              <a:rPr lang="en-US" dirty="0" smtClean="0"/>
              <a:t>innovation</a:t>
            </a:r>
            <a:endParaRPr lang="en-US" dirty="0"/>
          </a:p>
        </p:txBody>
      </p:sp>
      <p:sp>
        <p:nvSpPr>
          <p:cNvPr id="12" name="TextBox 11"/>
          <p:cNvSpPr txBox="1"/>
          <p:nvPr/>
        </p:nvSpPr>
        <p:spPr>
          <a:xfrm>
            <a:off x="4495800" y="2286000"/>
            <a:ext cx="4199355" cy="584775"/>
          </a:xfrm>
          <a:prstGeom prst="rect">
            <a:avLst/>
          </a:prstGeom>
          <a:noFill/>
        </p:spPr>
        <p:txBody>
          <a:bodyPr wrap="none" rtlCol="0">
            <a:spAutoFit/>
          </a:bodyPr>
          <a:lstStyle/>
          <a:p>
            <a:r>
              <a:rPr lang="en-US" dirty="0" smtClean="0"/>
              <a:t>information literacy</a:t>
            </a:r>
            <a:endParaRPr lang="en-US" dirty="0"/>
          </a:p>
        </p:txBody>
      </p:sp>
      <p:sp>
        <p:nvSpPr>
          <p:cNvPr id="13" name="TextBox 12"/>
          <p:cNvSpPr txBox="1"/>
          <p:nvPr/>
        </p:nvSpPr>
        <p:spPr>
          <a:xfrm>
            <a:off x="1524000" y="3733800"/>
            <a:ext cx="3066865" cy="584775"/>
          </a:xfrm>
          <a:prstGeom prst="rect">
            <a:avLst/>
          </a:prstGeom>
          <a:noFill/>
        </p:spPr>
        <p:txBody>
          <a:bodyPr wrap="none" rtlCol="0">
            <a:spAutoFit/>
          </a:bodyPr>
          <a:lstStyle/>
          <a:p>
            <a:r>
              <a:rPr lang="en-US" dirty="0" smtClean="0"/>
              <a:t>media fluency</a:t>
            </a:r>
            <a:endParaRPr lang="en-US" dirty="0"/>
          </a:p>
        </p:txBody>
      </p:sp>
      <p:sp>
        <p:nvSpPr>
          <p:cNvPr id="14" name="TextBox 13"/>
          <p:cNvSpPr txBox="1"/>
          <p:nvPr/>
        </p:nvSpPr>
        <p:spPr>
          <a:xfrm>
            <a:off x="1447800" y="6019800"/>
            <a:ext cx="2106667" cy="584775"/>
          </a:xfrm>
          <a:prstGeom prst="rect">
            <a:avLst/>
          </a:prstGeom>
          <a:noFill/>
        </p:spPr>
        <p:txBody>
          <a:bodyPr wrap="none" rtlCol="0">
            <a:spAutoFit/>
          </a:bodyPr>
          <a:lstStyle/>
          <a:p>
            <a:r>
              <a:rPr lang="en-US" dirty="0" smtClean="0"/>
              <a:t>synthesis</a:t>
            </a:r>
            <a:endParaRPr lang="en-US" dirty="0"/>
          </a:p>
        </p:txBody>
      </p:sp>
      <p:sp>
        <p:nvSpPr>
          <p:cNvPr id="15" name="TextBox 14"/>
          <p:cNvSpPr txBox="1"/>
          <p:nvPr/>
        </p:nvSpPr>
        <p:spPr>
          <a:xfrm>
            <a:off x="5410200" y="3733800"/>
            <a:ext cx="3291286" cy="584775"/>
          </a:xfrm>
          <a:prstGeom prst="rect">
            <a:avLst/>
          </a:prstGeom>
          <a:noFill/>
        </p:spPr>
        <p:txBody>
          <a:bodyPr wrap="none" rtlCol="0">
            <a:spAutoFit/>
          </a:bodyPr>
          <a:lstStyle/>
          <a:p>
            <a:r>
              <a:rPr lang="en-US" dirty="0" smtClean="0"/>
              <a:t>analytical skills</a:t>
            </a:r>
            <a:endParaRPr lang="en-US" dirty="0"/>
          </a:p>
        </p:txBody>
      </p:sp>
      <p:sp>
        <p:nvSpPr>
          <p:cNvPr id="16" name="TextBox 15"/>
          <p:cNvSpPr txBox="1"/>
          <p:nvPr/>
        </p:nvSpPr>
        <p:spPr>
          <a:xfrm>
            <a:off x="5715000" y="6019800"/>
            <a:ext cx="1921936" cy="584775"/>
          </a:xfrm>
          <a:prstGeom prst="rect">
            <a:avLst/>
          </a:prstGeom>
          <a:noFill/>
        </p:spPr>
        <p:txBody>
          <a:bodyPr wrap="none" rtlCol="0">
            <a:spAutoFit/>
          </a:bodyPr>
          <a:lstStyle/>
          <a:p>
            <a:r>
              <a:rPr lang="en-US" dirty="0" smtClean="0"/>
              <a:t>curiosity</a:t>
            </a:r>
            <a:endParaRPr lang="en-US" dirty="0"/>
          </a:p>
        </p:txBody>
      </p:sp>
      <p:sp>
        <p:nvSpPr>
          <p:cNvPr id="17" name="TextBox 16"/>
          <p:cNvSpPr txBox="1"/>
          <p:nvPr/>
        </p:nvSpPr>
        <p:spPr>
          <a:xfrm>
            <a:off x="0" y="381000"/>
            <a:ext cx="3737305" cy="584775"/>
          </a:xfrm>
          <a:prstGeom prst="rect">
            <a:avLst/>
          </a:prstGeom>
          <a:noFill/>
        </p:spPr>
        <p:txBody>
          <a:bodyPr wrap="none" rtlCol="0">
            <a:spAutoFit/>
          </a:bodyPr>
          <a:lstStyle/>
          <a:p>
            <a:r>
              <a:rPr lang="en-US" dirty="0" smtClean="0"/>
              <a:t>global awareness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 name="Straight Arrow Connector 8"/>
          <p:cNvCxnSpPr/>
          <p:nvPr/>
        </p:nvCxnSpPr>
        <p:spPr bwMode="auto">
          <a:xfrm rot="5400000">
            <a:off x="-1556824" y="3236212"/>
            <a:ext cx="5105400" cy="1588"/>
          </a:xfrm>
          <a:prstGeom prst="straightConnector1">
            <a:avLst/>
          </a:prstGeom>
          <a:noFill/>
          <a:ln w="63500" cap="flat" cmpd="sng" algn="ctr">
            <a:solidFill>
              <a:schemeClr val="bg2"/>
            </a:solidFill>
            <a:prstDash val="solid"/>
            <a:round/>
            <a:headEnd type="triangle" w="lg" len="lg"/>
            <a:tailEnd type="none"/>
          </a:ln>
          <a:effectLst/>
        </p:spPr>
      </p:cxnSp>
      <p:cxnSp>
        <p:nvCxnSpPr>
          <p:cNvPr id="10" name="Straight Arrow Connector 9"/>
          <p:cNvCxnSpPr/>
          <p:nvPr/>
        </p:nvCxnSpPr>
        <p:spPr bwMode="auto">
          <a:xfrm rot="10800000">
            <a:off x="964904" y="5788117"/>
            <a:ext cx="7315200" cy="1588"/>
          </a:xfrm>
          <a:prstGeom prst="straightConnector1">
            <a:avLst/>
          </a:prstGeom>
          <a:noFill/>
          <a:ln w="63500" cap="flat" cmpd="sng" algn="ctr">
            <a:solidFill>
              <a:schemeClr val="bg2"/>
            </a:solidFill>
            <a:prstDash val="solid"/>
            <a:round/>
            <a:headEnd type="triangle" w="lg" len="lg"/>
            <a:tailEnd type="none"/>
          </a:ln>
          <a:effectLst/>
        </p:spPr>
      </p:cxnSp>
      <p:sp>
        <p:nvSpPr>
          <p:cNvPr id="12" name="TextBox 11"/>
          <p:cNvSpPr txBox="1"/>
          <p:nvPr/>
        </p:nvSpPr>
        <p:spPr>
          <a:xfrm>
            <a:off x="6121472" y="5970657"/>
            <a:ext cx="1638590" cy="400110"/>
          </a:xfrm>
          <a:prstGeom prst="rect">
            <a:avLst/>
          </a:prstGeom>
          <a:noFill/>
        </p:spPr>
        <p:txBody>
          <a:bodyPr wrap="none" rtlCol="0">
            <a:spAutoFit/>
          </a:bodyPr>
          <a:lstStyle/>
          <a:p>
            <a:pPr algn="ctr"/>
            <a:r>
              <a:rPr lang="en-US" sz="2000" dirty="0" smtClean="0">
                <a:solidFill>
                  <a:schemeClr val="bg2"/>
                </a:solidFill>
              </a:rPr>
              <a:t>high school</a:t>
            </a:r>
            <a:endParaRPr lang="en-US" sz="2000" dirty="0"/>
          </a:p>
        </p:txBody>
      </p:sp>
      <p:sp>
        <p:nvSpPr>
          <p:cNvPr id="13" name="TextBox 12"/>
          <p:cNvSpPr txBox="1"/>
          <p:nvPr/>
        </p:nvSpPr>
        <p:spPr>
          <a:xfrm>
            <a:off x="1092272" y="5945257"/>
            <a:ext cx="2539478" cy="400110"/>
          </a:xfrm>
          <a:prstGeom prst="rect">
            <a:avLst/>
          </a:prstGeom>
          <a:noFill/>
        </p:spPr>
        <p:txBody>
          <a:bodyPr wrap="none" rtlCol="0">
            <a:spAutoFit/>
          </a:bodyPr>
          <a:lstStyle/>
          <a:p>
            <a:pPr algn="ctr"/>
            <a:r>
              <a:rPr lang="en-US" sz="2000" dirty="0" smtClean="0">
                <a:solidFill>
                  <a:schemeClr val="bg2"/>
                </a:solidFill>
              </a:rPr>
              <a:t>elementary school</a:t>
            </a:r>
            <a:endParaRPr lang="en-US" sz="2000" dirty="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cxnSp>
        <p:nvCxnSpPr>
          <p:cNvPr id="37" name="Straight Arrow Connector 36"/>
          <p:cNvCxnSpPr/>
          <p:nvPr/>
        </p:nvCxnSpPr>
        <p:spPr bwMode="auto">
          <a:xfrm>
            <a:off x="1384300" y="1549400"/>
            <a:ext cx="2438400" cy="203200"/>
          </a:xfrm>
          <a:prstGeom prst="straightConnector1">
            <a:avLst/>
          </a:prstGeom>
          <a:noFill/>
          <a:ln w="63500" cap="flat" cmpd="sng" algn="ctr">
            <a:solidFill>
              <a:srgbClr val="FF0000"/>
            </a:solidFill>
            <a:prstDash val="solid"/>
            <a:round/>
            <a:headEnd type="none" w="med" len="med"/>
            <a:tailEnd type="none"/>
          </a:ln>
          <a:effectLst/>
        </p:spPr>
      </p:cxnSp>
      <p:cxnSp>
        <p:nvCxnSpPr>
          <p:cNvPr id="40" name="Straight Arrow Connector 39"/>
          <p:cNvCxnSpPr/>
          <p:nvPr/>
        </p:nvCxnSpPr>
        <p:spPr bwMode="auto">
          <a:xfrm>
            <a:off x="3810000" y="1752600"/>
            <a:ext cx="3810000" cy="2984500"/>
          </a:xfrm>
          <a:prstGeom prst="straightConnector1">
            <a:avLst/>
          </a:prstGeom>
          <a:noFill/>
          <a:ln w="63500" cap="flat" cmpd="sng" algn="ctr">
            <a:solidFill>
              <a:srgbClr val="FF0000"/>
            </a:solidFill>
            <a:prstDash val="solid"/>
            <a:round/>
            <a:headEnd type="none" w="med" len="med"/>
            <a:tailEnd type="triangle" w="lg" len="lg"/>
          </a:ln>
          <a:effectLst/>
        </p:spPr>
      </p:cxnSp>
      <p:sp>
        <p:nvSpPr>
          <p:cNvPr id="11" name="TextBox 10"/>
          <p:cNvSpPr txBox="1"/>
          <p:nvPr/>
        </p:nvSpPr>
        <p:spPr>
          <a:xfrm>
            <a:off x="5012852" y="2263914"/>
            <a:ext cx="2149948" cy="707886"/>
          </a:xfrm>
          <a:prstGeom prst="rect">
            <a:avLst/>
          </a:prstGeom>
          <a:noFill/>
        </p:spPr>
        <p:txBody>
          <a:bodyPr wrap="none" rtlCol="0">
            <a:spAutoFit/>
          </a:bodyPr>
          <a:lstStyle/>
          <a:p>
            <a:r>
              <a:rPr lang="en-US" sz="2000" dirty="0" smtClean="0">
                <a:solidFill>
                  <a:srgbClr val="FF0000"/>
                </a:solidFill>
              </a:rPr>
              <a:t>student </a:t>
            </a:r>
            <a:br>
              <a:rPr lang="en-US" sz="2000" dirty="0" smtClean="0">
                <a:solidFill>
                  <a:srgbClr val="FF0000"/>
                </a:solidFill>
              </a:rPr>
            </a:br>
            <a:r>
              <a:rPr lang="en-US" sz="2000" dirty="0" smtClean="0">
                <a:solidFill>
                  <a:srgbClr val="FF0000"/>
                </a:solidFill>
              </a:rPr>
              <a:t>    engagement</a:t>
            </a:r>
            <a:endParaRPr lang="en-US" sz="2000" dirty="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srcRect/>
          <a:stretch>
            <a:fillRect/>
          </a:stretch>
        </p:blipFill>
        <p:spPr bwMode="auto">
          <a:xfrm>
            <a:off x="1" y="0"/>
            <a:ext cx="9143999" cy="68743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srcRect/>
          <a:stretch>
            <a:fillRect/>
          </a:stretch>
        </p:blipFill>
        <p:spPr bwMode="auto">
          <a:xfrm>
            <a:off x="1" y="0"/>
            <a:ext cx="91483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500" name="Picture 4" descr="Incremental1"/>
          <p:cNvPicPr>
            <a:picLocks noChangeAspect="1" noChangeArrowheads="1"/>
          </p:cNvPicPr>
          <p:nvPr/>
        </p:nvPicPr>
        <p:blipFill>
          <a:blip r:embed="rId4"/>
          <a:srcRect/>
          <a:stretch>
            <a:fillRect/>
          </a:stretch>
        </p:blipFill>
        <p:spPr bwMode="auto">
          <a:xfrm>
            <a:off x="190244" y="878682"/>
            <a:ext cx="8763512" cy="5100637"/>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lstStyle/>
          <a:p>
            <a:pPr algn="ctr" eaLnBrk="1" hangingPunct="1">
              <a:buFont typeface="Wingdings" pitchFamily="2" charset="2"/>
              <a:buNone/>
            </a:pPr>
            <a:endParaRPr lang="en-US" sz="4000" smtClean="0">
              <a:solidFill>
                <a:schemeClr val="folHlink"/>
              </a:solidFill>
              <a:effectLst/>
            </a:endParaRPr>
          </a:p>
          <a:p>
            <a:pPr algn="ctr" eaLnBrk="1" hangingPunct="1">
              <a:buFont typeface="Wingdings" pitchFamily="2" charset="2"/>
              <a:buNone/>
            </a:pPr>
            <a:r>
              <a:rPr lang="en-US" sz="4000" smtClean="0">
                <a:solidFill>
                  <a:schemeClr val="tx2"/>
                </a:solidFill>
                <a:effectLst/>
              </a:rPr>
              <a:t>leadership</a:t>
            </a:r>
          </a:p>
          <a:p>
            <a:pPr algn="ctr" eaLnBrk="1" hangingPunct="1">
              <a:buFont typeface="Wingdings" pitchFamily="2" charset="2"/>
              <a:buNone/>
            </a:pPr>
            <a:r>
              <a:rPr lang="en-US" sz="4000" smtClean="0">
                <a:solidFill>
                  <a:schemeClr val="tx2"/>
                </a:solidFill>
                <a:effectLst/>
              </a:rPr>
              <a:t>v. </a:t>
            </a:r>
          </a:p>
          <a:p>
            <a:pPr algn="ctr" eaLnBrk="1" hangingPunct="1">
              <a:buFont typeface="Wingdings" pitchFamily="2" charset="2"/>
              <a:buNone/>
            </a:pPr>
            <a:r>
              <a:rPr lang="en-US" sz="4000" smtClean="0">
                <a:solidFill>
                  <a:schemeClr val="tx2"/>
                </a:solidFill>
                <a:effectLst/>
              </a:rPr>
              <a:t>management</a:t>
            </a:r>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p:txBody>
          <a:bodyPr/>
          <a:lstStyle/>
          <a:p>
            <a:pPr algn="ctr" eaLnBrk="1" hangingPunct="1">
              <a:buFont typeface="Wingdings" pitchFamily="2" charset="2"/>
              <a:buNone/>
            </a:pPr>
            <a:endParaRPr lang="en-US" sz="4000" smtClean="0">
              <a:solidFill>
                <a:schemeClr val="folHlink"/>
              </a:solidFill>
              <a:effectLst/>
            </a:endParaRPr>
          </a:p>
          <a:p>
            <a:pPr algn="ctr" eaLnBrk="1" hangingPunct="1">
              <a:buFont typeface="Wingdings" pitchFamily="2" charset="2"/>
              <a:buNone/>
            </a:pPr>
            <a:r>
              <a:rPr lang="en-US" sz="4000" smtClean="0">
                <a:solidFill>
                  <a:schemeClr val="tx2"/>
                </a:solidFill>
                <a:effectLst/>
              </a:rPr>
              <a:t>anticipatory</a:t>
            </a:r>
          </a:p>
          <a:p>
            <a:pPr algn="ctr" eaLnBrk="1" hangingPunct="1">
              <a:buFont typeface="Wingdings" pitchFamily="2" charset="2"/>
              <a:buNone/>
            </a:pPr>
            <a:r>
              <a:rPr lang="en-US" sz="4000" smtClean="0">
                <a:solidFill>
                  <a:schemeClr val="tx2"/>
                </a:solidFill>
                <a:effectLst/>
              </a:rPr>
              <a:t>v. </a:t>
            </a:r>
          </a:p>
          <a:p>
            <a:pPr algn="ctr" eaLnBrk="1" hangingPunct="1">
              <a:buFont typeface="Wingdings" pitchFamily="2" charset="2"/>
              <a:buNone/>
            </a:pPr>
            <a:r>
              <a:rPr lang="en-US" sz="4000" smtClean="0">
                <a:solidFill>
                  <a:schemeClr val="tx2"/>
                </a:solidFill>
                <a:effectLst/>
              </a:rPr>
              <a:t>reactionary</a:t>
            </a: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p:txBody>
          <a:bodyPr/>
          <a:lstStyle/>
          <a:p>
            <a:pPr algn="ctr" eaLnBrk="1" hangingPunct="1">
              <a:buFont typeface="Wingdings" pitchFamily="2" charset="2"/>
              <a:buNone/>
            </a:pPr>
            <a:endParaRPr lang="en-US" sz="4000" smtClean="0">
              <a:solidFill>
                <a:schemeClr val="folHlink"/>
              </a:solidFill>
              <a:effectLst/>
            </a:endParaRPr>
          </a:p>
          <a:p>
            <a:pPr algn="ctr" eaLnBrk="1" hangingPunct="1">
              <a:buFont typeface="Wingdings" pitchFamily="2" charset="2"/>
              <a:buNone/>
            </a:pPr>
            <a:r>
              <a:rPr lang="en-US" sz="4000" smtClean="0">
                <a:solidFill>
                  <a:schemeClr val="tx2"/>
                </a:solidFill>
                <a:effectLst/>
              </a:rPr>
              <a:t>future-oriented</a:t>
            </a:r>
          </a:p>
          <a:p>
            <a:pPr algn="ctr" eaLnBrk="1" hangingPunct="1">
              <a:buFont typeface="Wingdings" pitchFamily="2" charset="2"/>
              <a:buNone/>
            </a:pPr>
            <a:r>
              <a:rPr lang="en-US" sz="4000" smtClean="0">
                <a:solidFill>
                  <a:schemeClr val="tx2"/>
                </a:solidFill>
                <a:effectLst/>
              </a:rPr>
              <a:t>v. </a:t>
            </a:r>
          </a:p>
          <a:p>
            <a:pPr algn="ctr" eaLnBrk="1" hangingPunct="1">
              <a:buFont typeface="Wingdings" pitchFamily="2" charset="2"/>
              <a:buNone/>
            </a:pPr>
            <a:r>
              <a:rPr lang="en-US" sz="4000" smtClean="0">
                <a:solidFill>
                  <a:schemeClr val="tx2"/>
                </a:solidFill>
                <a:effectLst/>
              </a:rPr>
              <a:t>compliance-oriented</a:t>
            </a:r>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srcRect/>
          <a:stretch>
            <a:fillRect/>
          </a:stretch>
        </p:blipFill>
        <p:spPr bwMode="auto">
          <a:xfrm>
            <a:off x="0" y="0"/>
            <a:ext cx="9753600" cy="7334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3015750Medium.jpg"/>
          <p:cNvPicPr>
            <a:picLocks noChangeAspect="1"/>
          </p:cNvPicPr>
          <p:nvPr/>
        </p:nvPicPr>
        <p:blipFill>
          <a:blip r:embed="rId3"/>
          <a:srcRect l="6249" r="10417" b="6168"/>
          <a:stretch>
            <a:fillRect/>
          </a:stretch>
        </p:blipFill>
        <p:spPr>
          <a:xfrm>
            <a:off x="0" y="0"/>
            <a:ext cx="9144000" cy="6858000"/>
          </a:xfrm>
          <a:prstGeom prst="rect">
            <a:avLst/>
          </a:prstGeom>
        </p:spPr>
      </p:pic>
      <p:sp>
        <p:nvSpPr>
          <p:cNvPr id="3" name="TextBox 2"/>
          <p:cNvSpPr txBox="1"/>
          <p:nvPr/>
        </p:nvSpPr>
        <p:spPr>
          <a:xfrm>
            <a:off x="201605" y="228600"/>
            <a:ext cx="2922595" cy="1569660"/>
          </a:xfrm>
          <a:prstGeom prst="rect">
            <a:avLst/>
          </a:prstGeom>
          <a:noFill/>
        </p:spPr>
        <p:txBody>
          <a:bodyPr wrap="none" rtlCol="0">
            <a:spAutoFit/>
          </a:bodyPr>
          <a:lstStyle/>
          <a:p>
            <a:r>
              <a:rPr lang="en-US" sz="2400" dirty="0" smtClean="0">
                <a:solidFill>
                  <a:srgbClr val="0C0C0C"/>
                </a:solidFill>
                <a:latin typeface="Kabel Bk BT" pitchFamily="34" charset="0"/>
              </a:rPr>
              <a:t>The people in charge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of leading school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organizations into the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21st century …</a:t>
            </a:r>
            <a:endParaRPr lang="en-US" sz="2400" dirty="0">
              <a:solidFill>
                <a:srgbClr val="0C0C0C"/>
              </a:solidFill>
              <a:latin typeface="Kabel Bk BT" pitchFamily="34" charset="0"/>
            </a:endParaRPr>
          </a:p>
        </p:txBody>
      </p:sp>
      <p:sp>
        <p:nvSpPr>
          <p:cNvPr id="4" name="TextBox 3"/>
          <p:cNvSpPr txBox="1"/>
          <p:nvPr/>
        </p:nvSpPr>
        <p:spPr>
          <a:xfrm>
            <a:off x="5914732" y="4114800"/>
            <a:ext cx="3076868" cy="1200329"/>
          </a:xfrm>
          <a:prstGeom prst="rect">
            <a:avLst/>
          </a:prstGeom>
          <a:noFill/>
        </p:spPr>
        <p:txBody>
          <a:bodyPr wrap="none" rtlCol="0">
            <a:spAutoFit/>
          </a:bodyPr>
          <a:lstStyle/>
          <a:p>
            <a:pPr algn="r"/>
            <a:r>
              <a:rPr lang="en-US" sz="2400" dirty="0" smtClean="0">
                <a:solidFill>
                  <a:srgbClr val="0C0C0C"/>
                </a:solidFill>
                <a:latin typeface="Kabel Bk BT" pitchFamily="34" charset="0"/>
              </a:rPr>
              <a:t>often are the</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least knowledgeable</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about the 21st century.</a:t>
            </a:r>
            <a:endParaRPr lang="en-US" sz="2400" dirty="0">
              <a:solidFill>
                <a:srgbClr val="0C0C0C"/>
              </a:solidFill>
              <a:latin typeface="Kabel Bk BT" pitchFamily="34" charset="0"/>
            </a:endParaRPr>
          </a:p>
        </p:txBody>
      </p:sp>
      <p:sp>
        <p:nvSpPr>
          <p:cNvPr id="5" name="TextBox 4"/>
          <p:cNvSpPr txBox="1"/>
          <p:nvPr/>
        </p:nvSpPr>
        <p:spPr>
          <a:xfrm rot="5400000">
            <a:off x="-649857" y="6027908"/>
            <a:ext cx="1515158" cy="215444"/>
          </a:xfrm>
          <a:prstGeom prst="rect">
            <a:avLst/>
          </a:prstGeom>
          <a:noFill/>
        </p:spPr>
        <p:txBody>
          <a:bodyPr wrap="none" rtlCol="0">
            <a:spAutoFit/>
          </a:bodyPr>
          <a:lstStyle/>
          <a:p>
            <a:pPr algn="r"/>
            <a:r>
              <a:rPr lang="en-US" sz="800" dirty="0" smtClean="0">
                <a:solidFill>
                  <a:srgbClr val="0C0C0C"/>
                </a:solidFill>
              </a:rPr>
              <a:t>dangerouslyirrelevant.org</a:t>
            </a:r>
            <a:endParaRPr lang="en-US" sz="800" dirty="0">
              <a:solidFill>
                <a:srgbClr val="0C0C0C"/>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4" name="Picture 3" descr="Our Digital Landscape">
            <a:hlinkClick r:id="rId4" tooltip="Photo Sharing"/>
          </p:cNvPr>
          <p:cNvPicPr>
            <a:picLocks noChangeAspect="1" noChangeArrowheads="1"/>
          </p:cNvPicPr>
          <p:nvPr/>
        </p:nvPicPr>
        <p:blipFill>
          <a:blip r:embed="rId5"/>
          <a:srcRect l="1332" t="1242" r="5867" b="1036"/>
          <a:stretch>
            <a:fillRect/>
          </a:stretch>
        </p:blipFill>
        <p:spPr bwMode="auto">
          <a:xfrm>
            <a:off x="2058988" y="919163"/>
            <a:ext cx="5026025" cy="50196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Head in Sand"/>
          <p:cNvPicPr>
            <a:picLocks noChangeAspect="1" noChangeArrowheads="1"/>
          </p:cNvPicPr>
          <p:nvPr/>
        </p:nvPicPr>
        <p:blipFill>
          <a:blip r:embed="rId4"/>
          <a:srcRect/>
          <a:stretch>
            <a:fillRect/>
          </a:stretch>
        </p:blipFill>
        <p:spPr bwMode="auto">
          <a:xfrm>
            <a:off x="-685800" y="0"/>
            <a:ext cx="1028215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0277619Medium.jpg"/>
          <p:cNvPicPr>
            <a:picLocks noChangeAspect="1"/>
          </p:cNvPicPr>
          <p:nvPr/>
        </p:nvPicPr>
        <p:blipFill>
          <a:blip r:embed="rId3"/>
          <a:srcRect l="10884" r="7483" b="8082"/>
          <a:stretch>
            <a:fillRect/>
          </a:stretch>
        </p:blipFill>
        <p:spPr>
          <a:xfrm>
            <a:off x="0" y="0"/>
            <a:ext cx="91440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a:off x="7851660" y="6642556"/>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961226120_e865ac65bf_o.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ar02.jpg"/>
          <p:cNvPicPr>
            <a:picLocks noChangeAspect="1"/>
          </p:cNvPicPr>
          <p:nvPr/>
        </p:nvPicPr>
        <p:blipFill>
          <a:blip r:embed="rId2"/>
          <a:stretch>
            <a:fillRect/>
          </a:stretch>
        </p:blipFill>
        <p:spPr>
          <a:xfrm>
            <a:off x="-1145572" y="0"/>
            <a:ext cx="10289572" cy="6858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srcRect/>
          <a:stretch>
            <a:fillRect/>
          </a:stretch>
        </p:blipFill>
        <p:spPr bwMode="auto">
          <a:xfrm>
            <a:off x="0" y="0"/>
            <a:ext cx="914181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idx="1"/>
          </p:nvPr>
        </p:nvSpPr>
        <p:spPr/>
        <p:txBody>
          <a:bodyPr/>
          <a:lstStyle/>
          <a:p>
            <a:pPr>
              <a:buFont typeface="Wingdings" pitchFamily="2" charset="2"/>
              <a:buNone/>
              <a:defRPr/>
            </a:pPr>
            <a:r>
              <a:rPr lang="en-US" sz="4400" dirty="0" smtClean="0">
                <a:effectLst/>
              </a:rPr>
              <a:t>	</a:t>
            </a:r>
            <a:r>
              <a:rPr lang="en-US" sz="4400" dirty="0" smtClean="0">
                <a:solidFill>
                  <a:schemeClr val="accent6"/>
                </a:solidFill>
                <a:effectLst/>
              </a:rPr>
              <a:t>No one will thank you for taking care of today if you have failed to take care of tomorrow.</a:t>
            </a:r>
          </a:p>
          <a:p>
            <a:pPr>
              <a:buFont typeface="Wingdings" pitchFamily="2" charset="2"/>
              <a:buNone/>
              <a:defRPr/>
            </a:pPr>
            <a:r>
              <a:rPr lang="en-US" sz="4400" dirty="0" smtClean="0">
                <a:effectLst/>
              </a:rPr>
              <a:t>				- Joel Barker </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Content Placeholder 3" descr="Irrelevant to Children's Futures.jpg"/>
          <p:cNvPicPr>
            <a:picLocks noGrp="1" noChangeAspect="1"/>
          </p:cNvPicPr>
          <p:nvPr>
            <p:ph idx="4294967295"/>
          </p:nvPr>
        </p:nvPicPr>
        <p:blipFill>
          <a:blip r:embed="rId4"/>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457200" y="1146175"/>
            <a:ext cx="8229600" cy="1139825"/>
          </a:xfrm>
          <a:noFill/>
        </p:spPr>
        <p:txBody>
          <a:bodyPr/>
          <a:lstStyle/>
          <a:p>
            <a:pPr eaLnBrk="1" hangingPunct="1"/>
            <a:r>
              <a:rPr lang="en-US" sz="9000" dirty="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endParaRPr lang="en-US" dirty="0" smtClean="0">
              <a:effectLst/>
            </a:endParaRPr>
          </a:p>
          <a:p>
            <a:pPr algn="ctr" eaLnBrk="1" hangingPunct="1">
              <a:buNone/>
            </a:pPr>
            <a:r>
              <a:rPr lang="en-US" sz="3000" dirty="0" smtClean="0">
                <a:effectLst/>
              </a:rPr>
              <a:t>uceacastle.wikispaces.com/</a:t>
            </a:r>
            <a:r>
              <a:rPr lang="en-US" sz="3000" dirty="0" err="1" smtClean="0">
                <a:effectLst/>
              </a:rPr>
              <a:t>newtoncsd</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1600200" y="457200"/>
            <a:ext cx="5943600" cy="59436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619354" cy="430887"/>
          </a:xfrm>
          <a:prstGeom prst="rect">
            <a:avLst/>
          </a:prstGeom>
          <a:noFill/>
        </p:spPr>
        <p:txBody>
          <a:bodyPr wrap="none" rtlCol="0">
            <a:spAutoFit/>
          </a:bodyPr>
          <a:lstStyle/>
          <a:p>
            <a:r>
              <a:rPr lang="en-US" sz="1100" dirty="0" smtClean="0">
                <a:solidFill>
                  <a:schemeClr val="accent3"/>
                </a:solidFill>
              </a:rPr>
              <a:t>Monitoring, assessment, </a:t>
            </a:r>
            <a:br>
              <a:rPr lang="en-US" sz="1100" dirty="0" smtClean="0">
                <a:solidFill>
                  <a:schemeClr val="accent3"/>
                </a:solidFill>
              </a:rPr>
            </a:br>
            <a:r>
              <a:rPr lang="en-US" sz="1100" dirty="0" smtClean="0">
                <a:solidFill>
                  <a:schemeClr val="accent3"/>
                </a:solidFill>
              </a:rPr>
              <a:t>and evaluation</a:t>
            </a:r>
            <a:endParaRPr lang="en-US" sz="1100" dirty="0">
              <a:solidFill>
                <a:schemeClr val="accent3"/>
              </a:solidFill>
            </a:endParaRPr>
          </a:p>
        </p:txBody>
      </p:sp>
      <p:sp>
        <p:nvSpPr>
          <p:cNvPr id="7" name="TextBox 6"/>
          <p:cNvSpPr txBox="1"/>
          <p:nvPr/>
        </p:nvSpPr>
        <p:spPr>
          <a:xfrm>
            <a:off x="209446" y="609600"/>
            <a:ext cx="1544012" cy="600164"/>
          </a:xfrm>
          <a:prstGeom prst="rect">
            <a:avLst/>
          </a:prstGeom>
          <a:noFill/>
        </p:spPr>
        <p:txBody>
          <a:bodyPr wrap="none" rtlCol="0">
            <a:spAutoFit/>
          </a:bodyPr>
          <a:lstStyle/>
          <a:p>
            <a:r>
              <a:rPr lang="en-US" sz="1100" dirty="0" smtClean="0">
                <a:solidFill>
                  <a:schemeClr val="accent4"/>
                </a:solidFill>
              </a:rPr>
              <a:t>Federal, state, and local</a:t>
            </a:r>
            <a:br>
              <a:rPr lang="en-US" sz="1100" dirty="0" smtClean="0">
                <a:solidFill>
                  <a:schemeClr val="accent4"/>
                </a:solidFill>
              </a:rPr>
            </a:br>
            <a:r>
              <a:rPr lang="en-US" sz="1100" dirty="0" smtClean="0">
                <a:solidFill>
                  <a:schemeClr val="accent4"/>
                </a:solidFill>
              </a:rPr>
              <a:t>laws, policies, and </a:t>
            </a:r>
            <a:br>
              <a:rPr lang="en-US" sz="1100" dirty="0" smtClean="0">
                <a:solidFill>
                  <a:schemeClr val="accent4"/>
                </a:solidFill>
              </a:rPr>
            </a:br>
            <a:r>
              <a:rPr lang="en-US" sz="1100" dirty="0" smtClean="0">
                <a:solidFill>
                  <a:schemeClr val="accent4"/>
                </a:solidFill>
              </a:rPr>
              <a:t>funding support</a:t>
            </a:r>
            <a:endParaRPr lang="en-US" sz="1100" dirty="0">
              <a:solidFill>
                <a:schemeClr val="accent4"/>
              </a:solidFill>
            </a:endParaRPr>
          </a:p>
        </p:txBody>
      </p:sp>
      <p:sp>
        <p:nvSpPr>
          <p:cNvPr id="8" name="TextBox 7"/>
          <p:cNvSpPr txBox="1"/>
          <p:nvPr/>
        </p:nvSpPr>
        <p:spPr>
          <a:xfrm>
            <a:off x="209446" y="2219236"/>
            <a:ext cx="1223412" cy="600164"/>
          </a:xfrm>
          <a:prstGeom prst="rect">
            <a:avLst/>
          </a:prstGeom>
          <a:noFill/>
        </p:spPr>
        <p:txBody>
          <a:bodyPr wrap="none" rtlCol="0">
            <a:spAutoFit/>
          </a:bodyPr>
          <a:lstStyle/>
          <a:p>
            <a:r>
              <a:rPr lang="en-US" sz="1100" dirty="0" smtClean="0">
                <a:solidFill>
                  <a:schemeClr val="accent2"/>
                </a:solidFill>
              </a:rPr>
              <a:t>Mindset shift: </a:t>
            </a:r>
            <a:br>
              <a:rPr lang="en-US" sz="1100" dirty="0" smtClean="0">
                <a:solidFill>
                  <a:schemeClr val="accent2"/>
                </a:solidFill>
              </a:rPr>
            </a:br>
            <a:r>
              <a:rPr lang="en-US" sz="1100" dirty="0" smtClean="0">
                <a:solidFill>
                  <a:schemeClr val="accent2"/>
                </a:solidFill>
              </a:rPr>
              <a:t>The digital, global </a:t>
            </a:r>
            <a:br>
              <a:rPr lang="en-US" sz="1100" dirty="0" smtClean="0">
                <a:solidFill>
                  <a:schemeClr val="accent2"/>
                </a:solidFill>
              </a:rPr>
            </a:br>
            <a:r>
              <a:rPr lang="en-US" sz="1100" dirty="0" smtClean="0">
                <a:solidFill>
                  <a:schemeClr val="accent2"/>
                </a:solidFill>
              </a:rPr>
              <a:t>age is here!</a:t>
            </a:r>
            <a:endParaRPr lang="en-US" sz="1100" dirty="0">
              <a:solidFill>
                <a:schemeClr val="accent2"/>
              </a:solidFill>
            </a:endParaRPr>
          </a:p>
        </p:txBody>
      </p:sp>
      <p:cxnSp>
        <p:nvCxnSpPr>
          <p:cNvPr id="10" name="Straight Connector 9"/>
          <p:cNvCxnSpPr>
            <a:stCxn id="7" idx="3"/>
          </p:cNvCxnSpPr>
          <p:nvPr/>
        </p:nvCxnSpPr>
        <p:spPr>
          <a:xfrm>
            <a:off x="1753458" y="909682"/>
            <a:ext cx="684942" cy="614318"/>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067905" y="1829904"/>
            <a:ext cx="635915" cy="733479"/>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848726" y="2791826"/>
            <a:ext cx="609600" cy="664748"/>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7650" name="Content Placeholder 3" descr="42914294_975aab3235_b.jpg"/>
          <p:cNvPicPr>
            <a:picLocks noGrp="1" noChangeAspect="1"/>
          </p:cNvPicPr>
          <p:nvPr>
            <p:ph idx="1"/>
          </p:nvPr>
        </p:nvPicPr>
        <p:blipFill>
          <a:blip r:embed="rId4"/>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450204342_636c98538c_b.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5400</TotalTime>
  <Words>3785</Words>
  <Application>Microsoft Office PowerPoint</Application>
  <PresentationFormat>On-screen Show (4:3)</PresentationFormat>
  <Paragraphs>431</Paragraphs>
  <Slides>75</Slides>
  <Notes>61</Notes>
  <HiddenSlides>0</HiddenSlides>
  <MMClips>3</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Globe</vt:lpstr>
      <vt:lpstr>Slide 1</vt:lpstr>
      <vt:lpstr>ACT 1</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ACT 2</vt:lpstr>
      <vt:lpstr>Slide 20</vt:lpstr>
      <vt:lpstr>Slide 21</vt:lpstr>
      <vt:lpstr>Slide 22</vt:lpstr>
      <vt:lpstr>Slide 23</vt:lpstr>
      <vt:lpstr>Slide 24</vt:lpstr>
      <vt:lpstr>Slide 25</vt:lpstr>
      <vt:lpstr>Slide 26</vt:lpstr>
      <vt:lpstr>ACT 3</vt:lpstr>
      <vt:lpstr>Slide 28</vt:lpstr>
      <vt:lpstr>Slide 29</vt:lpstr>
      <vt:lpstr>Slide 30</vt:lpstr>
      <vt:lpstr>Slide 31</vt:lpstr>
      <vt:lpstr>Slide 32</vt:lpstr>
      <vt:lpstr>Slide 33</vt:lpstr>
      <vt:lpstr>ACT 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ACT 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Thank you!</vt:lpstr>
      <vt:lpstr>Slide 75</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415</cp:revision>
  <cp:lastPrinted>2006-11-29T12:57:57Z</cp:lastPrinted>
  <dcterms:created xsi:type="dcterms:W3CDTF">2006-11-10T16:41:19Z</dcterms:created>
  <dcterms:modified xsi:type="dcterms:W3CDTF">2009-01-05T13:04:53Z</dcterms:modified>
</cp:coreProperties>
</file>