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256" r:id="rId2"/>
    <p:sldId id="319" r:id="rId3"/>
    <p:sldId id="548" r:id="rId4"/>
    <p:sldId id="609" r:id="rId5"/>
    <p:sldId id="611" r:id="rId6"/>
    <p:sldId id="612" r:id="rId7"/>
    <p:sldId id="613" r:id="rId8"/>
    <p:sldId id="610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621" r:id="rId23"/>
    <p:sldId id="563" r:id="rId24"/>
    <p:sldId id="622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608" r:id="rId33"/>
    <p:sldId id="575" r:id="rId34"/>
    <p:sldId id="576" r:id="rId35"/>
    <p:sldId id="577" r:id="rId36"/>
    <p:sldId id="544" r:id="rId37"/>
    <p:sldId id="379" r:id="rId38"/>
    <p:sldId id="383" r:id="rId39"/>
    <p:sldId id="414" r:id="rId40"/>
    <p:sldId id="384" r:id="rId41"/>
    <p:sldId id="450" r:id="rId42"/>
    <p:sldId id="452" r:id="rId43"/>
    <p:sldId id="451" r:id="rId44"/>
    <p:sldId id="617" r:id="rId45"/>
    <p:sldId id="453" r:id="rId46"/>
    <p:sldId id="618" r:id="rId47"/>
    <p:sldId id="628" r:id="rId48"/>
    <p:sldId id="629" r:id="rId49"/>
    <p:sldId id="630" r:id="rId50"/>
    <p:sldId id="619" r:id="rId51"/>
    <p:sldId id="614" r:id="rId52"/>
    <p:sldId id="534" r:id="rId53"/>
    <p:sldId id="615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598" r:id="rId72"/>
    <p:sldId id="599" r:id="rId73"/>
    <p:sldId id="600" r:id="rId74"/>
    <p:sldId id="601" r:id="rId75"/>
    <p:sldId id="602" r:id="rId76"/>
    <p:sldId id="603" r:id="rId77"/>
    <p:sldId id="604" r:id="rId78"/>
    <p:sldId id="605" r:id="rId79"/>
    <p:sldId id="606" r:id="rId80"/>
    <p:sldId id="607" r:id="rId81"/>
    <p:sldId id="620" r:id="rId82"/>
    <p:sldId id="397" r:id="rId83"/>
    <p:sldId id="528" r:id="rId84"/>
    <p:sldId id="643" r:id="rId85"/>
    <p:sldId id="644" r:id="rId86"/>
    <p:sldId id="308" r:id="rId87"/>
    <p:sldId id="631" r:id="rId88"/>
    <p:sldId id="417" r:id="rId89"/>
    <p:sldId id="635" r:id="rId90"/>
    <p:sldId id="642" r:id="rId91"/>
    <p:sldId id="632" r:id="rId92"/>
    <p:sldId id="488" r:id="rId93"/>
    <p:sldId id="441" r:id="rId94"/>
    <p:sldId id="440" r:id="rId95"/>
    <p:sldId id="436" r:id="rId96"/>
    <p:sldId id="435" r:id="rId97"/>
    <p:sldId id="437" r:id="rId98"/>
    <p:sldId id="438" r:id="rId99"/>
    <p:sldId id="489" r:id="rId100"/>
    <p:sldId id="646" r:id="rId101"/>
    <p:sldId id="636" r:id="rId102"/>
    <p:sldId id="446" r:id="rId103"/>
    <p:sldId id="449" r:id="rId104"/>
    <p:sldId id="447" r:id="rId105"/>
    <p:sldId id="527" r:id="rId106"/>
    <p:sldId id="530" r:id="rId107"/>
    <p:sldId id="529" r:id="rId108"/>
    <p:sldId id="637" r:id="rId109"/>
    <p:sldId id="306" r:id="rId110"/>
    <p:sldId id="639" r:id="rId111"/>
    <p:sldId id="638" r:id="rId112"/>
    <p:sldId id="516" r:id="rId113"/>
    <p:sldId id="640" r:id="rId114"/>
    <p:sldId id="324" r:id="rId115"/>
    <p:sldId id="641" r:id="rId116"/>
    <p:sldId id="623" r:id="rId117"/>
    <p:sldId id="624" r:id="rId118"/>
    <p:sldId id="648" r:id="rId119"/>
    <p:sldId id="645" r:id="rId120"/>
    <p:sldId id="625" r:id="rId121"/>
    <p:sldId id="626" r:id="rId122"/>
    <p:sldId id="627" r:id="rId123"/>
    <p:sldId id="378" r:id="rId12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34" autoAdjust="0"/>
  </p:normalViewPr>
  <p:slideViewPr>
    <p:cSldViewPr>
      <p:cViewPr varScale="1">
        <p:scale>
          <a:sx n="56" d="100"/>
          <a:sy n="56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27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23609-6786-4C3A-9898-176AFBB67363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2CBC8-2C39-4E45-ABA4-DB9D168A3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32D4-800C-4918-97BC-D9D62129CCB3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11D7-ED64-403F-BEA5-97346500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739CA-E6EB-49B2-A694-F00F15AAD4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77" tIns="46189" rIns="92377" bIns="46189" anchor="b"/>
          <a:lstStyle/>
          <a:p>
            <a:pPr algn="r" defTabSz="924034">
              <a:defRPr/>
            </a:pPr>
            <a:fld id="{5527B64B-1A96-44ED-9419-78B5EFA1A5CE}" type="slidenum">
              <a:rPr lang="en-US" sz="1200">
                <a:latin typeface="Arial" charset="0"/>
                <a:cs typeface="+mn-cs"/>
              </a:rPr>
              <a:pPr algn="r" defTabSz="924034">
                <a:defRPr/>
              </a:pPr>
              <a:t>116</a:t>
            </a:fld>
            <a:endParaRPr lang="en-US" sz="1200" dirty="0">
              <a:latin typeface="Arial" charset="0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CB138-3568-46A3-9E9F-BCD455147CB2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E34EAA-B420-41F2-9288-7666DBE73E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77" tIns="46189" rIns="92377" bIns="46189" anchor="b"/>
          <a:lstStyle/>
          <a:p>
            <a:pPr algn="r" defTabSz="924034">
              <a:defRPr/>
            </a:pPr>
            <a:fld id="{7EDE063F-D55F-4046-9B58-610F85E10040}" type="slidenum">
              <a:rPr lang="en-US" sz="1200">
                <a:latin typeface="Arial" charset="0"/>
                <a:cs typeface="+mn-cs"/>
              </a:rPr>
              <a:pPr algn="r" defTabSz="924034">
                <a:defRPr/>
              </a:pPr>
              <a:t>120</a:t>
            </a:fld>
            <a:endParaRPr lang="en-US" sz="1200" dirty="0">
              <a:latin typeface="Arial" charset="0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6913"/>
            <a:ext cx="4656138" cy="349408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363"/>
            <a:ext cx="5486400" cy="4192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77" tIns="46189" rIns="92377" bIns="46189" anchor="b"/>
          <a:lstStyle/>
          <a:p>
            <a:pPr algn="r" defTabSz="924034">
              <a:defRPr/>
            </a:pPr>
            <a:fld id="{9C9954D3-58AE-42B1-9DE5-281D6AD261A7}" type="slidenum">
              <a:rPr lang="en-US" sz="1200">
                <a:latin typeface="Arial" charset="0"/>
                <a:cs typeface="+mn-cs"/>
              </a:rPr>
              <a:pPr algn="r" defTabSz="924034">
                <a:defRPr/>
              </a:pPr>
              <a:t>121</a:t>
            </a:fld>
            <a:endParaRPr lang="en-US" sz="1200" dirty="0">
              <a:latin typeface="Arial" charset="0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6913"/>
            <a:ext cx="4656138" cy="3494087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24363"/>
            <a:ext cx="5486400" cy="4192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04F66-A5A7-4353-83A5-A3D8A7EEBEBA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41D647-6B78-47E5-B9C1-07369ED2D3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C714CC-2724-4CC5-8E79-A2E31DEB50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1E828-649F-4118-BB4E-690F6846D9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25833-8191-4A3B-B008-AC2F0F39F7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C7107-31E2-4D37-A8C0-B3091EA438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85AFE1-A55F-4067-BA9D-D7A5FEA8909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1A80F-E206-47B7-8BA5-FE8BEEDC5A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D61B9-9245-480B-B99F-D0573C9833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5A233-A622-42E3-BAF3-109BFAD6CE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9F363-1E37-4248-8B1E-E45A31421B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DD1BC-C18B-4AAD-827D-6EB346ADFE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A911E-3DDF-4962-9786-DB46395AD2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2632-F9BF-4C42-9192-8DEB80B9D0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CB169A-3445-42E0-93C2-D87F6DB204C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27CE1-4508-4E08-9BE8-DC10DB0DBA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0262C-ACC4-4E19-8131-696CF9796A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5DF27-149F-4F1C-BA50-BBCC02ABD2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6824C-706C-45CE-A541-B988F4988A2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marketer’s sacred herd of P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Video: Social Media Revolution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2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4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35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T:\ZZ%20Documents\Videos\2010%20-%20Social%20Media%20Revolution%202.wmv" TargetMode="Externa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T:\ZZ%20Documents\Videos\2007%20-%20Lowell%20-%20Free%20Range%20Learning.wmv" TargetMode="External"/><Relationship Id="rId4" Type="http://schemas.openxmlformats.org/officeDocument/2006/relationships/image" Target="../media/image3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The impact of digital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technologies on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schools, universities,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and our personal lives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00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2000" dirty="0" smtClean="0">
                <a:solidFill>
                  <a:srgbClr val="0070C0"/>
                </a:solidFill>
              </a:rPr>
              <a:t>Dr. Scott McLeod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CASTLE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1" name="Content Placeholder 3" descr="lenovo-thinkpad-x61-tablet-p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533400"/>
            <a:ext cx="9144000" cy="942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turn to </a:t>
            </a:r>
            <a:r>
              <a:rPr lang="en-US" dirty="0" smtClean="0">
                <a:solidFill>
                  <a:srgbClr val="FFC000"/>
                </a:solidFill>
              </a:rPr>
              <a:t>trusted voices</a:t>
            </a:r>
          </a:p>
          <a:p>
            <a:r>
              <a:rPr lang="en-US" dirty="0" smtClean="0"/>
              <a:t>who can give them </a:t>
            </a:r>
          </a:p>
          <a:p>
            <a:r>
              <a:rPr lang="en-US" dirty="0" smtClean="0"/>
              <a:t>what they want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they want?</a:t>
            </a:r>
            <a:br>
              <a:rPr lang="en-US" dirty="0" smtClean="0"/>
            </a:br>
            <a:r>
              <a:rPr lang="en-US" dirty="0" smtClean="0"/>
              <a:t>How do we build trust?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and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Personalized / individualized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Relationship with </a:t>
            </a:r>
            <a:r>
              <a:rPr lang="en-US" dirty="0" smtClean="0"/>
              <a:t>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Relationship with each 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be valued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Things we can do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2339986_ad45c6b742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38238" y="0"/>
            <a:ext cx="1028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 helpful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Harness their ideas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Leverage their knowledge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Give them opportunities</a:t>
            </a:r>
          </a:p>
          <a:p>
            <a:r>
              <a:rPr lang="en-US" dirty="0" smtClean="0"/>
              <a:t>to interact and collaborate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Give </a:t>
            </a:r>
            <a:r>
              <a:rPr lang="en-US" dirty="0" smtClean="0"/>
              <a:t>our </a:t>
            </a:r>
            <a:r>
              <a:rPr lang="en-US" dirty="0" smtClean="0"/>
              <a:t>evangelists</a:t>
            </a:r>
          </a:p>
          <a:p>
            <a:r>
              <a:rPr lang="en-US" dirty="0" smtClean="0"/>
              <a:t>a </a:t>
            </a:r>
            <a:r>
              <a:rPr lang="en-US" dirty="0" smtClean="0"/>
              <a:t>megaphone</a:t>
            </a:r>
          </a:p>
          <a:p>
            <a:endParaRPr lang="en-US" dirty="0" smtClean="0"/>
          </a:p>
          <a:p>
            <a:r>
              <a:rPr lang="en-US" dirty="0" smtClean="0"/>
              <a:t>[are we </a:t>
            </a:r>
            <a:r>
              <a:rPr lang="en-US" dirty="0" smtClean="0">
                <a:solidFill>
                  <a:srgbClr val="FFC000"/>
                </a:solidFill>
              </a:rPr>
              <a:t>shareable</a:t>
            </a:r>
            <a:r>
              <a:rPr lang="en-US" dirty="0" smtClean="0"/>
              <a:t>?]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 startAt="6"/>
            </a:pPr>
            <a:r>
              <a:rPr lang="en-US" dirty="0" smtClean="0"/>
              <a:t>What’s our social media</a:t>
            </a:r>
            <a:br>
              <a:rPr lang="en-US" dirty="0" smtClean="0"/>
            </a:br>
            <a:r>
              <a:rPr lang="en-US" dirty="0" smtClean="0"/>
              <a:t>strategy?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(do we know what we’re doing?)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Head in S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0"/>
            <a:ext cx="10282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nk Grave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130" y="0"/>
            <a:ext cx="50457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4270" y="2515850"/>
            <a:ext cx="29634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2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rajan Pro" pitchFamily="18" charset="0"/>
              </a:rPr>
              <a:t>CHANGE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25000"/>
                  </a:schemeClr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rajan Pro" pitchFamily="18" charset="0"/>
              </a:rPr>
              <a:t>OR DIE</a:t>
            </a:r>
            <a:endParaRPr lang="en-US" sz="4400" b="1" dirty="0">
              <a:solidFill>
                <a:schemeClr val="accent4">
                  <a:lumMod val="25000"/>
                </a:schemeClr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 startAt="6"/>
            </a:pPr>
            <a:r>
              <a:rPr lang="en-US" dirty="0" smtClean="0"/>
              <a:t>How are we keeping</a:t>
            </a:r>
            <a:br>
              <a:rPr lang="en-US" dirty="0" smtClean="0"/>
            </a:br>
            <a:r>
              <a:rPr lang="en-US" dirty="0" smtClean="0"/>
              <a:t>ourselves informed</a:t>
            </a:r>
            <a:br>
              <a:rPr lang="en-US" dirty="0" smtClean="0"/>
            </a:br>
            <a:r>
              <a:rPr lang="en-US" dirty="0" smtClean="0"/>
              <a:t>and up-to-date?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Completely off-topic…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39" name="Content Placeholder 3" descr="42914294_975aab3235_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Stock_000001610547Small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855662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c1477-6293-0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l="1891" t="2510" r="1620" b="4016"/>
          <a:stretch>
            <a:fillRect/>
          </a:stretch>
        </p:blipFill>
        <p:spPr>
          <a:xfrm>
            <a:off x="-1219200" y="0"/>
            <a:ext cx="13158788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dustrial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THANK YOU!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4400" dirty="0" smtClean="0">
                <a:solidFill>
                  <a:srgbClr val="00B0F0"/>
                </a:solidFill>
              </a:rPr>
              <a:t>dangerouslyirrelevant.org/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>big12alumni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450204342_636c98538c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070805989_10c4d22b4b_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394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amc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36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4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9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5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07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dangerouslyirrelevant.org/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big12alumni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Say hi to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your neighbor(s)!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 sz="quarter"/>
          </p:nvPr>
        </p:nvSpPr>
        <p:spPr>
          <a:xfrm>
            <a:off x="0" y="2560638"/>
            <a:ext cx="9144000" cy="1736725"/>
          </a:xfrm>
        </p:spPr>
        <p:txBody>
          <a:bodyPr/>
          <a:lstStyle/>
          <a:p>
            <a: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  <a:t>New</a:t>
            </a:r>
            <a:b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</a:br>
            <a: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  <a:t>information</a:t>
            </a:r>
            <a:b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</a:br>
            <a: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  <a:t>landscape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sse.monash.edu.au/~cema/courses/CSE5910/lectureFiles/images/lect5b/printP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410200" cy="716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 sz="quarter"/>
          </p:nvPr>
        </p:nvSpPr>
        <p:spPr>
          <a:xfrm>
            <a:off x="685800" y="2560638"/>
            <a:ext cx="7772400" cy="1736725"/>
          </a:xfrm>
        </p:spPr>
        <p:txBody>
          <a:bodyPr/>
          <a:lstStyle/>
          <a:p>
            <a: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  <a:t>We are</a:t>
            </a:r>
            <a:b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</a:br>
            <a:r>
              <a:rPr lang="en-US" sz="9600" dirty="0" smtClean="0">
                <a:solidFill>
                  <a:srgbClr val="5CB9E7"/>
                </a:solidFill>
                <a:effectLst/>
                <a:latin typeface="Arial Black" pitchFamily="34" charset="0"/>
              </a:rPr>
              <a:t>hyper-connected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yspace_logo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" descr="logo_faceboo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15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06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webkin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62088" y="0"/>
            <a:ext cx="1174908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4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smtClean="0"/>
              <a:t>q</a:t>
            </a:r>
            <a:r>
              <a:rPr lang="en-US" dirty="0" smtClean="0"/>
              <a:t>uestions</a:t>
            </a:r>
            <a:br>
              <a:rPr lang="en-US" dirty="0" smtClean="0"/>
            </a:br>
            <a:r>
              <a:rPr lang="en-US" dirty="0" smtClean="0"/>
              <a:t>I’d be asking…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r="25299"/>
          <a:stretch>
            <a:fillRect/>
          </a:stretch>
        </p:blipFill>
        <p:spPr bwMode="auto">
          <a:xfrm>
            <a:off x="0" y="0"/>
            <a:ext cx="10139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9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61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phone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62200"/>
            <a:ext cx="9144000" cy="124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 sz="quarter"/>
          </p:nvPr>
        </p:nvSpPr>
        <p:spPr>
          <a:xfrm>
            <a:off x="609600" y="2438400"/>
            <a:ext cx="7772400" cy="1736725"/>
          </a:xfrm>
        </p:spPr>
        <p:txBody>
          <a:bodyPr/>
          <a:lstStyle/>
          <a:p>
            <a: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We all now </a:t>
            </a:r>
            <a:b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have a voice</a:t>
            </a:r>
            <a:b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sz="4800" dirty="0" smtClean="0">
                <a:solidFill>
                  <a:srgbClr val="00B050"/>
                </a:solidFill>
                <a:effectLst/>
                <a:latin typeface="Arial Black" pitchFamily="34" charset="0"/>
              </a:rPr>
              <a:t>(and can find </a:t>
            </a:r>
            <a:br>
              <a:rPr lang="en-US" sz="4800" dirty="0" smtClean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en-US" sz="4800" dirty="0" smtClean="0">
                <a:solidFill>
                  <a:srgbClr val="00B050"/>
                </a:solidFill>
                <a:effectLst/>
                <a:latin typeface="Arial Black" pitchFamily="34" charset="0"/>
              </a:rPr>
              <a:t>each other, share, connect, collaborate)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 sz="quarter"/>
          </p:nvPr>
        </p:nvSpPr>
        <p:spPr>
          <a:xfrm>
            <a:off x="0" y="2606675"/>
            <a:ext cx="9144000" cy="1736725"/>
          </a:xfrm>
        </p:spPr>
        <p:txBody>
          <a:bodyPr/>
          <a:lstStyle/>
          <a:p>
            <a:r>
              <a:rPr lang="en-US" sz="60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Anytime/anywhere </a:t>
            </a:r>
            <a: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en-US" sz="600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content production, connection, collaboration…</a:t>
            </a:r>
            <a:endParaRPr lang="en-US" sz="4800" dirty="0" smtClean="0">
              <a:solidFill>
                <a:srgbClr val="00B05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/>
            </a:pPr>
            <a:r>
              <a:rPr lang="en-US" dirty="0" smtClean="0"/>
              <a:t>How much are </a:t>
            </a:r>
            <a:r>
              <a:rPr lang="en-US" dirty="0" smtClean="0">
                <a:solidFill>
                  <a:schemeClr val="bg1"/>
                </a:solidFill>
              </a:rPr>
              <a:t>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living in this new</a:t>
            </a:r>
            <a:br>
              <a:rPr lang="en-US" dirty="0" smtClean="0"/>
            </a:br>
            <a:r>
              <a:rPr lang="en-US" dirty="0" smtClean="0"/>
              <a:t>information landscape?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(and, if you’re not, why not?)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reduces friction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long tail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3575" y="6488668"/>
            <a:ext cx="202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http://goo.gl/R6pd</a:t>
            </a:r>
            <a:endParaRPr lang="en-US" dirty="0"/>
          </a:p>
        </p:txBody>
      </p:sp>
      <p:pic>
        <p:nvPicPr>
          <p:cNvPr id="327682" name="Picture 2" descr="http://thefuturebuzz.com/pics/laws/long%20t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62" y="1333500"/>
            <a:ext cx="7635477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/>
              <a:t>moving </a:t>
            </a:r>
            <a:br>
              <a:rPr lang="en-US" dirty="0" smtClean="0"/>
            </a:br>
            <a:r>
              <a:rPr lang="en-US" dirty="0" smtClean="0"/>
              <a:t>to the Web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“Other” is the leading brand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enables abundance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Abundance of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Abundance of choices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is egalitarian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Attention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Conversation follows 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Being good is just the </a:t>
            </a:r>
          </a:p>
          <a:p>
            <a:r>
              <a:rPr lang="en-US" dirty="0" smtClean="0"/>
              <a:t>“green fee”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44000" cy="9425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800" dirty="0" smtClean="0"/>
              <a:t>Product, pricing, </a:t>
            </a:r>
            <a:r>
              <a:rPr lang="en-US" sz="4800" dirty="0" smtClean="0"/>
              <a:t>promotion, and …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are ALL marketers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EVERYTHING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is </a:t>
            </a:r>
            <a:r>
              <a:rPr lang="en-US" dirty="0" smtClean="0"/>
              <a:t>moving </a:t>
            </a:r>
            <a:br>
              <a:rPr lang="en-US" dirty="0" smtClean="0"/>
            </a:br>
            <a:r>
              <a:rPr lang="en-US" dirty="0" smtClean="0"/>
              <a:t>to the Web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really)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Eyeball voting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 startAt="2"/>
            </a:pPr>
            <a:r>
              <a:rPr lang="en-US" dirty="0" smtClean="0"/>
              <a:t>What are we doing</a:t>
            </a:r>
            <a:br>
              <a:rPr lang="en-US" dirty="0" smtClean="0"/>
            </a:br>
            <a:r>
              <a:rPr lang="en-US" dirty="0" smtClean="0"/>
              <a:t>that deserves their</a:t>
            </a:r>
            <a:br>
              <a:rPr lang="en-US" dirty="0" smtClean="0"/>
            </a:br>
            <a:r>
              <a:rPr lang="en-US" dirty="0" smtClean="0"/>
              <a:t>attention?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What’s our value proposition?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Are we remarkable?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Do they agree?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10 - Social Media Revolution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2900" y="1209675"/>
            <a:ext cx="5918200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 startAt="3"/>
            </a:pPr>
            <a:r>
              <a:rPr lang="en-US" dirty="0" smtClean="0"/>
              <a:t>What’s our social media</a:t>
            </a:r>
            <a:br>
              <a:rPr lang="en-US" dirty="0" smtClean="0"/>
            </a:br>
            <a:r>
              <a:rPr lang="en-US" dirty="0" smtClean="0"/>
              <a:t>strategy?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(do we know what we’re doing?)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open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transparent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accessible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convenient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immediate /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real time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networked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02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connected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shared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collaborative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interactive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individualized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empowering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flexible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adaptive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‘experts’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rapidly-changing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87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comprehensive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searchable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often ‘</a:t>
            </a:r>
            <a:r>
              <a:rPr lang="en-US" sz="6600" kern="0" dirty="0" err="1" smtClean="0">
                <a:solidFill>
                  <a:schemeClr val="bg1"/>
                </a:solidFill>
                <a:latin typeface="Impact" pitchFamily="34" charset="0"/>
                <a:cs typeface="+mn-cs"/>
              </a:rPr>
              <a:t>crowdsourced</a:t>
            </a: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’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creative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multimodal /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multimedia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efficient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often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expensive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global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geography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physical media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87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technology-suffused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 startAt="4"/>
            </a:pPr>
            <a:r>
              <a:rPr lang="en-US" dirty="0" smtClean="0"/>
              <a:t>How are we </a:t>
            </a:r>
            <a:r>
              <a:rPr lang="en-US" dirty="0" smtClean="0">
                <a:solidFill>
                  <a:schemeClr val="bg1"/>
                </a:solidFill>
              </a:rPr>
              <a:t>intentionally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purposively</a:t>
            </a:r>
            <a:r>
              <a:rPr lang="en-US" dirty="0" smtClean="0"/>
              <a:t> incorporating</a:t>
            </a:r>
            <a:br>
              <a:rPr lang="en-US" dirty="0" smtClean="0"/>
            </a:br>
            <a:r>
              <a:rPr lang="en-US" dirty="0" smtClean="0"/>
              <a:t>these characteristics </a:t>
            </a:r>
            <a:r>
              <a:rPr lang="en-US" dirty="0" smtClean="0">
                <a:solidFill>
                  <a:schemeClr val="bg1"/>
                </a:solidFill>
              </a:rPr>
              <a:t>by design</a:t>
            </a:r>
            <a:r>
              <a:rPr lang="en-US" dirty="0" smtClean="0"/>
              <a:t> into what we do?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(do we know what we’re doing?)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</a:t>
            </a:r>
            <a:r>
              <a:rPr lang="en-US" dirty="0" err="1" smtClean="0"/>
              <a:t>commodifies</a:t>
            </a:r>
            <a:r>
              <a:rPr lang="en-US" dirty="0" smtClean="0"/>
              <a:t> everything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WAY too many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07 - Lowell - Free Range Learn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are all now </a:t>
            </a:r>
            <a:br>
              <a:rPr lang="en-US" dirty="0" smtClean="0"/>
            </a:br>
            <a:r>
              <a:rPr lang="en-US" dirty="0" smtClean="0"/>
              <a:t>free range learners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you’re a commodity,</a:t>
            </a:r>
          </a:p>
          <a:p>
            <a:r>
              <a:rPr lang="en-US" dirty="0" smtClean="0"/>
              <a:t>you’re dead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you’re </a:t>
            </a:r>
            <a:r>
              <a:rPr lang="en-US" dirty="0" smtClean="0"/>
              <a:t>unhelpful,</a:t>
            </a:r>
            <a:endParaRPr lang="en-US" dirty="0" smtClean="0"/>
          </a:p>
          <a:p>
            <a:r>
              <a:rPr lang="en-US" dirty="0" smtClean="0"/>
              <a:t>you’re </a:t>
            </a:r>
            <a:r>
              <a:rPr lang="en-US" dirty="0" smtClean="0"/>
              <a:t>ignored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you’re invisible,</a:t>
            </a:r>
          </a:p>
          <a:p>
            <a:r>
              <a:rPr lang="en-US" dirty="0" smtClean="0"/>
              <a:t>you’re irrelevant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Web site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Facebook</a:t>
            </a:r>
            <a:r>
              <a:rPr lang="en-US" sz="2800" dirty="0" smtClean="0">
                <a:solidFill>
                  <a:schemeClr val="tx1"/>
                </a:solidFill>
              </a:rPr>
              <a:t> (#2)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YouTube </a:t>
            </a:r>
            <a:r>
              <a:rPr lang="en-US" sz="2800" dirty="0" smtClean="0">
                <a:solidFill>
                  <a:schemeClr val="tx1"/>
                </a:solidFill>
              </a:rPr>
              <a:t>(#3)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Twitter </a:t>
            </a:r>
            <a:r>
              <a:rPr lang="en-US" sz="2800" dirty="0" smtClean="0">
                <a:solidFill>
                  <a:schemeClr val="tx1"/>
                </a:solidFill>
              </a:rPr>
              <a:t>(#11)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LinkedIn </a:t>
            </a:r>
            <a:r>
              <a:rPr lang="en-US" sz="2800" dirty="0" smtClean="0">
                <a:solidFill>
                  <a:schemeClr val="tx1"/>
                </a:solidFill>
              </a:rPr>
              <a:t>(#28)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Flickr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(#32)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(#133)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Google </a:t>
            </a:r>
            <a:r>
              <a:rPr lang="en-US" sz="2800" dirty="0" smtClean="0">
                <a:solidFill>
                  <a:schemeClr val="tx1"/>
                </a:solidFill>
              </a:rPr>
              <a:t>(#1)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1268" name="Picture 4" descr="desk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914400"/>
            <a:ext cx="9753600" cy="780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Web site</a:t>
            </a:r>
            <a:br>
              <a:rPr lang="en-US" dirty="0" smtClean="0"/>
            </a:br>
            <a:r>
              <a:rPr lang="en-US" dirty="0" smtClean="0"/>
              <a:t>E-mail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Facebook</a:t>
            </a:r>
            <a:r>
              <a:rPr lang="en-US" sz="2800" dirty="0" smtClean="0">
                <a:solidFill>
                  <a:schemeClr val="bg1"/>
                </a:solidFill>
              </a:rPr>
              <a:t> (#2)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YouTube </a:t>
            </a:r>
            <a:r>
              <a:rPr lang="en-US" sz="2800" dirty="0" smtClean="0">
                <a:solidFill>
                  <a:schemeClr val="bg1"/>
                </a:solidFill>
              </a:rPr>
              <a:t>(#3)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Twitter </a:t>
            </a:r>
            <a:r>
              <a:rPr lang="en-US" sz="2800" dirty="0" smtClean="0">
                <a:solidFill>
                  <a:schemeClr val="bg1"/>
                </a:solidFill>
              </a:rPr>
              <a:t>(#11)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LinkedIn </a:t>
            </a:r>
            <a:r>
              <a:rPr lang="en-US" sz="2800" dirty="0" smtClean="0">
                <a:solidFill>
                  <a:schemeClr val="bg1"/>
                </a:solidFill>
              </a:rPr>
              <a:t>(#28)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Flickr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(#32)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Ning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(#133)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Google </a:t>
            </a:r>
            <a:r>
              <a:rPr lang="en-US" sz="2800" dirty="0" smtClean="0">
                <a:solidFill>
                  <a:schemeClr val="bg1"/>
                </a:solidFill>
              </a:rPr>
              <a:t>(#1)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marL="914400" indent="-914400" algn="l">
              <a:buFont typeface="+mj-lt"/>
              <a:buAutoNum type="arabicPeriod" startAt="5"/>
            </a:pPr>
            <a:r>
              <a:rPr lang="en-US" dirty="0" smtClean="0"/>
              <a:t>Are we visible and findable </a:t>
            </a:r>
            <a:br>
              <a:rPr lang="en-US" dirty="0" smtClean="0"/>
            </a:br>
            <a:r>
              <a:rPr lang="en-US" dirty="0" smtClean="0"/>
              <a:t>     (in </a:t>
            </a:r>
            <a:r>
              <a:rPr lang="en-US" dirty="0" smtClean="0">
                <a:solidFill>
                  <a:schemeClr val="bg1"/>
                </a:solidFill>
              </a:rPr>
              <a:t>their</a:t>
            </a:r>
            <a:r>
              <a:rPr lang="en-US" dirty="0" smtClean="0"/>
              <a:t> spaces)?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 smtClean="0"/>
              <a:t>we helpful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(</a:t>
            </a:r>
            <a:r>
              <a:rPr lang="en-US" dirty="0" smtClean="0"/>
              <a:t>in </a:t>
            </a:r>
            <a:r>
              <a:rPr lang="en-US" dirty="0" smtClean="0">
                <a:solidFill>
                  <a:schemeClr val="bg1"/>
                </a:solidFill>
              </a:rPr>
              <a:t>their</a:t>
            </a:r>
            <a:r>
              <a:rPr lang="en-US" dirty="0" smtClean="0"/>
              <a:t> </a:t>
            </a:r>
            <a:r>
              <a:rPr lang="en-US" dirty="0" smtClean="0"/>
              <a:t>eyes)?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(do we know what we’re doing?)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Customers control</a:t>
            </a:r>
            <a:br>
              <a:rPr lang="en-US" dirty="0" smtClean="0"/>
            </a:br>
            <a:r>
              <a:rPr lang="en-US" dirty="0" smtClean="0"/>
              <a:t>the conversation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not about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their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/ interest / community, not </a:t>
            </a:r>
            <a:r>
              <a:rPr lang="en-US" dirty="0" smtClean="0"/>
              <a:t>yours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Can’t buy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Can’t buy incoming </a:t>
            </a:r>
            <a:r>
              <a:rPr lang="en-US" dirty="0" smtClean="0"/>
              <a:t>links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Can’t buy attention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Can’t </a:t>
            </a:r>
            <a:r>
              <a:rPr lang="en-US" dirty="0" smtClean="0"/>
              <a:t>buy permission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there are a billion information streams, </a:t>
            </a:r>
            <a:br>
              <a:rPr lang="en-US" dirty="0" smtClean="0"/>
            </a:br>
            <a:r>
              <a:rPr lang="en-US" dirty="0" smtClean="0"/>
              <a:t>to whom do </a:t>
            </a:r>
            <a:r>
              <a:rPr lang="en-US" dirty="0" smtClean="0"/>
              <a:t>they </a:t>
            </a:r>
            <a:r>
              <a:rPr lang="en-US" dirty="0" smtClean="0"/>
              <a:t>turn?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426</Words>
  <Application>Microsoft Office PowerPoint</Application>
  <PresentationFormat>On-screen Show (4:3)</PresentationFormat>
  <Paragraphs>340</Paragraphs>
  <Slides>123</Slides>
  <Notes>123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The impact of digital technologies on schools, universities, and our personal lives</vt:lpstr>
      <vt:lpstr>dangerouslyirrelevant.org/ big12alumni</vt:lpstr>
      <vt:lpstr>6 questions I’d be asking…</vt:lpstr>
      <vt:lpstr>Everything  is moving  to the Web</vt:lpstr>
      <vt:lpstr>EVERYTHING is moving  to the Web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New information landscape</vt:lpstr>
      <vt:lpstr>Slide 23</vt:lpstr>
      <vt:lpstr>We are hyper-connected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We all now  have a voice  (and can find  each other, share, connect, collaborate)</vt:lpstr>
      <vt:lpstr>Anytime/anywhere  content production, connection, collaboration…</vt:lpstr>
      <vt:lpstr>How much are YOU living in this new information landscape?  (and, if you’re not, why not?)</vt:lpstr>
      <vt:lpstr>The Web reduces friction</vt:lpstr>
      <vt:lpstr>Slide 38</vt:lpstr>
      <vt:lpstr>Slide 39</vt:lpstr>
      <vt:lpstr>Slide 40</vt:lpstr>
      <vt:lpstr>The Web enables abundance</vt:lpstr>
      <vt:lpstr>Slide 42</vt:lpstr>
      <vt:lpstr>Slide 43</vt:lpstr>
      <vt:lpstr>The Web is egalitarian</vt:lpstr>
      <vt:lpstr>Slide 45</vt:lpstr>
      <vt:lpstr>Slide 46</vt:lpstr>
      <vt:lpstr>Slide 47</vt:lpstr>
      <vt:lpstr>Slide 48</vt:lpstr>
      <vt:lpstr>Slide 49</vt:lpstr>
      <vt:lpstr>Slide 50</vt:lpstr>
      <vt:lpstr>What are we doing that deserves their attention?  What’s our value proposition? Are we remarkable? Do they agree?</vt:lpstr>
      <vt:lpstr>Slide 52</vt:lpstr>
      <vt:lpstr>What’s our social media strategy?   (do we know what we’re doing?) 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How are we intentionally, purposively incorporating these characteristics by design into what we do?   (do we know what we’re doing?) </vt:lpstr>
      <vt:lpstr>The Web commodifies everything</vt:lpstr>
      <vt:lpstr>Slide 83</vt:lpstr>
      <vt:lpstr>Slide 84</vt:lpstr>
      <vt:lpstr>Slide 85</vt:lpstr>
      <vt:lpstr>Slide 86</vt:lpstr>
      <vt:lpstr>Slide 87</vt:lpstr>
      <vt:lpstr>Slide 88</vt:lpstr>
      <vt:lpstr>Web site E-mail Facebook (#2) YouTube (#3) Twitter (#11) LinkedIn (#28) Flickr (#32) Ning (#133)  Google (#1)</vt:lpstr>
      <vt:lpstr>Web site E-mail Facebook (#2) YouTube (#3) Twitter (#11) LinkedIn (#28) Flickr (#32) Ning (#133)  Google (#1)</vt:lpstr>
      <vt:lpstr>Are we visible and findable       (in their spaces)?  Are we helpful       (in their eyes)?   (do we know what we’re doing?) </vt:lpstr>
      <vt:lpstr>Customers control the conversation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What do they want? How do we build trust?</vt:lpstr>
      <vt:lpstr>Slide 102</vt:lpstr>
      <vt:lpstr>Slide 103</vt:lpstr>
      <vt:lpstr>Slide 104</vt:lpstr>
      <vt:lpstr>Slide 105</vt:lpstr>
      <vt:lpstr>Slide 106</vt:lpstr>
      <vt:lpstr>Slide 107</vt:lpstr>
      <vt:lpstr>Things we can do</vt:lpstr>
      <vt:lpstr>Slide 109</vt:lpstr>
      <vt:lpstr>Slide 110</vt:lpstr>
      <vt:lpstr>Slide 111</vt:lpstr>
      <vt:lpstr>Slide 112</vt:lpstr>
      <vt:lpstr>Slide 113</vt:lpstr>
      <vt:lpstr>Slide 114</vt:lpstr>
      <vt:lpstr>What’s our social media strategy?   (do we know what we’re doing?) </vt:lpstr>
      <vt:lpstr>Slide 116</vt:lpstr>
      <vt:lpstr>Slide 117</vt:lpstr>
      <vt:lpstr>How are we keeping ourselves informed and up-to-date?</vt:lpstr>
      <vt:lpstr>Completely off-topic…</vt:lpstr>
      <vt:lpstr>Slide 120</vt:lpstr>
      <vt:lpstr>Slide 121</vt:lpstr>
      <vt:lpstr>Slide 122</vt:lpstr>
      <vt:lpstr>THANK YOU! </vt:lpstr>
    </vt:vector>
  </TitlesOfParts>
  <Company>ELPS, 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 of silence</dc:title>
  <dc:creator>Scott McLeod</dc:creator>
  <cp:lastModifiedBy>ScottMcLeod</cp:lastModifiedBy>
  <cp:revision>47</cp:revision>
  <dcterms:created xsi:type="dcterms:W3CDTF">2009-02-06T11:12:28Z</dcterms:created>
  <dcterms:modified xsi:type="dcterms:W3CDTF">2010-06-17T12:35:18Z</dcterms:modified>
</cp:coreProperties>
</file>