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tags/tag13.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notesSlides/notesSlide65.xml" ContentType="application/vnd.openxmlformats-officedocument.presentationml.notesSlide+xml"/>
  <Default Extension="xls" ContentType="application/vnd.ms-exce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tags/tag7.xml" ContentType="application/vnd.openxmlformats-officedocument.presentationml.tags+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diagrams/quickStyle1.xml" ContentType="application/vnd.openxmlformats-officedocument.drawingml.diagramStyl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notesSlides/notesSlide89.xml" ContentType="application/vnd.openxmlformats-officedocument.presentationml.notesSlide+xml"/>
  <Override PartName="/ppt/tags/tag11.xml" ContentType="application/vnd.openxmlformats-officedocument.presentationml.tags+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24"/>
  </p:notesMasterIdLst>
  <p:handoutMasterIdLst>
    <p:handoutMasterId r:id="rId125"/>
  </p:handoutMasterIdLst>
  <p:sldIdLst>
    <p:sldId id="1398" r:id="rId2"/>
    <p:sldId id="1231" r:id="rId3"/>
    <p:sldId id="1462" r:id="rId4"/>
    <p:sldId id="1463" r:id="rId5"/>
    <p:sldId id="1464" r:id="rId6"/>
    <p:sldId id="1465" r:id="rId7"/>
    <p:sldId id="1478" r:id="rId8"/>
    <p:sldId id="1479" r:id="rId9"/>
    <p:sldId id="1480" r:id="rId10"/>
    <p:sldId id="1481" r:id="rId11"/>
    <p:sldId id="1482" r:id="rId12"/>
    <p:sldId id="1483" r:id="rId13"/>
    <p:sldId id="1484" r:id="rId14"/>
    <p:sldId id="1485" r:id="rId15"/>
    <p:sldId id="1486" r:id="rId16"/>
    <p:sldId id="1487" r:id="rId17"/>
    <p:sldId id="1470" r:id="rId18"/>
    <p:sldId id="1471" r:id="rId19"/>
    <p:sldId id="1475" r:id="rId20"/>
    <p:sldId id="1476" r:id="rId21"/>
    <p:sldId id="1466" r:id="rId22"/>
    <p:sldId id="1467" r:id="rId23"/>
    <p:sldId id="1468" r:id="rId24"/>
    <p:sldId id="1469" r:id="rId25"/>
    <p:sldId id="1334" r:id="rId26"/>
    <p:sldId id="1335" r:id="rId27"/>
    <p:sldId id="1336" r:id="rId28"/>
    <p:sldId id="1337" r:id="rId29"/>
    <p:sldId id="1338" r:id="rId30"/>
    <p:sldId id="1339" r:id="rId31"/>
    <p:sldId id="1340" r:id="rId32"/>
    <p:sldId id="1341" r:id="rId33"/>
    <p:sldId id="1342" r:id="rId34"/>
    <p:sldId id="1343" r:id="rId35"/>
    <p:sldId id="1344" r:id="rId36"/>
    <p:sldId id="1345" r:id="rId37"/>
    <p:sldId id="1346" r:id="rId38"/>
    <p:sldId id="1082" r:id="rId39"/>
    <p:sldId id="1497" r:id="rId40"/>
    <p:sldId id="1496" r:id="rId41"/>
    <p:sldId id="1498" r:id="rId42"/>
    <p:sldId id="1495" r:id="rId43"/>
    <p:sldId id="1083" r:id="rId44"/>
    <p:sldId id="1084" r:id="rId45"/>
    <p:sldId id="1388" r:id="rId46"/>
    <p:sldId id="1389" r:id="rId47"/>
    <p:sldId id="1390" r:id="rId48"/>
    <p:sldId id="1098" r:id="rId49"/>
    <p:sldId id="1099" r:id="rId50"/>
    <p:sldId id="1103" r:id="rId51"/>
    <p:sldId id="1101" r:id="rId52"/>
    <p:sldId id="1100" r:id="rId53"/>
    <p:sldId id="1350" r:id="rId54"/>
    <p:sldId id="1102" r:id="rId55"/>
    <p:sldId id="1502" r:id="rId56"/>
    <p:sldId id="1516" r:id="rId57"/>
    <p:sldId id="1517" r:id="rId58"/>
    <p:sldId id="1373" r:id="rId59"/>
    <p:sldId id="1220" r:id="rId60"/>
    <p:sldId id="1519" r:id="rId61"/>
    <p:sldId id="1518" r:id="rId62"/>
    <p:sldId id="1520" r:id="rId63"/>
    <p:sldId id="1521" r:id="rId64"/>
    <p:sldId id="1142" r:id="rId65"/>
    <p:sldId id="1352" r:id="rId66"/>
    <p:sldId id="1524" r:id="rId67"/>
    <p:sldId id="1522" r:id="rId68"/>
    <p:sldId id="1353" r:id="rId69"/>
    <p:sldId id="1106" r:id="rId70"/>
    <p:sldId id="1525" r:id="rId71"/>
    <p:sldId id="1526" r:id="rId72"/>
    <p:sldId id="1108" r:id="rId73"/>
    <p:sldId id="1527" r:id="rId74"/>
    <p:sldId id="1104" r:id="rId75"/>
    <p:sldId id="1107" r:id="rId76"/>
    <p:sldId id="1113" r:id="rId77"/>
    <p:sldId id="1400" r:id="rId78"/>
    <p:sldId id="1535" r:id="rId79"/>
    <p:sldId id="1536" r:id="rId80"/>
    <p:sldId id="1375" r:id="rId81"/>
    <p:sldId id="1378" r:id="rId82"/>
    <p:sldId id="1119" r:id="rId83"/>
    <p:sldId id="1379" r:id="rId84"/>
    <p:sldId id="1380" r:id="rId85"/>
    <p:sldId id="1120" r:id="rId86"/>
    <p:sldId id="1528" r:id="rId87"/>
    <p:sldId id="1529" r:id="rId88"/>
    <p:sldId id="1530" r:id="rId89"/>
    <p:sldId id="1531" r:id="rId90"/>
    <p:sldId id="1500" r:id="rId91"/>
    <p:sldId id="1124" r:id="rId92"/>
    <p:sldId id="1125" r:id="rId93"/>
    <p:sldId id="1126" r:id="rId94"/>
    <p:sldId id="1127" r:id="rId95"/>
    <p:sldId id="1128" r:id="rId96"/>
    <p:sldId id="1129" r:id="rId97"/>
    <p:sldId id="1208" r:id="rId98"/>
    <p:sldId id="1207" r:id="rId99"/>
    <p:sldId id="1499" r:id="rId100"/>
    <p:sldId id="1501" r:id="rId101"/>
    <p:sldId id="1229" r:id="rId102"/>
    <p:sldId id="1136" r:id="rId103"/>
    <p:sldId id="1143" r:id="rId104"/>
    <p:sldId id="1210" r:id="rId105"/>
    <p:sldId id="1227" r:id="rId106"/>
    <p:sldId id="1226" r:id="rId107"/>
    <p:sldId id="1491" r:id="rId108"/>
    <p:sldId id="1538" r:id="rId109"/>
    <p:sldId id="1539" r:id="rId110"/>
    <p:sldId id="1540" r:id="rId111"/>
    <p:sldId id="1541" r:id="rId112"/>
    <p:sldId id="1542" r:id="rId113"/>
    <p:sldId id="1543" r:id="rId114"/>
    <p:sldId id="1544" r:id="rId115"/>
    <p:sldId id="1151" r:id="rId116"/>
    <p:sldId id="1494" r:id="rId117"/>
    <p:sldId id="961" r:id="rId118"/>
    <p:sldId id="1144" r:id="rId119"/>
    <p:sldId id="1049" r:id="rId120"/>
    <p:sldId id="1147" r:id="rId121"/>
    <p:sldId id="1285" r:id="rId122"/>
    <p:sldId id="1145" r:id="rId123"/>
  </p:sldIdLst>
  <p:sldSz cx="9144000" cy="6858000" type="screen4x3"/>
  <p:notesSz cx="6858000" cy="9313863"/>
  <p:custDataLst>
    <p:tags r:id="rId126"/>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FF9933"/>
    <a:srgbClr val="0C0C0C"/>
    <a:srgbClr val="434343"/>
    <a:srgbClr val="000000"/>
    <a:srgbClr val="009900"/>
    <a:srgbClr val="953735"/>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1319" autoAdjust="0"/>
  </p:normalViewPr>
  <p:slideViewPr>
    <p:cSldViewPr>
      <p:cViewPr>
        <p:scale>
          <a:sx n="60" d="100"/>
          <a:sy n="60" d="100"/>
        </p:scale>
        <p:origin x="-1170"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685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CCE4A-6162-43A7-A637-C2321C3C6A13}"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A43EDF42-0DBB-4A24-8014-E5D253255F65}">
      <dgm:prSet phldrT="[Text]"/>
      <dgm:spPr/>
      <dgm:t>
        <a:bodyPr/>
        <a:lstStyle/>
        <a:p>
          <a:r>
            <a:rPr lang="en-US" dirty="0" smtClean="0"/>
            <a:t>location</a:t>
          </a:r>
          <a:br>
            <a:rPr lang="en-US" dirty="0" smtClean="0"/>
          </a:br>
          <a:r>
            <a:rPr lang="en-US" dirty="0" smtClean="0"/>
            <a:t>dependent?</a:t>
          </a:r>
          <a:endParaRPr lang="en-US" dirty="0"/>
        </a:p>
      </dgm:t>
    </dgm:pt>
    <dgm:pt modelId="{99A41A65-5403-4CB3-B8EA-881F6BC0795C}" type="parTrans" cxnId="{A02D6A9F-0BED-421E-99E3-C0EEC76159C4}">
      <dgm:prSet/>
      <dgm:spPr/>
      <dgm:t>
        <a:bodyPr/>
        <a:lstStyle/>
        <a:p>
          <a:endParaRPr lang="en-US"/>
        </a:p>
      </dgm:t>
    </dgm:pt>
    <dgm:pt modelId="{716126A9-7580-4C92-92D6-F4419BB88429}" type="sibTrans" cxnId="{A02D6A9F-0BED-421E-99E3-C0EEC76159C4}">
      <dgm:prSet/>
      <dgm:spPr/>
      <dgm:t>
        <a:bodyPr/>
        <a:lstStyle/>
        <a:p>
          <a:endParaRPr lang="en-US"/>
        </a:p>
      </dgm:t>
    </dgm:pt>
    <dgm:pt modelId="{EC2A5631-FD14-45BF-B171-1FDCCA172AB6}">
      <dgm:prSet phldrT="[Text]"/>
      <dgm:spPr/>
      <dgm:t>
        <a:bodyPr/>
        <a:lstStyle/>
        <a:p>
          <a:r>
            <a:rPr lang="en-US" dirty="0" smtClean="0"/>
            <a:t>location</a:t>
          </a:r>
          <a:br>
            <a:rPr lang="en-US" dirty="0" smtClean="0"/>
          </a:br>
          <a:r>
            <a:rPr lang="en-US" dirty="0" smtClean="0"/>
            <a:t>independent?</a:t>
          </a:r>
          <a:endParaRPr lang="en-US" dirty="0"/>
        </a:p>
      </dgm:t>
    </dgm:pt>
    <dgm:pt modelId="{331D9314-1BCF-4F93-A1F8-46D3D29FE4F9}" type="parTrans" cxnId="{7E9C21E1-DA7F-4CDC-BA73-CEE47E2F1197}">
      <dgm:prSet/>
      <dgm:spPr/>
      <dgm:t>
        <a:bodyPr/>
        <a:lstStyle/>
        <a:p>
          <a:endParaRPr lang="en-US"/>
        </a:p>
      </dgm:t>
    </dgm:pt>
    <dgm:pt modelId="{F4AA44C9-D2C5-40C8-8B0B-F9E1936BD959}" type="sibTrans" cxnId="{7E9C21E1-DA7F-4CDC-BA73-CEE47E2F1197}">
      <dgm:prSet/>
      <dgm:spPr/>
      <dgm:t>
        <a:bodyPr/>
        <a:lstStyle/>
        <a:p>
          <a:endParaRPr lang="en-US"/>
        </a:p>
      </dgm:t>
    </dgm:pt>
    <dgm:pt modelId="{BDCD97EE-98FE-465C-92E5-EE867B4EC1F6}" type="pres">
      <dgm:prSet presAssocID="{335CCE4A-6162-43A7-A637-C2321C3C6A13}" presName="compositeShape" presStyleCnt="0">
        <dgm:presLayoutVars>
          <dgm:chMax val="2"/>
          <dgm:dir/>
          <dgm:resizeHandles val="exact"/>
        </dgm:presLayoutVars>
      </dgm:prSet>
      <dgm:spPr/>
      <dgm:t>
        <a:bodyPr/>
        <a:lstStyle/>
        <a:p>
          <a:endParaRPr lang="en-US"/>
        </a:p>
      </dgm:t>
    </dgm:pt>
    <dgm:pt modelId="{04C970B5-DAC3-438F-92C6-417012FF645D}" type="pres">
      <dgm:prSet presAssocID="{335CCE4A-6162-43A7-A637-C2321C3C6A13}" presName="ribbon" presStyleLbl="node1" presStyleIdx="0" presStyleCnt="1"/>
      <dgm:spPr>
        <a:solidFill>
          <a:srgbClr val="FF9933"/>
        </a:solidFill>
      </dgm:spPr>
    </dgm:pt>
    <dgm:pt modelId="{4FDC415E-CF43-427B-911A-CCF2BF4E6B27}" type="pres">
      <dgm:prSet presAssocID="{335CCE4A-6162-43A7-A637-C2321C3C6A13}" presName="leftArrowText" presStyleLbl="node1" presStyleIdx="0" presStyleCnt="1">
        <dgm:presLayoutVars>
          <dgm:chMax val="0"/>
          <dgm:bulletEnabled val="1"/>
        </dgm:presLayoutVars>
      </dgm:prSet>
      <dgm:spPr/>
      <dgm:t>
        <a:bodyPr/>
        <a:lstStyle/>
        <a:p>
          <a:endParaRPr lang="en-US"/>
        </a:p>
      </dgm:t>
    </dgm:pt>
    <dgm:pt modelId="{8436DF25-C7F4-473A-B3C9-B5E09B21E0BE}" type="pres">
      <dgm:prSet presAssocID="{335CCE4A-6162-43A7-A637-C2321C3C6A13}" presName="rightArrowText" presStyleLbl="node1" presStyleIdx="0" presStyleCnt="1">
        <dgm:presLayoutVars>
          <dgm:chMax val="0"/>
          <dgm:bulletEnabled val="1"/>
        </dgm:presLayoutVars>
      </dgm:prSet>
      <dgm:spPr/>
      <dgm:t>
        <a:bodyPr/>
        <a:lstStyle/>
        <a:p>
          <a:endParaRPr lang="en-US"/>
        </a:p>
      </dgm:t>
    </dgm:pt>
  </dgm:ptLst>
  <dgm:cxnLst>
    <dgm:cxn modelId="{A02D6A9F-0BED-421E-99E3-C0EEC76159C4}" srcId="{335CCE4A-6162-43A7-A637-C2321C3C6A13}" destId="{A43EDF42-0DBB-4A24-8014-E5D253255F65}" srcOrd="0" destOrd="0" parTransId="{99A41A65-5403-4CB3-B8EA-881F6BC0795C}" sibTransId="{716126A9-7580-4C92-92D6-F4419BB88429}"/>
    <dgm:cxn modelId="{E95CA0A1-E098-42E6-87F9-819C0D26F6E6}" type="presOf" srcId="{EC2A5631-FD14-45BF-B171-1FDCCA172AB6}" destId="{8436DF25-C7F4-473A-B3C9-B5E09B21E0BE}" srcOrd="0" destOrd="0" presId="urn:microsoft.com/office/officeart/2005/8/layout/arrow6"/>
    <dgm:cxn modelId="{638006D9-0EC7-4681-9B37-1B88EF5CDB71}" type="presOf" srcId="{A43EDF42-0DBB-4A24-8014-E5D253255F65}" destId="{4FDC415E-CF43-427B-911A-CCF2BF4E6B27}" srcOrd="0" destOrd="0" presId="urn:microsoft.com/office/officeart/2005/8/layout/arrow6"/>
    <dgm:cxn modelId="{7E9C21E1-DA7F-4CDC-BA73-CEE47E2F1197}" srcId="{335CCE4A-6162-43A7-A637-C2321C3C6A13}" destId="{EC2A5631-FD14-45BF-B171-1FDCCA172AB6}" srcOrd="1" destOrd="0" parTransId="{331D9314-1BCF-4F93-A1F8-46D3D29FE4F9}" sibTransId="{F4AA44C9-D2C5-40C8-8B0B-F9E1936BD959}"/>
    <dgm:cxn modelId="{511DD498-899C-4E36-A46C-94676083AC50}" type="presOf" srcId="{335CCE4A-6162-43A7-A637-C2321C3C6A13}" destId="{BDCD97EE-98FE-465C-92E5-EE867B4EC1F6}" srcOrd="0" destOrd="0" presId="urn:microsoft.com/office/officeart/2005/8/layout/arrow6"/>
    <dgm:cxn modelId="{7CD79D05-5291-4165-BC91-48089A067530}" type="presParOf" srcId="{BDCD97EE-98FE-465C-92E5-EE867B4EC1F6}" destId="{04C970B5-DAC3-438F-92C6-417012FF645D}" srcOrd="0" destOrd="0" presId="urn:microsoft.com/office/officeart/2005/8/layout/arrow6"/>
    <dgm:cxn modelId="{DD8686B6-1F08-41C8-9F41-E241BF52E5FD}" type="presParOf" srcId="{BDCD97EE-98FE-465C-92E5-EE867B4EC1F6}" destId="{4FDC415E-CF43-427B-911A-CCF2BF4E6B27}" srcOrd="1" destOrd="0" presId="urn:microsoft.com/office/officeart/2005/8/layout/arrow6"/>
    <dgm:cxn modelId="{034EF93B-60E6-4E6D-B358-95FE3CF1C12B}" type="presParOf" srcId="{BDCD97EE-98FE-465C-92E5-EE867B4EC1F6}" destId="{8436DF25-C7F4-473A-B3C9-B5E09B21E0BE}" srcOrd="2" destOrd="0" presId="urn:microsoft.com/office/officeart/2005/8/layout/arrow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C970B5-DAC3-438F-92C6-417012FF645D}">
      <dsp:nvSpPr>
        <dsp:cNvPr id="0" name=""/>
        <dsp:cNvSpPr/>
      </dsp:nvSpPr>
      <dsp:spPr>
        <a:xfrm>
          <a:off x="0" y="1069339"/>
          <a:ext cx="7162800" cy="2865120"/>
        </a:xfrm>
        <a:prstGeom prst="leftRightRibbon">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DC415E-CF43-427B-911A-CCF2BF4E6B27}">
      <dsp:nvSpPr>
        <dsp:cNvPr id="0" name=""/>
        <dsp:cNvSpPr/>
      </dsp:nvSpPr>
      <dsp:spPr>
        <a:xfrm>
          <a:off x="859535" y="1570735"/>
          <a:ext cx="2363724"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dependent?</a:t>
          </a:r>
          <a:endParaRPr lang="en-US" sz="3100" kern="1200" dirty="0"/>
        </a:p>
      </dsp:txBody>
      <dsp:txXfrm>
        <a:off x="859535" y="1570735"/>
        <a:ext cx="2363724" cy="1403908"/>
      </dsp:txXfrm>
    </dsp:sp>
    <dsp:sp modelId="{8436DF25-C7F4-473A-B3C9-B5E09B21E0BE}">
      <dsp:nvSpPr>
        <dsp:cNvPr id="0" name=""/>
        <dsp:cNvSpPr/>
      </dsp:nvSpPr>
      <dsp:spPr>
        <a:xfrm>
          <a:off x="3581400" y="2029155"/>
          <a:ext cx="2793492"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independent?</a:t>
          </a:r>
          <a:endParaRPr lang="en-US" sz="3100" kern="1200" dirty="0"/>
        </a:p>
      </dsp:txBody>
      <dsp:txXfrm>
        <a:off x="3581400" y="2029155"/>
        <a:ext cx="2793492" cy="1403908"/>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flickr.com/photos/deks/711658920/sizes/z/"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flickr.com/photos/77136818@N00/3202144482/"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flickr.com/photos/48973657@N00/4556156477/"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flickr.com/photos/13638129@N00/118245563/"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flickr.com/photos/7337467@N04/3052065204/"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flickr.com/photos/sepblog/3527825643/sizes/o/"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flickr.com/photos/20532289@N00/59083917/"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flickr.com/photos/28473961@N02/3229296247/"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flickr.com/photos/9031691@N08/2670224692/"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flickr.com/photos/40645538@N00/4004791663/"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ww.flickr.com/photos/28567825@N03/5129325457/"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t>
            </a:r>
            <a:r>
              <a:rPr lang="en-US" baseline="0" dirty="0" smtClean="0"/>
              <a:t>happens when a brand new technology comes along that is not a SI? For example, the first mobile phone was not a refinement of the wired, push button phone. It was not a SI. Instead, it was a completely new telephone technology. </a:t>
            </a:r>
          </a:p>
          <a:p>
            <a:endParaRPr lang="en-US" baseline="0" dirty="0" smtClean="0"/>
          </a:p>
          <a:p>
            <a:r>
              <a:rPr lang="en-US" baseline="0" dirty="0" smtClean="0"/>
              <a:t>Well, what happens when a new technology like the mobile phone enters the market is that most existing customers are NOT interested. Their current phone works fine – it’s good enough. In fact, on a number of different fronts, the new technology is much WORSE than the old one. Why would customers be interested in that?</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102</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case, the</a:t>
            </a:r>
            <a:r>
              <a:rPr lang="en-US" baseline="0" dirty="0" smtClean="0"/>
              <a:t> phone company logically and rationally listens to its current customers, the ones that generate all of its revenue. It continues to engage in SI, improving its current products and ignoring the new technology because it doesn’t meet the needs of its customer base.</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115</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118</a:t>
            </a:fld>
            <a:endParaRPr lang="en-US" sz="1200" dirty="0">
              <a:latin typeface="Arial" charset="0"/>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happens,</a:t>
            </a:r>
            <a:r>
              <a:rPr lang="en-US" baseline="0" dirty="0" smtClean="0"/>
              <a:t> however, is that the new technology finds a new group of people who ARE interested in it. Rather than taking away existing customers, the new technology finds a whole new bunch of folks that need it. For instance, when the first mobile phones came out, their disadvantages made them distinctly unattractive to the mainstream market. But there was a different, smaller, </a:t>
            </a:r>
            <a:r>
              <a:rPr lang="en-US" baseline="0" dirty="0" err="1" smtClean="0"/>
              <a:t>unserved</a:t>
            </a:r>
            <a:r>
              <a:rPr lang="en-US" baseline="0" dirty="0" smtClean="0"/>
              <a:t> market that jumped on mobile phones right away despite their shortcomings.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key thing to remember about all of this is that, over time, many new technologies get better as they continue along their own SI path serving their new markets. Each change for the better attracts new customers, and the technology gets refined even more and makes even more progress. At some point the new technology actually gets “good enough” for the mainstream, at which point things get interesting.</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366CA921-C99F-455D-A9B9-99EAAA2DCA9D}"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122</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dirty="0" smtClean="0"/>
              <a:t>All of my materials are licensed under a Creative Commons attribution-share alike license (</a:t>
            </a:r>
            <a:r>
              <a:rPr lang="en-US" i="1" dirty="0" smtClean="0"/>
              <a:t>http://creativecommons.org/licenses/by-sa/3.0</a:t>
            </a:r>
            <a:r>
              <a:rPr lang="en-US" dirty="0"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pPr>
              <a:spcBef>
                <a:spcPct val="0"/>
              </a:spcBef>
            </a:pPr>
            <a:r>
              <a:rPr lang="en-US" dirty="0" smtClean="0"/>
              <a:t>dangerouslyirrelevant.org/contact.html</a:t>
            </a:r>
          </a:p>
          <a:p>
            <a:pPr>
              <a:spcBef>
                <a:spcPct val="0"/>
              </a:spcBef>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Because when a DI crosses the ‘good enough’ line, folks start </a:t>
            </a:r>
            <a:r>
              <a:rPr lang="en-US" baseline="0" dirty="0" smtClean="0"/>
              <a:t>buying it in droves because it has other advantages such as reliability, convenience, size, or price. </a:t>
            </a:r>
          </a:p>
          <a:p>
            <a:endParaRPr lang="en-US" baseline="0" dirty="0" smtClean="0"/>
          </a:p>
          <a:p>
            <a:r>
              <a:rPr lang="en-US" baseline="0" dirty="0" smtClean="0"/>
              <a:t>When this occurs, the new technology officially becomes a DI, so-called because, as more and more customers start buying the new technology, it completely disrupts the old market. The old technology eventually disappears due to lack of customers. Cell phones are a classic example of this, as more and more people simply cancel their wired phone service altogether.</a:t>
            </a:r>
          </a:p>
          <a:p>
            <a:endParaRPr lang="en-US" baseline="0" dirty="0" smtClean="0"/>
          </a:p>
        </p:txBody>
      </p:sp>
      <p:sp>
        <p:nvSpPr>
          <p:cNvPr id="4" name="Slide Number Placeholder 3"/>
          <p:cNvSpPr>
            <a:spLocks noGrp="1"/>
          </p:cNvSpPr>
          <p:nvPr>
            <p:ph type="sldNum" sz="quarter" idx="10"/>
          </p:nvPr>
        </p:nvSpPr>
        <p:spPr/>
        <p:txBody>
          <a:bodyPr/>
          <a:lstStyle/>
          <a:p>
            <a:fld id="{366CA921-C99F-455D-A9B9-99EAAA2DCA9D}"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Pretty soon all you have left is the DI.</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new organizations then proceed to engage in SI just like the old ones did …</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until a new DI comes along and starts the process all over again.</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Similarly, film</a:t>
            </a:r>
            <a:r>
              <a:rPr lang="en-US" baseline="0" dirty="0" smtClean="0"/>
              <a:t> cameras</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for the most part been replaced by digital cameras</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financial services arena,</a:t>
            </a:r>
            <a:r>
              <a:rPr lang="en-US" baseline="0" dirty="0" smtClean="0"/>
              <a:t> previously-dominant stock brokerages…</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Are increasingly facing pressure from online brokerages</a:t>
            </a:r>
            <a:r>
              <a:rPr lang="en-US" baseline="0" dirty="0" smtClean="0"/>
              <a:t> such as </a:t>
            </a:r>
            <a:r>
              <a:rPr lang="en-US" baseline="0" dirty="0" err="1" smtClean="0"/>
              <a:t>ETrade</a:t>
            </a:r>
            <a:r>
              <a:rPr lang="en-US" baseline="0" dirty="0" smtClean="0"/>
              <a:t> which allow customers to purchase stocks directly. As we can see, DIs arise in the service industries too.</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another example. We used to have mainframe computers that ran reel-to-reel tape.</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Those were replaced by minicomputers</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Which were then replaced by personal computers</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Which are increasingly being</a:t>
            </a:r>
            <a:r>
              <a:rPr lang="en-US" baseline="0" dirty="0" smtClean="0"/>
              <a:t> replaced by portable computers. The laptop is looking like it’s a DI to desktop PCs, which were DIs for minicomputers, which were DIs to the old mainframe computers.</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 in the day we used to have vinyl records.</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vinyl record was eventually replaced</a:t>
            </a:r>
            <a:r>
              <a:rPr lang="en-US" baseline="0" dirty="0" smtClean="0"/>
              <a:t> by the cassette tape</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smtClean="0">
                <a:hlinkClick r:id="rId3"/>
              </a:rPr>
              <a:t>http://www.flickr.com/photos/deks/711658920/sizes/z/</a:t>
            </a:r>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hlinkClick r:id="rId3"/>
              </a:rPr>
              <a:t>http://www.flickr.com/photos/77136818@N00/3202144482/</a:t>
            </a:r>
            <a:endParaRPr lang="en-US" dirty="0"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Which was then replaced</a:t>
            </a:r>
            <a:r>
              <a:rPr lang="en-US" baseline="0" dirty="0" smtClean="0"/>
              <a:t> by the music CD</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hlinkClick r:id="rId3"/>
              </a:rPr>
              <a:t>http://www.flickr.com/photos/48973657@N00/4556156477/</a:t>
            </a:r>
            <a:endParaRPr lang="en-US" dirty="0"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hlinkClick r:id="rId3"/>
              </a:rPr>
              <a:t>http://www.flickr.com/photos/13638129@N00/118245563/</a:t>
            </a:r>
            <a:endParaRPr lang="en-US" dirty="0"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dirty="0" smtClean="0">
                <a:hlinkClick r:id="rId3"/>
              </a:rPr>
              <a:t>http://www.flickr.com/photos/7337467@N04/3052065204/</a:t>
            </a:r>
            <a:endParaRPr lang="en-US" dirty="0"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http://www.flickr.com/photos/sepblog/3527825643/sizes/o/</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hlinkClick r:id="rId3"/>
              </a:rPr>
              <a:t>http://www.flickr.com/photos/20532289@N00/59083917/</a:t>
            </a:r>
            <a:endParaRPr lang="en-US" dirty="0"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Which is now being replaced by portable music</a:t>
            </a:r>
            <a:r>
              <a:rPr lang="en-US" baseline="0" dirty="0" smtClean="0"/>
              <a:t> players such as the iPod.</a:t>
            </a:r>
          </a:p>
          <a:p>
            <a:endParaRPr lang="en-US" baseline="0" dirty="0" smtClean="0"/>
          </a:p>
          <a:p>
            <a:r>
              <a:rPr lang="en-US" baseline="0" dirty="0" smtClean="0"/>
              <a:t>The cassette tape was a DI to the vinyl record paradigm. The music CD was a DI to the cassette tape paradigm. And iPods and other portable music players are proving to be DIs to the music CD paradigm.</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hlinkClick r:id="rId3"/>
              </a:rPr>
              <a:t>http://www.flickr.com/photos/28473961@N02/3229296247/</a:t>
            </a:r>
            <a:endParaRPr lang="en-US" dirty="0"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http://www.flickr.com/photos/26416016@N02/4479154715/</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http://www.flickr.com/photos/9031691@N08/2670224692/</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http://www.flickr.com/photos/40645538@N00/4004791663/</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line is the ‘more than needed’ line. Christensen has a fancier term for this line, but I like this one.</a:t>
            </a:r>
          </a:p>
          <a:p>
            <a:endParaRPr lang="en-US" dirty="0" smtClean="0"/>
          </a:p>
          <a:p>
            <a:r>
              <a:rPr lang="en-US" dirty="0" smtClean="0"/>
              <a:t>An example of the ‘more</a:t>
            </a:r>
            <a:r>
              <a:rPr lang="en-US" baseline="0" dirty="0" smtClean="0"/>
              <a:t> than needed’ line relates to those </a:t>
            </a:r>
            <a:r>
              <a:rPr lang="en-US" dirty="0" smtClean="0"/>
              <a:t>push-button phones that connect to the wall that many of us still have. If you recall, over time these phones have gotten fancier and fancier. Some became cordless, for example, or could be used as intercom systems. Similarly, the phone company began to offer us new ‘services’ such as call waiting or caller ID in order to make additional money. But for many folks, the</a:t>
            </a:r>
            <a:r>
              <a:rPr lang="en-US" baseline="0" dirty="0" smtClean="0"/>
              <a:t> regular phone worked just fine. Most of the new features were more than they needed. </a:t>
            </a:r>
          </a:p>
          <a:p>
            <a:endParaRPr lang="en-US" baseline="0" dirty="0" smtClean="0"/>
          </a:p>
          <a:p>
            <a:r>
              <a:rPr lang="en-US" baseline="0" dirty="0" smtClean="0"/>
              <a:t>[When this occurs, Christensen calls this situation </a:t>
            </a:r>
            <a:r>
              <a:rPr lang="en-US" i="1" baseline="0" dirty="0" smtClean="0"/>
              <a:t>performance oversupply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hlinkClick r:id="rId3"/>
              </a:rPr>
              <a:t>http://www.flickr.com/photos/28567825@N03/5129325457/</a:t>
            </a:r>
            <a:endParaRPr lang="en-US" dirty="0"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http://www.flickr.com/photos/28473961@N02/4320982975/</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http://www.flickr.com/photos/28473961@N02/2757755401/</a:t>
            </a:r>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9696B0D7-F1D5-4832-8743-BAC96F512B1A}"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line is the ‘good enough’ line (which, of course,</a:t>
            </a:r>
            <a:r>
              <a:rPr lang="en-US" baseline="0" dirty="0" smtClean="0"/>
              <a:t> also has a fancier name in Christensen’s books)</a:t>
            </a:r>
            <a:r>
              <a:rPr lang="en-US" dirty="0" smtClean="0"/>
              <a:t>. </a:t>
            </a:r>
          </a:p>
          <a:p>
            <a:endParaRPr lang="en-US" dirty="0" smtClean="0"/>
          </a:p>
          <a:p>
            <a:r>
              <a:rPr lang="en-US" dirty="0" smtClean="0"/>
              <a:t>For example, when the first mobile phones came out, they were</a:t>
            </a:r>
            <a:r>
              <a:rPr lang="en-US" baseline="0" dirty="0" smtClean="0"/>
              <a:t> big, heavy, and expensive. Over time, however, they got better and better, until eventually they were ‘good enough’ for the mainstream public.</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82</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85</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both cases, the lines of progress – represented here by green lines – are what Christensen calls SIs. SIs are gradual, continual improvements of current products for existing customers. Over time, products get better and better as organizations strive to maintain and grow market share. As this occurs, products get less expensive, add more features, etc.</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91</a:t>
            </a:fld>
            <a:endParaRPr lang="en-US" sz="1200" dirty="0">
              <a:latin typeface="Arial" charset="0"/>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92</a:t>
            </a:fld>
            <a:endParaRPr lang="en-US" sz="1200" dirty="0">
              <a:latin typeface="Arial" charset="0"/>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94</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95</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89.jpeg"/></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6.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7.jpeg"/></Relationships>
</file>

<file path=ppt/slides/_rels/slide1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01.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105.jpeg"/></Relationships>
</file>

<file path=ppt/slides/_rels/slide1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2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73.jpeg"/></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79.png"/></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81.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82.jpeg"/></Relationships>
</file>

<file path=ppt/slides/_rels/slide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a:spLocks noChangeArrowheads="1"/>
          </p:cNvSpPr>
          <p:nvPr/>
        </p:nvSpPr>
        <p:spPr bwMode="auto">
          <a:xfrm>
            <a:off x="152401" y="304800"/>
            <a:ext cx="8662988" cy="2554545"/>
          </a:xfrm>
          <a:prstGeom prst="rect">
            <a:avLst/>
          </a:prstGeom>
          <a:noFill/>
          <a:ln w="9525">
            <a:noFill/>
            <a:miter lim="800000"/>
            <a:headEnd/>
            <a:tailEnd/>
          </a:ln>
        </p:spPr>
        <p:txBody>
          <a:bodyPr wrap="square">
            <a:spAutoFit/>
          </a:bodyPr>
          <a:lstStyle/>
          <a:p>
            <a:r>
              <a:rPr lang="en-US" sz="4000" b="1" dirty="0" smtClean="0">
                <a:latin typeface="Arial" charset="0"/>
              </a:rPr>
              <a:t>Two big</a:t>
            </a:r>
          </a:p>
          <a:p>
            <a:r>
              <a:rPr lang="en-US" sz="4000" b="1" dirty="0" smtClean="0">
                <a:latin typeface="Arial" charset="0"/>
              </a:rPr>
              <a:t>shifts and</a:t>
            </a:r>
          </a:p>
          <a:p>
            <a:r>
              <a:rPr lang="en-US" sz="4000" b="1" dirty="0" smtClean="0">
                <a:latin typeface="Arial" charset="0"/>
              </a:rPr>
              <a:t>one big</a:t>
            </a:r>
          </a:p>
          <a:p>
            <a:r>
              <a:rPr lang="en-US" sz="4000" b="1" dirty="0" smtClean="0">
                <a:latin typeface="Arial" charset="0"/>
              </a:rPr>
              <a:t>problem</a:t>
            </a:r>
            <a:endParaRPr lang="en-US" sz="4000" b="1" dirty="0">
              <a:latin typeface="Arial" charset="0"/>
            </a:endParaRPr>
          </a:p>
        </p:txBody>
      </p:sp>
      <p:sp>
        <p:nvSpPr>
          <p:cNvPr id="7"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dirty="0">
                <a:solidFill>
                  <a:srgbClr val="C0C0C0"/>
                </a:solidFill>
              </a:rPr>
              <a:t>Dr. Scott McLeod</a:t>
            </a:r>
          </a:p>
          <a:p>
            <a:r>
              <a:rPr lang="en-US" sz="1800" dirty="0">
                <a:solidFill>
                  <a:srgbClr val="C0C0C0"/>
                </a:solidFill>
              </a:rPr>
              <a:t>CASTLE</a:t>
            </a:r>
          </a:p>
        </p:txBody>
      </p:sp>
      <p:pic>
        <p:nvPicPr>
          <p:cNvPr id="8" name="Picture 7" descr="ETseatbelt.jpg"/>
          <p:cNvPicPr>
            <a:picLocks noChangeAspect="1"/>
          </p:cNvPicPr>
          <p:nvPr/>
        </p:nvPicPr>
        <p:blipFill>
          <a:blip r:embed="rId3" cstate="print"/>
          <a:srcRect l="32500"/>
          <a:stretch>
            <a:fillRect/>
          </a:stretch>
        </p:blipFill>
        <p:spPr>
          <a:xfrm>
            <a:off x="3581399" y="0"/>
            <a:ext cx="6960719"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85800" y="17526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62800" y="1219200"/>
            <a:ext cx="1710789" cy="954107"/>
          </a:xfrm>
          <a:prstGeom prst="rect">
            <a:avLst/>
          </a:prstGeom>
          <a:noFill/>
        </p:spPr>
        <p:txBody>
          <a:bodyPr wrap="none" rtlCol="0">
            <a:spAutoFit/>
          </a:bodyPr>
          <a:lstStyle/>
          <a:p>
            <a:pPr algn="ctr"/>
            <a:r>
              <a:rPr lang="en-US" sz="2800" dirty="0" smtClean="0"/>
              <a:t>more than</a:t>
            </a:r>
          </a:p>
          <a:p>
            <a:pPr algn="ctr"/>
            <a:r>
              <a:rPr lang="en-US" sz="2800" dirty="0" smtClean="0"/>
              <a:t>needed</a:t>
            </a:r>
            <a:endParaRPr lang="en-US" sz="2800" dirty="0"/>
          </a:p>
        </p:txBody>
      </p: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6" name="Picture 5" descr="iStock_000007355625XSmall.jpg"/>
          <p:cNvPicPr>
            <a:picLocks noChangeAspect="1"/>
          </p:cNvPicPr>
          <p:nvPr/>
        </p:nvPicPr>
        <p:blipFill>
          <a:blip r:embed="rId3" cstate="print"/>
          <a:stretch>
            <a:fillRect/>
          </a:stretch>
        </p:blipFill>
        <p:spPr>
          <a:xfrm>
            <a:off x="304800" y="2819400"/>
            <a:ext cx="2133600" cy="1424077"/>
          </a:xfrm>
          <a:prstGeom prst="rect">
            <a:avLst/>
          </a:prstGeom>
        </p:spPr>
      </p:pic>
      <p:pic>
        <p:nvPicPr>
          <p:cNvPr id="13" name="Picture 12" descr="iStock_000007400189XSmall.jpg"/>
          <p:cNvPicPr>
            <a:picLocks noChangeAspect="1"/>
          </p:cNvPicPr>
          <p:nvPr/>
        </p:nvPicPr>
        <p:blipFill>
          <a:blip r:embed="rId4" cstate="print"/>
          <a:stretch>
            <a:fillRect/>
          </a:stretch>
        </p:blipFill>
        <p:spPr>
          <a:xfrm>
            <a:off x="3124200" y="4495800"/>
            <a:ext cx="1424077" cy="2133600"/>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descr="http://contentcafe2.btol.com/ContentCafe/Jacket.aspx?UserID=BF88107&amp;Password=CC43951&amp;Return=T&amp;Type=L&amp;Value=9780807750025"/>
          <p:cNvPicPr>
            <a:picLocks noChangeAspect="1" noChangeArrowheads="1"/>
          </p:cNvPicPr>
          <p:nvPr/>
        </p:nvPicPr>
        <p:blipFill>
          <a:blip r:embed="rId3" cstate="print"/>
          <a:srcRect/>
          <a:stretch>
            <a:fillRect/>
          </a:stretch>
        </p:blipFill>
        <p:spPr bwMode="auto">
          <a:xfrm>
            <a:off x="2667000" y="628650"/>
            <a:ext cx="3810000" cy="5600701"/>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s.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r>
              <a:rPr lang="en-US" sz="9600" dirty="0" smtClean="0">
                <a:solidFill>
                  <a:srgbClr val="5CB9E7"/>
                </a:solidFill>
                <a:effectLst/>
                <a:latin typeface="Arial Black" pitchFamily="34" charset="0"/>
              </a:rPr>
              <a:t>Big questions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nvPicPr>
        <p:blipFill>
          <a:blip r:embed="rId3" cstate="print"/>
          <a:srcRect/>
          <a:stretch>
            <a:fillRect/>
          </a:stretch>
        </p:blipFill>
        <p:spPr bwMode="auto">
          <a:xfrm>
            <a:off x="0" y="0"/>
            <a:ext cx="1097718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10236661"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85800" y="17526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62800" y="1219200"/>
            <a:ext cx="1710789" cy="954107"/>
          </a:xfrm>
          <a:prstGeom prst="rect">
            <a:avLst/>
          </a:prstGeom>
          <a:noFill/>
        </p:spPr>
        <p:txBody>
          <a:bodyPr wrap="none" rtlCol="0">
            <a:spAutoFit/>
          </a:bodyPr>
          <a:lstStyle/>
          <a:p>
            <a:pPr algn="ctr"/>
            <a:r>
              <a:rPr lang="en-US" sz="2800" dirty="0" smtClean="0"/>
              <a:t>more than</a:t>
            </a:r>
          </a:p>
          <a:p>
            <a:pPr algn="ctr"/>
            <a:r>
              <a:rPr lang="en-US" sz="2800" dirty="0" smtClean="0"/>
              <a:t>needed</a:t>
            </a:r>
            <a:endParaRPr lang="en-US" sz="2800" dirty="0"/>
          </a:p>
        </p:txBody>
      </p: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6" name="Picture 5" descr="iStock_000007355625XSmall.jpg"/>
          <p:cNvPicPr>
            <a:picLocks noChangeAspect="1"/>
          </p:cNvPicPr>
          <p:nvPr/>
        </p:nvPicPr>
        <p:blipFill>
          <a:blip r:embed="rId3" cstate="print"/>
          <a:stretch>
            <a:fillRect/>
          </a:stretch>
        </p:blipFill>
        <p:spPr>
          <a:xfrm>
            <a:off x="304800" y="2819400"/>
            <a:ext cx="2133600" cy="1424077"/>
          </a:xfrm>
          <a:prstGeom prst="rect">
            <a:avLst/>
          </a:prstGeom>
        </p:spPr>
      </p:pic>
      <p:pic>
        <p:nvPicPr>
          <p:cNvPr id="7" name="Picture 6" descr="iStock_000004975223XSmall.jpg"/>
          <p:cNvPicPr>
            <a:picLocks noChangeAspect="1"/>
          </p:cNvPicPr>
          <p:nvPr/>
        </p:nvPicPr>
        <p:blipFill>
          <a:blip r:embed="rId4" cstate="print"/>
          <a:stretch>
            <a:fillRect/>
          </a:stretch>
        </p:blipFill>
        <p:spPr>
          <a:xfrm>
            <a:off x="2057400" y="228600"/>
            <a:ext cx="1220638" cy="1828800"/>
          </a:xfrm>
          <a:prstGeom prst="rect">
            <a:avLst/>
          </a:prstGeom>
        </p:spPr>
      </p:pic>
      <p:pic>
        <p:nvPicPr>
          <p:cNvPr id="13" name="Picture 12" descr="iStock_000007400189XSmall.jpg"/>
          <p:cNvPicPr>
            <a:picLocks noChangeAspect="1"/>
          </p:cNvPicPr>
          <p:nvPr/>
        </p:nvPicPr>
        <p:blipFill>
          <a:blip r:embed="rId5" cstate="print"/>
          <a:stretch>
            <a:fillRect/>
          </a:stretch>
        </p:blipFill>
        <p:spPr>
          <a:xfrm>
            <a:off x="3124200" y="4495800"/>
            <a:ext cx="1424077" cy="2133600"/>
          </a:xfrm>
          <a:prstGeom prst="rect">
            <a:avLst/>
          </a:prstGeom>
        </p:spPr>
      </p:pic>
      <p:cxnSp>
        <p:nvCxnSpPr>
          <p:cNvPr id="20" name="Straight Arrow Connector 19"/>
          <p:cNvCxnSpPr/>
          <p:nvPr/>
        </p:nvCxnSpPr>
        <p:spPr>
          <a:xfrm rot="5400000" flipH="1" flipV="1">
            <a:off x="1743767" y="1667568"/>
            <a:ext cx="3124200" cy="1313069"/>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101153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80521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3" cstate="print"/>
          <a:srcRect/>
          <a:stretch>
            <a:fillRect/>
          </a:stretch>
        </p:blipFill>
        <p:spPr bwMode="auto">
          <a:xfrm>
            <a:off x="0" y="0"/>
            <a:ext cx="1018630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cstate="print"/>
          <a:srcRect/>
          <a:stretch>
            <a:fillRect/>
          </a:stretch>
        </p:blipFill>
        <p:spPr bwMode="auto">
          <a:xfrm>
            <a:off x="-76200" y="0"/>
            <a:ext cx="96870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cstate="print"/>
          <a:srcRect/>
          <a:stretch>
            <a:fillRect/>
          </a:stretch>
        </p:blipFill>
        <p:spPr bwMode="auto">
          <a:xfrm>
            <a:off x="0" y="0"/>
            <a:ext cx="964395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3743686850_fdc8d0c0f4.jpg"/>
          <p:cNvPicPr>
            <a:picLocks noChangeAspect="1"/>
          </p:cNvPicPr>
          <p:nvPr/>
        </p:nvPicPr>
        <p:blipFill>
          <a:blip r:embed="rId3" cstate="print"/>
          <a:stretch>
            <a:fillRect/>
          </a:stretch>
        </p:blipFill>
        <p:spPr>
          <a:xfrm>
            <a:off x="-1215517" y="0"/>
            <a:ext cx="10359517" cy="6858000"/>
          </a:xfrm>
          <a:prstGeom prst="rect">
            <a:avLst/>
          </a:prstGeom>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85800" y="17526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62800" y="1219200"/>
            <a:ext cx="1710789" cy="954107"/>
          </a:xfrm>
          <a:prstGeom prst="rect">
            <a:avLst/>
          </a:prstGeom>
          <a:noFill/>
        </p:spPr>
        <p:txBody>
          <a:bodyPr wrap="none" rtlCol="0">
            <a:spAutoFit/>
          </a:bodyPr>
          <a:lstStyle/>
          <a:p>
            <a:pPr algn="ctr"/>
            <a:r>
              <a:rPr lang="en-US" sz="2800" dirty="0" smtClean="0"/>
              <a:t>more than</a:t>
            </a:r>
          </a:p>
          <a:p>
            <a:pPr algn="ctr"/>
            <a:r>
              <a:rPr lang="en-US" sz="2800" dirty="0" smtClean="0"/>
              <a:t>needed</a:t>
            </a:r>
            <a:endParaRPr lang="en-US" sz="2800" dirty="0"/>
          </a:p>
        </p:txBody>
      </p: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6" name="Picture 5" descr="iStock_000007355625XSmall.jpg"/>
          <p:cNvPicPr>
            <a:picLocks noChangeAspect="1"/>
          </p:cNvPicPr>
          <p:nvPr/>
        </p:nvPicPr>
        <p:blipFill>
          <a:blip r:embed="rId3" cstate="print"/>
          <a:stretch>
            <a:fillRect/>
          </a:stretch>
        </p:blipFill>
        <p:spPr>
          <a:xfrm>
            <a:off x="304800" y="2819400"/>
            <a:ext cx="2133600" cy="1424077"/>
          </a:xfrm>
          <a:prstGeom prst="rect">
            <a:avLst/>
          </a:prstGeom>
        </p:spPr>
      </p:pic>
      <p:pic>
        <p:nvPicPr>
          <p:cNvPr id="7" name="Picture 6" descr="iStock_000004975223XSmall.jpg"/>
          <p:cNvPicPr>
            <a:picLocks noChangeAspect="1"/>
          </p:cNvPicPr>
          <p:nvPr/>
        </p:nvPicPr>
        <p:blipFill>
          <a:blip r:embed="rId4" cstate="print"/>
          <a:stretch>
            <a:fillRect/>
          </a:stretch>
        </p:blipFill>
        <p:spPr>
          <a:xfrm>
            <a:off x="2057400" y="228600"/>
            <a:ext cx="1220638" cy="1828800"/>
          </a:xfrm>
          <a:prstGeom prst="rect">
            <a:avLst/>
          </a:prstGeom>
        </p:spPr>
      </p:pic>
      <p:pic>
        <p:nvPicPr>
          <p:cNvPr id="11" name="Picture 10" descr="iStock_000005395519XSmall.jpg"/>
          <p:cNvPicPr>
            <a:picLocks noChangeAspect="1"/>
          </p:cNvPicPr>
          <p:nvPr/>
        </p:nvPicPr>
        <p:blipFill>
          <a:blip r:embed="rId5" cstate="print"/>
          <a:stretch>
            <a:fillRect/>
          </a:stretch>
        </p:blipFill>
        <p:spPr>
          <a:xfrm>
            <a:off x="4191000" y="2362200"/>
            <a:ext cx="965143" cy="1600200"/>
          </a:xfrm>
          <a:prstGeom prst="rect">
            <a:avLst/>
          </a:prstGeom>
        </p:spPr>
      </p:pic>
      <p:pic>
        <p:nvPicPr>
          <p:cNvPr id="13" name="Picture 12" descr="iStock_000007400189XSmall.jpg"/>
          <p:cNvPicPr>
            <a:picLocks noChangeAspect="1"/>
          </p:cNvPicPr>
          <p:nvPr/>
        </p:nvPicPr>
        <p:blipFill>
          <a:blip r:embed="rId6" cstate="print"/>
          <a:stretch>
            <a:fillRect/>
          </a:stretch>
        </p:blipFill>
        <p:spPr>
          <a:xfrm>
            <a:off x="3124200" y="4495800"/>
            <a:ext cx="1424077" cy="2133600"/>
          </a:xfrm>
          <a:prstGeom prst="rect">
            <a:avLst/>
          </a:prstGeom>
        </p:spPr>
      </p:pic>
      <p:cxnSp>
        <p:nvCxnSpPr>
          <p:cNvPr id="20" name="Straight Arrow Connector 19"/>
          <p:cNvCxnSpPr/>
          <p:nvPr/>
        </p:nvCxnSpPr>
        <p:spPr>
          <a:xfrm rot="5400000" flipH="1" flipV="1">
            <a:off x="1743767" y="1667568"/>
            <a:ext cx="3124200" cy="1313069"/>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3549869" y="3702269"/>
            <a:ext cx="3263462" cy="1371600"/>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MilesSeatBelt.jpg"/>
          <p:cNvPicPr>
            <a:picLocks noChangeAspect="1"/>
          </p:cNvPicPr>
          <p:nvPr/>
        </p:nvPicPr>
        <p:blipFill>
          <a:blip r:embed="rId3" cstate="print"/>
          <a:stretch>
            <a:fillRect/>
          </a:stretch>
        </p:blipFill>
        <p:spPr>
          <a:xfrm>
            <a:off x="0" y="-1"/>
            <a:ext cx="9144000" cy="7563445"/>
          </a:xfrm>
          <a:prstGeom prst="rect">
            <a:avLst/>
          </a:prstGeom>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scottmcleod.net</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85800" y="17526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62800" y="1219200"/>
            <a:ext cx="1710789" cy="954107"/>
          </a:xfrm>
          <a:prstGeom prst="rect">
            <a:avLst/>
          </a:prstGeom>
          <a:noFill/>
        </p:spPr>
        <p:txBody>
          <a:bodyPr wrap="none" rtlCol="0">
            <a:spAutoFit/>
          </a:bodyPr>
          <a:lstStyle/>
          <a:p>
            <a:pPr algn="ctr"/>
            <a:r>
              <a:rPr lang="en-US" sz="2800" dirty="0" smtClean="0"/>
              <a:t>more than</a:t>
            </a:r>
          </a:p>
          <a:p>
            <a:pPr algn="ctr"/>
            <a:r>
              <a:rPr lang="en-US" sz="2800" dirty="0" smtClean="0"/>
              <a:t>needed</a:t>
            </a:r>
            <a:endParaRPr lang="en-US" sz="2800" dirty="0"/>
          </a:p>
        </p:txBody>
      </p: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6" name="Picture 5" descr="iStock_000007355625XSmall.jpg"/>
          <p:cNvPicPr>
            <a:picLocks noChangeAspect="1"/>
          </p:cNvPicPr>
          <p:nvPr/>
        </p:nvPicPr>
        <p:blipFill>
          <a:blip r:embed="rId3" cstate="print">
            <a:duotone>
              <a:schemeClr val="bg2">
                <a:shade val="45000"/>
                <a:satMod val="135000"/>
              </a:schemeClr>
              <a:prstClr val="white"/>
            </a:duotone>
          </a:blip>
          <a:stretch>
            <a:fillRect/>
          </a:stretch>
        </p:blipFill>
        <p:spPr>
          <a:xfrm>
            <a:off x="304800" y="2819400"/>
            <a:ext cx="2133600" cy="1424077"/>
          </a:xfrm>
          <a:prstGeom prst="rect">
            <a:avLst/>
          </a:prstGeom>
        </p:spPr>
      </p:pic>
      <p:pic>
        <p:nvPicPr>
          <p:cNvPr id="7" name="Picture 6" descr="iStock_000004975223XSmall.jpg"/>
          <p:cNvPicPr>
            <a:picLocks noChangeAspect="1"/>
          </p:cNvPicPr>
          <p:nvPr/>
        </p:nvPicPr>
        <p:blipFill>
          <a:blip r:embed="rId4" cstate="print">
            <a:duotone>
              <a:schemeClr val="bg2">
                <a:shade val="45000"/>
                <a:satMod val="135000"/>
              </a:schemeClr>
              <a:prstClr val="white"/>
            </a:duotone>
          </a:blip>
          <a:stretch>
            <a:fillRect/>
          </a:stretch>
        </p:blipFill>
        <p:spPr>
          <a:xfrm>
            <a:off x="2057400" y="228600"/>
            <a:ext cx="1220638" cy="1828800"/>
          </a:xfrm>
          <a:prstGeom prst="rect">
            <a:avLst/>
          </a:prstGeom>
        </p:spPr>
      </p:pic>
      <p:pic>
        <p:nvPicPr>
          <p:cNvPr id="11" name="Picture 10" descr="iStock_000005395519XSmall.jpg"/>
          <p:cNvPicPr>
            <a:picLocks noChangeAspect="1"/>
          </p:cNvPicPr>
          <p:nvPr/>
        </p:nvPicPr>
        <p:blipFill>
          <a:blip r:embed="rId5" cstate="print"/>
          <a:stretch>
            <a:fillRect/>
          </a:stretch>
        </p:blipFill>
        <p:spPr>
          <a:xfrm>
            <a:off x="4191000" y="2362200"/>
            <a:ext cx="965143" cy="1600200"/>
          </a:xfrm>
          <a:prstGeom prst="rect">
            <a:avLst/>
          </a:prstGeom>
        </p:spPr>
      </p:pic>
      <p:pic>
        <p:nvPicPr>
          <p:cNvPr id="13" name="Picture 12" descr="iStock_000007400189XSmall.jpg"/>
          <p:cNvPicPr>
            <a:picLocks noChangeAspect="1"/>
          </p:cNvPicPr>
          <p:nvPr/>
        </p:nvPicPr>
        <p:blipFill>
          <a:blip r:embed="rId6" cstate="print"/>
          <a:stretch>
            <a:fillRect/>
          </a:stretch>
        </p:blipFill>
        <p:spPr>
          <a:xfrm>
            <a:off x="3124200" y="4495800"/>
            <a:ext cx="1424077" cy="2133600"/>
          </a:xfrm>
          <a:prstGeom prst="rect">
            <a:avLst/>
          </a:prstGeom>
        </p:spPr>
      </p:pic>
      <p:cxnSp>
        <p:nvCxnSpPr>
          <p:cNvPr id="20" name="Straight Arrow Connector 19"/>
          <p:cNvCxnSpPr/>
          <p:nvPr/>
        </p:nvCxnSpPr>
        <p:spPr>
          <a:xfrm rot="5400000" flipH="1" flipV="1">
            <a:off x="1743767" y="1667568"/>
            <a:ext cx="3124200" cy="1313069"/>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3549869" y="3702269"/>
            <a:ext cx="3263462" cy="1371600"/>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11" name="Picture 10" descr="iStock_000005395519XSmall.jpg"/>
          <p:cNvPicPr>
            <a:picLocks noChangeAspect="1"/>
          </p:cNvPicPr>
          <p:nvPr/>
        </p:nvPicPr>
        <p:blipFill>
          <a:blip r:embed="rId3" cstate="print"/>
          <a:stretch>
            <a:fillRect/>
          </a:stretch>
        </p:blipFill>
        <p:spPr>
          <a:xfrm>
            <a:off x="4191000" y="2362200"/>
            <a:ext cx="965143" cy="1600200"/>
          </a:xfrm>
          <a:prstGeom prst="rect">
            <a:avLst/>
          </a:prstGeom>
        </p:spPr>
      </p:pic>
      <p:pic>
        <p:nvPicPr>
          <p:cNvPr id="13" name="Picture 12" descr="iStock_000007400189XSmall.jpg"/>
          <p:cNvPicPr>
            <a:picLocks noChangeAspect="1"/>
          </p:cNvPicPr>
          <p:nvPr/>
        </p:nvPicPr>
        <p:blipFill>
          <a:blip r:embed="rId4" cstate="print"/>
          <a:stretch>
            <a:fillRect/>
          </a:stretch>
        </p:blipFill>
        <p:spPr>
          <a:xfrm>
            <a:off x="3124200" y="4495800"/>
            <a:ext cx="1424077" cy="2133600"/>
          </a:xfrm>
          <a:prstGeom prst="rect">
            <a:avLst/>
          </a:prstGeom>
        </p:spPr>
      </p:pic>
      <p:cxnSp>
        <p:nvCxnSpPr>
          <p:cNvPr id="17" name="Straight Arrow Connector 16"/>
          <p:cNvCxnSpPr/>
          <p:nvPr/>
        </p:nvCxnSpPr>
        <p:spPr>
          <a:xfrm rot="5400000" flipH="1" flipV="1">
            <a:off x="3549869" y="3702269"/>
            <a:ext cx="3263462" cy="1371600"/>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85800" y="17526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62800" y="1219200"/>
            <a:ext cx="1710789" cy="954107"/>
          </a:xfrm>
          <a:prstGeom prst="rect">
            <a:avLst/>
          </a:prstGeom>
          <a:noFill/>
        </p:spPr>
        <p:txBody>
          <a:bodyPr wrap="none" rtlCol="0">
            <a:spAutoFit/>
          </a:bodyPr>
          <a:lstStyle/>
          <a:p>
            <a:pPr algn="ctr"/>
            <a:r>
              <a:rPr lang="en-US" sz="2800" dirty="0" smtClean="0"/>
              <a:t>more than</a:t>
            </a:r>
          </a:p>
          <a:p>
            <a:pPr algn="ctr"/>
            <a:r>
              <a:rPr lang="en-US" sz="2800" dirty="0" smtClean="0"/>
              <a:t>needed</a:t>
            </a:r>
            <a:endParaRPr lang="en-US" sz="2800" dirty="0"/>
          </a:p>
        </p:txBody>
      </p: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11" name="Picture 10" descr="iStock_000005395519XSmall.jpg"/>
          <p:cNvPicPr>
            <a:picLocks noChangeAspect="1"/>
          </p:cNvPicPr>
          <p:nvPr/>
        </p:nvPicPr>
        <p:blipFill>
          <a:blip r:embed="rId3" cstate="print"/>
          <a:stretch>
            <a:fillRect/>
          </a:stretch>
        </p:blipFill>
        <p:spPr>
          <a:xfrm>
            <a:off x="4191000" y="2362200"/>
            <a:ext cx="965143" cy="1600200"/>
          </a:xfrm>
          <a:prstGeom prst="rect">
            <a:avLst/>
          </a:prstGeom>
        </p:spPr>
      </p:pic>
      <p:pic>
        <p:nvPicPr>
          <p:cNvPr id="12" name="Picture 11" descr="iphone.jpg"/>
          <p:cNvPicPr>
            <a:picLocks noChangeAspect="1"/>
          </p:cNvPicPr>
          <p:nvPr/>
        </p:nvPicPr>
        <p:blipFill>
          <a:blip r:embed="rId4" cstate="print"/>
          <a:stretch>
            <a:fillRect/>
          </a:stretch>
        </p:blipFill>
        <p:spPr>
          <a:xfrm>
            <a:off x="5334000" y="0"/>
            <a:ext cx="857250" cy="1714500"/>
          </a:xfrm>
          <a:prstGeom prst="rect">
            <a:avLst/>
          </a:prstGeom>
        </p:spPr>
      </p:pic>
      <p:pic>
        <p:nvPicPr>
          <p:cNvPr id="13" name="Picture 12" descr="iStock_000007400189XSmall.jpg"/>
          <p:cNvPicPr>
            <a:picLocks noChangeAspect="1"/>
          </p:cNvPicPr>
          <p:nvPr/>
        </p:nvPicPr>
        <p:blipFill>
          <a:blip r:embed="rId5" cstate="print"/>
          <a:stretch>
            <a:fillRect/>
          </a:stretch>
        </p:blipFill>
        <p:spPr>
          <a:xfrm>
            <a:off x="3124200" y="4495800"/>
            <a:ext cx="1424077" cy="2133600"/>
          </a:xfrm>
          <a:prstGeom prst="rect">
            <a:avLst/>
          </a:prstGeom>
        </p:spPr>
      </p:pic>
      <p:cxnSp>
        <p:nvCxnSpPr>
          <p:cNvPr id="17" name="Straight Arrow Connector 16"/>
          <p:cNvCxnSpPr/>
          <p:nvPr/>
        </p:nvCxnSpPr>
        <p:spPr>
          <a:xfrm rot="5400000" flipH="1" flipV="1">
            <a:off x="2971800" y="2286000"/>
            <a:ext cx="5257800" cy="2209800"/>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7162800" y="1219200"/>
            <a:ext cx="1710789" cy="954107"/>
          </a:xfrm>
          <a:prstGeom prst="rect">
            <a:avLst/>
          </a:prstGeom>
          <a:noFill/>
        </p:spPr>
        <p:txBody>
          <a:bodyPr wrap="none" rtlCol="0">
            <a:spAutoFit/>
          </a:bodyPr>
          <a:lstStyle/>
          <a:p>
            <a:pPr algn="ctr"/>
            <a:r>
              <a:rPr lang="en-US" sz="2800" dirty="0" smtClean="0"/>
              <a:t>more than</a:t>
            </a:r>
          </a:p>
          <a:p>
            <a:pPr algn="ctr"/>
            <a:r>
              <a:rPr lang="en-US" sz="2800" dirty="0" smtClean="0"/>
              <a:t>needed</a:t>
            </a:r>
            <a:endParaRPr lang="en-US" sz="2800" dirty="0"/>
          </a:p>
        </p:txBody>
      </p: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12" name="Picture 11" descr="iphone.jpg"/>
          <p:cNvPicPr>
            <a:picLocks noChangeAspect="1"/>
          </p:cNvPicPr>
          <p:nvPr/>
        </p:nvPicPr>
        <p:blipFill>
          <a:blip r:embed="rId3" cstate="print"/>
          <a:stretch>
            <a:fillRect/>
          </a:stretch>
        </p:blipFill>
        <p:spPr>
          <a:xfrm>
            <a:off x="1981200" y="190500"/>
            <a:ext cx="857250" cy="1714500"/>
          </a:xfrm>
          <a:prstGeom prst="rect">
            <a:avLst/>
          </a:prstGeom>
        </p:spPr>
      </p:pic>
      <p:cxnSp>
        <p:nvCxnSpPr>
          <p:cNvPr id="17" name="Straight Arrow Connector 16"/>
          <p:cNvCxnSpPr/>
          <p:nvPr/>
        </p:nvCxnSpPr>
        <p:spPr>
          <a:xfrm rot="5400000" flipH="1" flipV="1">
            <a:off x="-152400" y="2286000"/>
            <a:ext cx="5257800" cy="2209800"/>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pic>
        <p:nvPicPr>
          <p:cNvPr id="14" name="Picture 13" descr="iStock_000005395519XSmall.jpg"/>
          <p:cNvPicPr>
            <a:picLocks noChangeAspect="1"/>
          </p:cNvPicPr>
          <p:nvPr/>
        </p:nvPicPr>
        <p:blipFill>
          <a:blip r:embed="rId4" cstate="print"/>
          <a:stretch>
            <a:fillRect/>
          </a:stretch>
        </p:blipFill>
        <p:spPr>
          <a:xfrm>
            <a:off x="990600" y="2667000"/>
            <a:ext cx="965143" cy="1600200"/>
          </a:xfrm>
          <a:prstGeom prst="rect">
            <a:avLst/>
          </a:prstGeom>
        </p:spPr>
      </p:pic>
      <p:pic>
        <p:nvPicPr>
          <p:cNvPr id="15" name="Picture 14" descr="iStock_000007400189XSmall.jpg"/>
          <p:cNvPicPr>
            <a:picLocks noChangeAspect="1"/>
          </p:cNvPicPr>
          <p:nvPr/>
        </p:nvPicPr>
        <p:blipFill>
          <a:blip r:embed="rId5" cstate="print"/>
          <a:stretch>
            <a:fillRect/>
          </a:stretch>
        </p:blipFill>
        <p:spPr>
          <a:xfrm>
            <a:off x="76200" y="4724400"/>
            <a:ext cx="1424077" cy="2133600"/>
          </a:xfrm>
          <a:prstGeom prst="rect">
            <a:avLst/>
          </a:prstGeom>
        </p:spPr>
      </p:pic>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85800" y="17526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779155" y="4419600"/>
            <a:ext cx="880369" cy="1446550"/>
          </a:xfrm>
          <a:prstGeom prst="rect">
            <a:avLst/>
          </a:prstGeom>
          <a:noFill/>
        </p:spPr>
        <p:txBody>
          <a:bodyPr wrap="none" rtlCol="0">
            <a:spAutoFit/>
          </a:bodyPr>
          <a:lstStyle/>
          <a:p>
            <a:r>
              <a:rPr lang="en-US" sz="8800" b="1" dirty="0" smtClean="0">
                <a:solidFill>
                  <a:schemeClr val="accent3">
                    <a:lumMod val="50000"/>
                  </a:schemeClr>
                </a:solidFill>
              </a:rPr>
              <a:t>?</a:t>
            </a:r>
            <a:endParaRPr lang="en-US" sz="8800"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6495148XSmall.jpg"/>
          <p:cNvPicPr>
            <a:picLocks noChangeAspect="1"/>
          </p:cNvPicPr>
          <p:nvPr/>
        </p:nvPicPr>
        <p:blipFill>
          <a:blip r:embed="rId3" cstate="print"/>
          <a:stretch>
            <a:fillRect/>
          </a:stretch>
        </p:blipFill>
        <p:spPr>
          <a:xfrm>
            <a:off x="1908561" y="1143000"/>
            <a:ext cx="5326879" cy="4572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816334XSmall.jpg"/>
          <p:cNvPicPr>
            <a:picLocks noChangeAspect="1"/>
          </p:cNvPicPr>
          <p:nvPr/>
        </p:nvPicPr>
        <p:blipFill>
          <a:blip r:embed="rId3" cstate="print"/>
          <a:stretch>
            <a:fillRect/>
          </a:stretch>
        </p:blipFill>
        <p:spPr>
          <a:xfrm>
            <a:off x="1790943" y="1143000"/>
            <a:ext cx="5562115" cy="4572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errilllynch.jpg"/>
          <p:cNvPicPr>
            <a:picLocks noChangeAspect="1"/>
          </p:cNvPicPr>
          <p:nvPr/>
        </p:nvPicPr>
        <p:blipFill>
          <a:blip r:embed="rId3" cstate="print"/>
          <a:stretch>
            <a:fillRect/>
          </a:stretch>
        </p:blipFill>
        <p:spPr>
          <a:xfrm>
            <a:off x="3206750" y="2298700"/>
            <a:ext cx="2730500" cy="22606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2560638"/>
            <a:ext cx="9144000" cy="1736725"/>
          </a:xfrm>
        </p:spPr>
        <p:txBody>
          <a:bodyPr anchor="ctr" anchorCtr="0"/>
          <a:lstStyle/>
          <a:p>
            <a:r>
              <a:rPr lang="en-US" sz="7200" dirty="0" smtClean="0">
                <a:solidFill>
                  <a:schemeClr val="tx1"/>
                </a:solidFill>
                <a:latin typeface="Arial Black" pitchFamily="34" charset="0"/>
              </a:rPr>
              <a:t>scottmcleod.net</a:t>
            </a:r>
            <a:r>
              <a:rPr lang="en-US" sz="7200" dirty="0" smtClean="0">
                <a:solidFill>
                  <a:srgbClr val="5CB9E7"/>
                </a:solidFill>
                <a:latin typeface="Arial Black" pitchFamily="34" charset="0"/>
              </a:rPr>
              <a:t/>
            </a:r>
            <a:br>
              <a:rPr lang="en-US" sz="7200" dirty="0" smtClean="0">
                <a:solidFill>
                  <a:srgbClr val="5CB9E7"/>
                </a:solidFill>
                <a:latin typeface="Arial Black" pitchFamily="34" charset="0"/>
              </a:rPr>
            </a:br>
            <a:r>
              <a:rPr lang="en-US" sz="7200" dirty="0" smtClean="0">
                <a:solidFill>
                  <a:srgbClr val="5CB9E7"/>
                </a:solidFill>
                <a:latin typeface="Arial Black" pitchFamily="34" charset="0"/>
              </a:rPr>
              <a:t/>
            </a:r>
            <a:br>
              <a:rPr lang="en-US" sz="7200" dirty="0" smtClean="0">
                <a:solidFill>
                  <a:srgbClr val="5CB9E7"/>
                </a:solidFill>
                <a:latin typeface="Arial Black" pitchFamily="34" charset="0"/>
              </a:rPr>
            </a:br>
            <a:r>
              <a:rPr lang="en-US" sz="4800" dirty="0" smtClean="0">
                <a:solidFill>
                  <a:srgbClr val="5CB9E7"/>
                </a:solidFill>
                <a:latin typeface="Arial Black" pitchFamily="34" charset="0"/>
              </a:rPr>
              <a:t>(click on Workshops)</a:t>
            </a:r>
            <a:endParaRPr lang="en-US" sz="4800" dirty="0" smtClean="0">
              <a:solidFill>
                <a:srgbClr val="5CB9E7"/>
              </a:solidFill>
              <a:effectLst/>
              <a:latin typeface="Arial Black"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trade.gif"/>
          <p:cNvPicPr>
            <a:picLocks noChangeAspect="1"/>
          </p:cNvPicPr>
          <p:nvPr/>
        </p:nvPicPr>
        <p:blipFill>
          <a:blip r:embed="rId3" cstate="print"/>
          <a:stretch>
            <a:fillRect/>
          </a:stretch>
        </p:blipFill>
        <p:spPr>
          <a:xfrm>
            <a:off x="3024188" y="1881188"/>
            <a:ext cx="3095625" cy="309562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ainframe.jpg"/>
          <p:cNvPicPr>
            <a:picLocks noChangeAspect="1"/>
          </p:cNvPicPr>
          <p:nvPr/>
        </p:nvPicPr>
        <p:blipFill>
          <a:blip r:embed="rId3" cstate="print"/>
          <a:stretch>
            <a:fillRect/>
          </a:stretch>
        </p:blipFill>
        <p:spPr>
          <a:xfrm>
            <a:off x="1778000" y="1143000"/>
            <a:ext cx="5588000" cy="4572000"/>
          </a:xfrm>
          <a:prstGeom prst="rect">
            <a:avLst/>
          </a:prstGeom>
          <a:ln w="6350">
            <a:solidFill>
              <a:schemeClr val="tx1"/>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inicomputer.jpg"/>
          <p:cNvPicPr>
            <a:picLocks noChangeAspect="1"/>
          </p:cNvPicPr>
          <p:nvPr/>
        </p:nvPicPr>
        <p:blipFill>
          <a:blip r:embed="rId3" cstate="print"/>
          <a:stretch>
            <a:fillRect/>
          </a:stretch>
        </p:blipFill>
        <p:spPr>
          <a:xfrm>
            <a:off x="1524000" y="1466850"/>
            <a:ext cx="6096000" cy="3924300"/>
          </a:xfrm>
          <a:prstGeom prst="rect">
            <a:avLst/>
          </a:prstGeom>
          <a:ln w="6350">
            <a:solidFill>
              <a:schemeClr val="tx1"/>
            </a:solid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873785XSmall.jpg"/>
          <p:cNvPicPr>
            <a:picLocks noChangeAspect="1"/>
          </p:cNvPicPr>
          <p:nvPr/>
        </p:nvPicPr>
        <p:blipFill>
          <a:blip r:embed="rId3" cstate="print"/>
          <a:stretch>
            <a:fillRect/>
          </a:stretch>
        </p:blipFill>
        <p:spPr>
          <a:xfrm>
            <a:off x="2032000" y="1524000"/>
            <a:ext cx="5080000" cy="3810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laptop.jpg"/>
          <p:cNvPicPr>
            <a:picLocks noChangeAspect="1"/>
          </p:cNvPicPr>
          <p:nvPr/>
        </p:nvPicPr>
        <p:blipFill>
          <a:blip r:embed="rId3" cstate="print"/>
          <a:stretch>
            <a:fillRect/>
          </a:stretch>
        </p:blipFill>
        <p:spPr>
          <a:xfrm>
            <a:off x="2026343" y="1143000"/>
            <a:ext cx="5091314" cy="4572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lstStyle/>
          <a:p>
            <a:endParaRPr lang="en-US" smtClean="0">
              <a:effectLst/>
            </a:endParaRPr>
          </a:p>
        </p:txBody>
      </p:sp>
      <p:sp>
        <p:nvSpPr>
          <p:cNvPr id="11267" name="Rectangle 3"/>
          <p:cNvSpPr>
            <a:spLocks noGrp="1" noChangeArrowheads="1"/>
          </p:cNvSpPr>
          <p:nvPr>
            <p:ph type="body" idx="4294967295"/>
          </p:nvPr>
        </p:nvSpPr>
        <p:spPr>
          <a:noFill/>
        </p:spPr>
        <p:txBody>
          <a:bodyPr/>
          <a:lstStyle/>
          <a:p>
            <a:endParaRPr lang="en-US" smtClean="0">
              <a:effectLst/>
            </a:endParaRPr>
          </a:p>
        </p:txBody>
      </p:sp>
      <p:pic>
        <p:nvPicPr>
          <p:cNvPr id="11268"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291"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9"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7273276XSmall.jpg"/>
          <p:cNvPicPr>
            <a:picLocks noChangeAspect="1"/>
          </p:cNvPicPr>
          <p:nvPr/>
        </p:nvPicPr>
        <p:blipFill>
          <a:blip r:embed="rId3" cstate="print"/>
          <a:stretch>
            <a:fillRect/>
          </a:stretch>
        </p:blipFill>
        <p:spPr>
          <a:xfrm>
            <a:off x="2279393" y="1143000"/>
            <a:ext cx="4585214" cy="4572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11344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105902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985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10607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10647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10167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p:cNvPicPr>
            <a:picLocks noChangeAspect="1" noChangeArrowheads="1"/>
          </p:cNvPicPr>
          <p:nvPr/>
        </p:nvPicPr>
        <p:blipFill>
          <a:blip r:embed="rId3" cstate="print"/>
          <a:srcRect/>
          <a:stretch>
            <a:fillRect/>
          </a:stretch>
        </p:blipFill>
        <p:spPr bwMode="auto">
          <a:xfrm>
            <a:off x="0" y="0"/>
            <a:ext cx="104457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811177XSmall.jpg"/>
          <p:cNvPicPr>
            <a:picLocks noChangeAspect="1"/>
          </p:cNvPicPr>
          <p:nvPr/>
        </p:nvPicPr>
        <p:blipFill>
          <a:blip r:embed="rId3" cstate="print"/>
          <a:stretch>
            <a:fillRect/>
          </a:stretch>
        </p:blipFill>
        <p:spPr>
          <a:xfrm>
            <a:off x="1147039" y="1143000"/>
            <a:ext cx="6849922" cy="4572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ChangeAspect="1" noChangeArrowheads="1"/>
          </p:cNvPicPr>
          <p:nvPr/>
        </p:nvPicPr>
        <p:blipFill>
          <a:blip r:embed="rId3" cstate="print"/>
          <a:srcRect/>
          <a:stretch>
            <a:fillRect/>
          </a:stretch>
        </p:blipFill>
        <p:spPr bwMode="auto">
          <a:xfrm>
            <a:off x="0" y="0"/>
            <a:ext cx="9144000" cy="7771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1" name="Picture 3"/>
          <p:cNvPicPr>
            <a:picLocks noChangeAspect="1" noChangeArrowheads="1"/>
          </p:cNvPicPr>
          <p:nvPr/>
        </p:nvPicPr>
        <p:blipFill>
          <a:blip r:embed="rId3" cstate="print"/>
          <a:srcRect/>
          <a:stretch>
            <a:fillRect/>
          </a:stretch>
        </p:blipFill>
        <p:spPr bwMode="auto">
          <a:xfrm>
            <a:off x="-1" y="0"/>
            <a:ext cx="12462131"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ChangeAspect="1" noChangeArrowheads="1"/>
          </p:cNvPicPr>
          <p:nvPr/>
        </p:nvPicPr>
        <p:blipFill>
          <a:blip r:embed="rId3" cstate="print"/>
          <a:srcRect/>
          <a:stretch>
            <a:fillRect/>
          </a:stretch>
        </p:blipFill>
        <p:spPr bwMode="auto">
          <a:xfrm>
            <a:off x="-1" y="0"/>
            <a:ext cx="1112641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dirty="0" smtClean="0">
                <a:solidFill>
                  <a:srgbClr val="5CB9E7"/>
                </a:solidFill>
                <a:effectLst/>
                <a:latin typeface="Arial Black" pitchFamily="34" charset="0"/>
              </a:rPr>
              <a:t>We all</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now have</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a voice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find </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each other</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0" y="3673475"/>
            <a:ext cx="91440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work</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together</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rm2.static.flickr.com/1245/711658920_4b0ba3f41d_z.jpg?zz=1"/>
          <p:cNvPicPr>
            <a:picLocks noChangeAspect="1" noChangeArrowheads="1"/>
          </p:cNvPicPr>
          <p:nvPr/>
        </p:nvPicPr>
        <p:blipFill>
          <a:blip r:embed="rId3" cstate="print"/>
          <a:srcRect/>
          <a:stretch>
            <a:fillRect/>
          </a:stretch>
        </p:blipFill>
        <p:spPr bwMode="auto">
          <a:xfrm>
            <a:off x="-1143000" y="0"/>
            <a:ext cx="10303099" cy="6858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farm4.static.flickr.com/3534/3202144482_5384661ea7_b.jpg"/>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iStock_000006555346XSmall.jpg"/>
          <p:cNvPicPr>
            <a:picLocks noChangeAspect="1"/>
          </p:cNvPicPr>
          <p:nvPr/>
        </p:nvPicPr>
        <p:blipFill>
          <a:blip r:embed="rId3" cstate="print"/>
          <a:stretch>
            <a:fillRect/>
          </a:stretch>
        </p:blipFill>
        <p:spPr>
          <a:xfrm>
            <a:off x="1427018" y="1600200"/>
            <a:ext cx="6289964" cy="36576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farm5.static.flickr.com/4025/4556156477_c21fa939a8_b.jpg"/>
          <p:cNvPicPr>
            <a:picLocks noChangeAspect="1" noChangeArrowheads="1"/>
          </p:cNvPicPr>
          <p:nvPr/>
        </p:nvPicPr>
        <p:blipFill>
          <a:blip r:embed="rId3" cstate="print"/>
          <a:srcRect/>
          <a:stretch>
            <a:fillRect/>
          </a:stretch>
        </p:blipFill>
        <p:spPr bwMode="auto">
          <a:xfrm>
            <a:off x="0" y="-238126"/>
            <a:ext cx="9753600" cy="7096126"/>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farm1.static.flickr.com/36/118245563_610dbe719f_o.jpg"/>
          <p:cNvPicPr>
            <a:picLocks noChangeAspect="1" noChangeArrowheads="1"/>
          </p:cNvPicPr>
          <p:nvPr/>
        </p:nvPicPr>
        <p:blipFill>
          <a:blip r:embed="rId3" cstate="print"/>
          <a:srcRect/>
          <a:stretch>
            <a:fillRect/>
          </a:stretch>
        </p:blipFill>
        <p:spPr bwMode="auto">
          <a:xfrm>
            <a:off x="-381000" y="0"/>
            <a:ext cx="10313789" cy="6858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farm4.static.flickr.com/3156/3052065204_4c2ed60bfa_b.jpg"/>
          <p:cNvPicPr>
            <a:picLocks noChangeAspect="1" noChangeArrowheads="1"/>
          </p:cNvPicPr>
          <p:nvPr/>
        </p:nvPicPr>
        <p:blipFill>
          <a:blip r:embed="rId3" cstate="print"/>
          <a:srcRect/>
          <a:stretch>
            <a:fillRect/>
          </a:stretch>
        </p:blipFill>
        <p:spPr bwMode="auto">
          <a:xfrm>
            <a:off x="-1" y="0"/>
            <a:ext cx="12630561" cy="6858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farm3.static.flickr.com/2394/3527825643_442829c459_o.jpg"/>
          <p:cNvPicPr>
            <a:picLocks noChangeAspect="1" noChangeArrowheads="1"/>
          </p:cNvPicPr>
          <p:nvPr/>
        </p:nvPicPr>
        <p:blipFill>
          <a:blip r:embed="rId3" cstate="print"/>
          <a:srcRect/>
          <a:stretch>
            <a:fillRect/>
          </a:stretch>
        </p:blipFill>
        <p:spPr bwMode="auto">
          <a:xfrm>
            <a:off x="0" y="0"/>
            <a:ext cx="10328310" cy="6858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farm1.static.flickr.com/26/59083917_2335244891_b.jpg"/>
          <p:cNvPicPr>
            <a:picLocks noChangeAspect="1" noChangeArrowheads="1"/>
          </p:cNvPicPr>
          <p:nvPr/>
        </p:nvPicPr>
        <p:blipFill>
          <a:blip r:embed="rId3" cstate="print"/>
          <a:srcRect/>
          <a:stretch>
            <a:fillRect/>
          </a:stretch>
        </p:blipFill>
        <p:spPr bwMode="auto">
          <a:xfrm>
            <a:off x="0" y="0"/>
            <a:ext cx="9144000" cy="12192001"/>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p:cNvPicPr>
            <a:picLocks noChangeAspect="1" noChangeArrowheads="1"/>
          </p:cNvPicPr>
          <p:nvPr/>
        </p:nvPicPr>
        <p:blipFill>
          <a:blip r:embed="rId3" cstate="print"/>
          <a:srcRect/>
          <a:stretch>
            <a:fillRect/>
          </a:stretch>
        </p:blipFill>
        <p:spPr bwMode="auto">
          <a:xfrm>
            <a:off x="0" y="0"/>
            <a:ext cx="10665630" cy="685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6" name="Picture 6" descr="http://drpinna.com/wp-content/uploads/2010/07/china-factory2.jpg"/>
          <p:cNvPicPr>
            <a:picLocks noChangeAspect="1" noChangeArrowheads="1"/>
          </p:cNvPicPr>
          <p:nvPr/>
        </p:nvPicPr>
        <p:blipFill>
          <a:blip r:embed="rId3" cstate="print"/>
          <a:srcRect/>
          <a:stretch>
            <a:fillRect/>
          </a:stretch>
        </p:blipFill>
        <p:spPr bwMode="auto">
          <a:xfrm>
            <a:off x="0" y="0"/>
            <a:ext cx="9228184" cy="68580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1473" name="Picture 1"/>
          <p:cNvPicPr>
            <a:picLocks noChangeAspect="1" noChangeArrowheads="1"/>
          </p:cNvPicPr>
          <p:nvPr/>
        </p:nvPicPr>
        <p:blipFill>
          <a:blip r:embed="rId3" cstate="print"/>
          <a:srcRect/>
          <a:stretch>
            <a:fillRect/>
          </a:stretch>
        </p:blipFill>
        <p:spPr bwMode="auto">
          <a:xfrm>
            <a:off x="0" y="787354"/>
            <a:ext cx="9144000" cy="52832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990600" y="927100"/>
          <a:ext cx="7162800" cy="500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pod-family.jpg"/>
          <p:cNvPicPr>
            <a:picLocks noChangeAspect="1"/>
          </p:cNvPicPr>
          <p:nvPr/>
        </p:nvPicPr>
        <p:blipFill>
          <a:blip r:embed="rId3" cstate="print"/>
          <a:stretch>
            <a:fillRect/>
          </a:stretch>
        </p:blipFill>
        <p:spPr>
          <a:xfrm>
            <a:off x="2614613" y="1381125"/>
            <a:ext cx="3914775" cy="409575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http://downloadsoftwarestore.com/software_images/52/98/00139852/Single_Operator_Live_Chat-screenshot.jpg"/>
          <p:cNvPicPr>
            <a:picLocks noChangeAspect="1" noChangeArrowheads="1"/>
          </p:cNvPicPr>
          <p:nvPr/>
        </p:nvPicPr>
        <p:blipFill>
          <a:blip r:embed="rId3" cstate="print"/>
          <a:srcRect/>
          <a:stretch>
            <a:fillRect/>
          </a:stretch>
        </p:blipFill>
        <p:spPr bwMode="auto">
          <a:xfrm>
            <a:off x="0" y="0"/>
            <a:ext cx="9144000" cy="702945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p:cNvPicPr>
            <a:picLocks noChangeAspect="1" noChangeArrowheads="1"/>
          </p:cNvPicPr>
          <p:nvPr/>
        </p:nvPicPr>
        <p:blipFill>
          <a:blip r:embed="rId3" cstate="print"/>
          <a:srcRect/>
          <a:stretch>
            <a:fillRect/>
          </a:stretch>
        </p:blipFill>
        <p:spPr bwMode="auto">
          <a:xfrm>
            <a:off x="0" y="-1"/>
            <a:ext cx="9144000" cy="72477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p:cNvPicPr>
            <a:picLocks noChangeAspect="1" noChangeArrowheads="1"/>
          </p:cNvPicPr>
          <p:nvPr/>
        </p:nvPicPr>
        <p:blipFill>
          <a:blip r:embed="rId3" cstate="print"/>
          <a:srcRect/>
          <a:stretch>
            <a:fillRect/>
          </a:stretch>
        </p:blipFill>
        <p:spPr bwMode="auto">
          <a:xfrm>
            <a:off x="-1" y="0"/>
            <a:ext cx="11341849" cy="723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http://reviews-3d.com/wp-content/uploads/2010/07/free-3d-animation-software2.jpg"/>
          <p:cNvPicPr>
            <a:picLocks noChangeAspect="1" noChangeArrowheads="1"/>
          </p:cNvPicPr>
          <p:nvPr/>
        </p:nvPicPr>
        <p:blipFill>
          <a:blip r:embed="rId3" cstate="print"/>
          <a:srcRect/>
          <a:stretch>
            <a:fillRect/>
          </a:stretch>
        </p:blipFill>
        <p:spPr bwMode="auto">
          <a:xfrm>
            <a:off x="1447800" y="0"/>
            <a:ext cx="6248400" cy="6866374"/>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4.static.flickr.com/3129/3229296247_c1c788de16_b.jpg"/>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print"/>
          <a:srcRect/>
          <a:stretch>
            <a:fillRect/>
          </a:stretch>
        </p:blipFill>
        <p:spPr bwMode="auto">
          <a:xfrm>
            <a:off x="0" y="-533400"/>
            <a:ext cx="9144000" cy="1219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2" descr="http://nerdreactor.com/wp-content/uploads/2010/10/1271034395-redbox-family.jpg"/>
          <p:cNvPicPr>
            <a:picLocks noChangeAspect="1" noChangeArrowheads="1"/>
          </p:cNvPicPr>
          <p:nvPr/>
        </p:nvPicPr>
        <p:blipFill>
          <a:blip r:embed="rId3" cstate="print"/>
          <a:srcRect/>
          <a:stretch>
            <a:fillRect/>
          </a:stretch>
        </p:blipFill>
        <p:spPr bwMode="auto">
          <a:xfrm>
            <a:off x="0" y="0"/>
            <a:ext cx="10277704" cy="68580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http://blogs.seattleweekly.com/dailyweekly/Robotic%20surgery01.jpg"/>
          <p:cNvPicPr>
            <a:picLocks noChangeAspect="1" noChangeArrowheads="1"/>
          </p:cNvPicPr>
          <p:nvPr/>
        </p:nvPicPr>
        <p:blipFill>
          <a:blip r:embed="rId3" cstate="print"/>
          <a:srcRect/>
          <a:stretch>
            <a:fillRect/>
          </a:stretch>
        </p:blipFill>
        <p:spPr bwMode="auto">
          <a:xfrm>
            <a:off x="-1" y="0"/>
            <a:ext cx="9323565" cy="68580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4" name="Picture 4" descr="http://farm4.static.flickr.com/3031/2670224692_489f3831b8_b.jpg"/>
          <p:cNvPicPr>
            <a:picLocks noChangeAspect="1" noChangeArrowheads="1"/>
          </p:cNvPicPr>
          <p:nvPr/>
        </p:nvPicPr>
        <p:blipFill>
          <a:blip r:embed="rId3" cstate="print"/>
          <a:srcRect/>
          <a:stretch>
            <a:fillRect/>
          </a:stretch>
        </p:blipFill>
        <p:spPr bwMode="auto">
          <a:xfrm>
            <a:off x="0" y="0"/>
            <a:ext cx="9144000" cy="12176147"/>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arm3.static.flickr.com/2651/4004791663_0d10fc20ae_b.jpg"/>
          <p:cNvPicPr>
            <a:picLocks noChangeAspect="1" noChangeArrowheads="1"/>
          </p:cNvPicPr>
          <p:nvPr/>
        </p:nvPicPr>
        <p:blipFill>
          <a:blip r:embed="rId3" cstate="print"/>
          <a:srcRect/>
          <a:stretch>
            <a:fillRect/>
          </a:stretch>
        </p:blipFill>
        <p:spPr bwMode="auto">
          <a:xfrm>
            <a:off x="-1137978" y="0"/>
            <a:ext cx="10281978" cy="6858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8" name="Straight Arrow Connector 7"/>
          <p:cNvCxnSpPr/>
          <p:nvPr/>
        </p:nvCxnSpPr>
        <p:spPr>
          <a:xfrm flipV="1">
            <a:off x="685800" y="17526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62800" y="1219200"/>
            <a:ext cx="1710789" cy="954107"/>
          </a:xfrm>
          <a:prstGeom prst="rect">
            <a:avLst/>
          </a:prstGeom>
          <a:noFill/>
        </p:spPr>
        <p:txBody>
          <a:bodyPr wrap="none" rtlCol="0">
            <a:spAutoFit/>
          </a:bodyPr>
          <a:lstStyle/>
          <a:p>
            <a:pPr algn="ctr"/>
            <a:r>
              <a:rPr lang="en-US" sz="2800" dirty="0" smtClean="0"/>
              <a:t>more than</a:t>
            </a:r>
          </a:p>
          <a:p>
            <a:pPr algn="ctr"/>
            <a:r>
              <a:rPr lang="en-US" sz="2800" dirty="0" smtClean="0"/>
              <a:t>needed</a:t>
            </a:r>
            <a:endParaRPr lang="en-US" sz="2800" dirty="0"/>
          </a:p>
        </p:txBody>
      </p:sp>
      <p:pic>
        <p:nvPicPr>
          <p:cNvPr id="6" name="Picture 5" descr="iStock_000007355625XSmall.jpg"/>
          <p:cNvPicPr>
            <a:picLocks noChangeAspect="1"/>
          </p:cNvPicPr>
          <p:nvPr/>
        </p:nvPicPr>
        <p:blipFill>
          <a:blip r:embed="rId3" cstate="print"/>
          <a:stretch>
            <a:fillRect/>
          </a:stretch>
        </p:blipFill>
        <p:spPr>
          <a:xfrm>
            <a:off x="304800" y="2819400"/>
            <a:ext cx="2133600" cy="1424077"/>
          </a:xfrm>
          <a:prstGeom prst="rect">
            <a:avLst/>
          </a:prstGeom>
        </p:spPr>
      </p:pic>
      <p:pic>
        <p:nvPicPr>
          <p:cNvPr id="7" name="Picture 6" descr="iStock_000004975223XSmall.jpg"/>
          <p:cNvPicPr>
            <a:picLocks noChangeAspect="1"/>
          </p:cNvPicPr>
          <p:nvPr/>
        </p:nvPicPr>
        <p:blipFill>
          <a:blip r:embed="rId4" cstate="print"/>
          <a:stretch>
            <a:fillRect/>
          </a:stretch>
        </p:blipFill>
        <p:spPr>
          <a:xfrm>
            <a:off x="2057400" y="228600"/>
            <a:ext cx="1220638" cy="1828800"/>
          </a:xfrm>
          <a:prstGeom prst="rect">
            <a:avLst/>
          </a:prstGeom>
        </p:spPr>
      </p:pic>
      <p:cxnSp>
        <p:nvCxnSpPr>
          <p:cNvPr id="20" name="Straight Arrow Connector 19"/>
          <p:cNvCxnSpPr/>
          <p:nvPr/>
        </p:nvCxnSpPr>
        <p:spPr>
          <a:xfrm rot="5400000" flipH="1" flipV="1">
            <a:off x="1743767" y="1667568"/>
            <a:ext cx="3124200" cy="1313069"/>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2738" name="Picture 2"/>
          <p:cNvPicPr>
            <a:picLocks noChangeAspect="1" noChangeArrowheads="1"/>
          </p:cNvPicPr>
          <p:nvPr/>
        </p:nvPicPr>
        <p:blipFill>
          <a:blip r:embed="rId3" cstate="print"/>
          <a:srcRect/>
          <a:stretch>
            <a:fillRect/>
          </a:stretch>
        </p:blipFill>
        <p:spPr bwMode="auto">
          <a:xfrm>
            <a:off x="562769" y="1143000"/>
            <a:ext cx="8018463"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2"/>
          <p:cNvPicPr>
            <a:picLocks noChangeAspect="1" noChangeArrowheads="1"/>
          </p:cNvPicPr>
          <p:nvPr/>
        </p:nvPicPr>
        <p:blipFill>
          <a:blip r:embed="rId3" cstate="print"/>
          <a:srcRect/>
          <a:stretch>
            <a:fillRect/>
          </a:stretch>
        </p:blipFill>
        <p:spPr bwMode="auto">
          <a:xfrm>
            <a:off x="-1" y="0"/>
            <a:ext cx="1241159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http://farm5.static.flickr.com/4034/5129325457_53016619dd_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8" name="Picture 4" descr="http://farm5.static.flickr.com/4034/5129325457_53016619dd_b.jpg"/>
          <p:cNvPicPr>
            <a:picLocks noChangeAspect="1" noChangeArrowheads="1"/>
          </p:cNvPicPr>
          <p:nvPr/>
        </p:nvPicPr>
        <p:blipFill>
          <a:blip r:embed="rId3" cstate="print"/>
          <a:srcRect/>
          <a:stretch>
            <a:fillRect/>
          </a:stretch>
        </p:blipFill>
        <p:spPr bwMode="auto">
          <a:xfrm>
            <a:off x="2018742" y="0"/>
            <a:ext cx="5106516" cy="7656036"/>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p:cNvPicPr>
            <a:picLocks noChangeAspect="1" noChangeArrowheads="1"/>
          </p:cNvPicPr>
          <p:nvPr/>
        </p:nvPicPr>
        <p:blipFill>
          <a:blip r:embed="rId3" cstate="print"/>
          <a:srcRect/>
          <a:stretch>
            <a:fillRect/>
          </a:stretch>
        </p:blipFill>
        <p:spPr bwMode="auto">
          <a:xfrm>
            <a:off x="0" y="0"/>
            <a:ext cx="1053117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828800" y="-1371600"/>
            <a:ext cx="11582400" cy="868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presentationml/2006/ole">
            <p:oleObj spid="_x0000_s376834" name="Worksheet" r:id="rId4" imgW="7925487" imgH="5029636" progId="Excel.Sheet.8">
              <p:embed/>
            </p:oleObj>
          </a:graphicData>
        </a:graphic>
      </p:graphicFrame>
      <p:sp>
        <p:nvSpPr>
          <p:cNvPr id="2051"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377858" r:id="rId4" imgW="8077900" imgH="5182049" progId="Excel.Sheet.8">
              <p:embed/>
            </p:oleObj>
          </a:graphicData>
        </a:graphic>
      </p:graphicFrame>
      <p:sp>
        <p:nvSpPr>
          <p:cNvPr id="3075" name="TextBox 5"/>
          <p:cNvSpPr txBox="1">
            <a:spLocks noChangeArrowheads="1"/>
          </p:cNvSpPr>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11" name="Picture 10" descr="iStock_000005395519XSmall.jpg"/>
          <p:cNvPicPr>
            <a:picLocks noChangeAspect="1"/>
          </p:cNvPicPr>
          <p:nvPr/>
        </p:nvPicPr>
        <p:blipFill>
          <a:blip r:embed="rId3" cstate="print"/>
          <a:stretch>
            <a:fillRect/>
          </a:stretch>
        </p:blipFill>
        <p:spPr>
          <a:xfrm>
            <a:off x="4191000" y="2362200"/>
            <a:ext cx="965143" cy="1600200"/>
          </a:xfrm>
          <a:prstGeom prst="rect">
            <a:avLst/>
          </a:prstGeom>
        </p:spPr>
      </p:pic>
      <p:pic>
        <p:nvPicPr>
          <p:cNvPr id="13" name="Picture 12" descr="iStock_000007400189XSmall.jpg"/>
          <p:cNvPicPr>
            <a:picLocks noChangeAspect="1"/>
          </p:cNvPicPr>
          <p:nvPr/>
        </p:nvPicPr>
        <p:blipFill>
          <a:blip r:embed="rId4" cstate="print"/>
          <a:stretch>
            <a:fillRect/>
          </a:stretch>
        </p:blipFill>
        <p:spPr>
          <a:xfrm>
            <a:off x="3124200" y="4495800"/>
            <a:ext cx="1424077" cy="2133600"/>
          </a:xfrm>
          <a:prstGeom prst="rect">
            <a:avLst/>
          </a:prstGeom>
        </p:spPr>
      </p:pic>
      <p:cxnSp>
        <p:nvCxnSpPr>
          <p:cNvPr id="17" name="Straight Arrow Connector 16"/>
          <p:cNvCxnSpPr/>
          <p:nvPr/>
        </p:nvCxnSpPr>
        <p:spPr>
          <a:xfrm rot="5400000" flipH="1" flipV="1">
            <a:off x="3549869" y="3702269"/>
            <a:ext cx="3263462" cy="1371600"/>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erage NZ Employment Growth by Skill Sector.png"/>
          <p:cNvPicPr>
            <a:picLocks noChangeAspect="1"/>
          </p:cNvPicPr>
          <p:nvPr/>
        </p:nvPicPr>
        <p:blipFill>
          <a:blip r:embed="rId3" cstate="print"/>
          <a:stretch>
            <a:fillRect/>
          </a:stretch>
        </p:blipFill>
        <p:spPr>
          <a:xfrm>
            <a:off x="0" y="-103909"/>
            <a:ext cx="9144000" cy="7065819"/>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thnewzealandsouthisland.png"/>
          <p:cNvPicPr>
            <a:picLocks noChangeAspect="1"/>
          </p:cNvPicPr>
          <p:nvPr/>
        </p:nvPicPr>
        <p:blipFill>
          <a:blip r:embed="rId3" cstate="print"/>
          <a:stretch>
            <a:fillRect/>
          </a:stretch>
        </p:blipFill>
        <p:spPr>
          <a:xfrm>
            <a:off x="-966725" y="0"/>
            <a:ext cx="11077451" cy="6858000"/>
          </a:xfrm>
          <a:prstGeom prst="rect">
            <a:avLst/>
          </a:prstGeom>
        </p:spPr>
      </p:pic>
      <p:sp>
        <p:nvSpPr>
          <p:cNvPr id="6" name="Rounded Rectangular Callout 5"/>
          <p:cNvSpPr/>
          <p:nvPr/>
        </p:nvSpPr>
        <p:spPr bwMode="auto">
          <a:xfrm>
            <a:off x="4495800" y="4800600"/>
            <a:ext cx="13716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have</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an idea</a:t>
            </a:r>
            <a:r>
              <a:rPr kumimoji="0" lang="en-US" sz="2000" b="0" i="0" u="none" strike="noStrike" cap="none" normalizeH="0" baseline="0" dirty="0" smtClean="0">
                <a:ln>
                  <a:noFill/>
                </a:ln>
                <a:solidFill>
                  <a:schemeClr val="bg2"/>
                </a:solidFill>
                <a:latin typeface="Verdana" pitchFamily="34" charset="0"/>
              </a:rPr>
              <a:t>!</a:t>
            </a:r>
          </a:p>
        </p:txBody>
      </p:sp>
      <p:sp>
        <p:nvSpPr>
          <p:cNvPr id="7" name="Rounded Rectangular Callout 6"/>
          <p:cNvSpPr/>
          <p:nvPr/>
        </p:nvSpPr>
        <p:spPr bwMode="auto">
          <a:xfrm>
            <a:off x="3581400" y="457200"/>
            <a:ext cx="11430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sell books!</a:t>
            </a:r>
          </a:p>
        </p:txBody>
      </p:sp>
      <p:sp>
        <p:nvSpPr>
          <p:cNvPr id="8" name="Rounded Rectangular Callout 7"/>
          <p:cNvSpPr/>
          <p:nvPr/>
        </p:nvSpPr>
        <p:spPr bwMode="auto">
          <a:xfrm>
            <a:off x="6248400" y="2590800"/>
            <a:ext cx="1828800" cy="838200"/>
          </a:xfrm>
          <a:prstGeom prst="wedgeRoundRectCallout">
            <a:avLst>
              <a:gd name="adj1" fmla="val 44633"/>
              <a:gd name="adj2" fmla="val 71365"/>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I’m an</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accountant</a:t>
            </a:r>
            <a:r>
              <a:rPr kumimoji="0" lang="en-US" sz="2000" b="0" i="0" u="none" strike="noStrike" cap="none" normalizeH="0" baseline="0" dirty="0" smtClean="0">
                <a:ln>
                  <a:noFill/>
                </a:ln>
                <a:solidFill>
                  <a:schemeClr val="bg2"/>
                </a:solidFill>
                <a:latin typeface="Verdana" pitchFamily="34" charset="0"/>
              </a:rPr>
              <a:t>!</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1.jpg"/>
          <p:cNvPicPr>
            <a:picLocks noChangeAspect="1"/>
          </p:cNvPicPr>
          <p:nvPr/>
        </p:nvPicPr>
        <p:blipFill>
          <a:blip r:embed="rId3" cstate="print"/>
          <a:srcRect l="5634" r="5634"/>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2.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p:cNvPicPr>
            <a:picLocks noChangeAspect="1" noChangeArrowheads="1"/>
          </p:cNvPicPr>
          <p:nvPr/>
        </p:nvPicPr>
        <p:blipFill>
          <a:blip r:embed="rId3" cstate="print"/>
          <a:srcRect/>
          <a:stretch>
            <a:fillRect/>
          </a:stretch>
        </p:blipFill>
        <p:spPr bwMode="auto">
          <a:xfrm>
            <a:off x="0" y="0"/>
            <a:ext cx="1262338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p:cNvPicPr>
            <a:picLocks noChangeAspect="1" noChangeArrowheads="1"/>
          </p:cNvPicPr>
          <p:nvPr/>
        </p:nvPicPr>
        <p:blipFill>
          <a:blip r:embed="rId3" cstate="print"/>
          <a:srcRect/>
          <a:stretch>
            <a:fillRect/>
          </a:stretch>
        </p:blipFill>
        <p:spPr bwMode="auto">
          <a:xfrm>
            <a:off x="-838200" y="0"/>
            <a:ext cx="1155094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p:cNvPicPr>
            <a:picLocks noChangeAspect="1" noChangeArrowheads="1"/>
          </p:cNvPicPr>
          <p:nvPr/>
        </p:nvPicPr>
        <p:blipFill>
          <a:blip r:embed="rId3" cstate="print"/>
          <a:srcRect/>
          <a:stretch>
            <a:fillRect/>
          </a:stretch>
        </p:blipFill>
        <p:spPr bwMode="auto">
          <a:xfrm>
            <a:off x="1" y="0"/>
            <a:ext cx="987684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p:cNvPicPr>
            <a:picLocks noChangeAspect="1" noChangeArrowheads="1"/>
          </p:cNvPicPr>
          <p:nvPr/>
        </p:nvPicPr>
        <p:blipFill>
          <a:blip r:embed="rId3" cstate="print"/>
          <a:srcRect/>
          <a:stretch>
            <a:fillRect/>
          </a:stretch>
        </p:blipFill>
        <p:spPr bwMode="auto">
          <a:xfrm>
            <a:off x="0" y="0"/>
            <a:ext cx="9144000" cy="68903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85800" y="17526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62800" y="1219200"/>
            <a:ext cx="1710789" cy="954107"/>
          </a:xfrm>
          <a:prstGeom prst="rect">
            <a:avLst/>
          </a:prstGeom>
          <a:noFill/>
        </p:spPr>
        <p:txBody>
          <a:bodyPr wrap="none" rtlCol="0">
            <a:spAutoFit/>
          </a:bodyPr>
          <a:lstStyle/>
          <a:p>
            <a:pPr algn="ctr"/>
            <a:r>
              <a:rPr lang="en-US" sz="2800" dirty="0" smtClean="0"/>
              <a:t>more than</a:t>
            </a:r>
          </a:p>
          <a:p>
            <a:pPr algn="ctr"/>
            <a:r>
              <a:rPr lang="en-US" sz="2800" dirty="0" smtClean="0"/>
              <a:t>needed</a:t>
            </a:r>
            <a:endParaRPr lang="en-US" sz="2800" dirty="0"/>
          </a:p>
        </p:txBody>
      </p: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6" name="Picture 5" descr="iStock_000007355625XSmall.jpg"/>
          <p:cNvPicPr>
            <a:picLocks noChangeAspect="1"/>
          </p:cNvPicPr>
          <p:nvPr/>
        </p:nvPicPr>
        <p:blipFill>
          <a:blip r:embed="rId3" cstate="print"/>
          <a:stretch>
            <a:fillRect/>
          </a:stretch>
        </p:blipFill>
        <p:spPr>
          <a:xfrm>
            <a:off x="304800" y="2819400"/>
            <a:ext cx="2133600" cy="1424077"/>
          </a:xfrm>
          <a:prstGeom prst="rect">
            <a:avLst/>
          </a:prstGeom>
        </p:spPr>
      </p:pic>
      <p:pic>
        <p:nvPicPr>
          <p:cNvPr id="7" name="Picture 6" descr="iStock_000004975223XSmall.jpg"/>
          <p:cNvPicPr>
            <a:picLocks noChangeAspect="1"/>
          </p:cNvPicPr>
          <p:nvPr/>
        </p:nvPicPr>
        <p:blipFill>
          <a:blip r:embed="rId4" cstate="print"/>
          <a:stretch>
            <a:fillRect/>
          </a:stretch>
        </p:blipFill>
        <p:spPr>
          <a:xfrm>
            <a:off x="2057400" y="228600"/>
            <a:ext cx="1220638" cy="1828800"/>
          </a:xfrm>
          <a:prstGeom prst="rect">
            <a:avLst/>
          </a:prstGeom>
        </p:spPr>
      </p:pic>
      <p:pic>
        <p:nvPicPr>
          <p:cNvPr id="11" name="Picture 10" descr="iStock_000005395519XSmall.jpg"/>
          <p:cNvPicPr>
            <a:picLocks noChangeAspect="1"/>
          </p:cNvPicPr>
          <p:nvPr/>
        </p:nvPicPr>
        <p:blipFill>
          <a:blip r:embed="rId5" cstate="print"/>
          <a:stretch>
            <a:fillRect/>
          </a:stretch>
        </p:blipFill>
        <p:spPr>
          <a:xfrm>
            <a:off x="4191000" y="2362200"/>
            <a:ext cx="965143" cy="1600200"/>
          </a:xfrm>
          <a:prstGeom prst="rect">
            <a:avLst/>
          </a:prstGeom>
        </p:spPr>
      </p:pic>
      <p:pic>
        <p:nvPicPr>
          <p:cNvPr id="13" name="Picture 12" descr="iStock_000007400189XSmall.jpg"/>
          <p:cNvPicPr>
            <a:picLocks noChangeAspect="1"/>
          </p:cNvPicPr>
          <p:nvPr/>
        </p:nvPicPr>
        <p:blipFill>
          <a:blip r:embed="rId6" cstate="print"/>
          <a:stretch>
            <a:fillRect/>
          </a:stretch>
        </p:blipFill>
        <p:spPr>
          <a:xfrm>
            <a:off x="3124200" y="4495800"/>
            <a:ext cx="1424077" cy="2133600"/>
          </a:xfrm>
          <a:prstGeom prst="rect">
            <a:avLst/>
          </a:prstGeom>
        </p:spPr>
      </p:pic>
      <p:cxnSp>
        <p:nvCxnSpPr>
          <p:cNvPr id="20" name="Straight Arrow Connector 19"/>
          <p:cNvCxnSpPr/>
          <p:nvPr/>
        </p:nvCxnSpPr>
        <p:spPr>
          <a:xfrm rot="5400000" flipH="1" flipV="1">
            <a:off x="1743767" y="1667568"/>
            <a:ext cx="3124200" cy="1313069"/>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3549869" y="3702269"/>
            <a:ext cx="3263462" cy="1371600"/>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8770" name="Picture 2" descr="http://ecx.images-amazon.com/images/I/511STQPZT5L._SS500_.jpg"/>
          <p:cNvPicPr>
            <a:picLocks noChangeAspect="1" noChangeArrowheads="1"/>
          </p:cNvPicPr>
          <p:nvPr/>
        </p:nvPicPr>
        <p:blipFill>
          <a:blip r:embed="rId3" cstate="print"/>
          <a:srcRect/>
          <a:stretch>
            <a:fillRect/>
          </a:stretch>
        </p:blipFill>
        <p:spPr bwMode="auto">
          <a:xfrm>
            <a:off x="2190750" y="1047750"/>
            <a:ext cx="4762500" cy="476250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17" name="Picture 1"/>
          <p:cNvPicPr>
            <a:picLocks noChangeAspect="1" noChangeArrowheads="1"/>
          </p:cNvPicPr>
          <p:nvPr/>
        </p:nvPicPr>
        <p:blipFill>
          <a:blip r:embed="rId3" cstate="print"/>
          <a:srcRect/>
          <a:stretch>
            <a:fillRect/>
          </a:stretch>
        </p:blipFill>
        <p:spPr bwMode="auto">
          <a:xfrm>
            <a:off x="2905125" y="1028700"/>
            <a:ext cx="333375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8859</TotalTime>
  <Words>1571</Words>
  <Application>Microsoft Office PowerPoint</Application>
  <PresentationFormat>On-screen Show (4:3)</PresentationFormat>
  <Paragraphs>311</Paragraphs>
  <Slides>122</Slides>
  <Notes>122</Notes>
  <HiddenSlides>1</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122</vt:i4>
      </vt:variant>
    </vt:vector>
  </HeadingPairs>
  <TitlesOfParts>
    <vt:vector size="125" baseType="lpstr">
      <vt:lpstr>Globe</vt:lpstr>
      <vt:lpstr>Microsoft Office Excel 97-2003 Worksheet</vt:lpstr>
      <vt:lpstr>Worksheet</vt:lpstr>
      <vt:lpstr>Slide 1</vt:lpstr>
      <vt:lpstr>scottmcleod.net  (click on Workshops)</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We all now have a voice</vt:lpstr>
      <vt:lpstr>We can easily find  each other</vt:lpstr>
      <vt:lpstr>We can easily work together</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Big questions</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632</cp:revision>
  <cp:lastPrinted>2006-11-29T12:57:57Z</cp:lastPrinted>
  <dcterms:created xsi:type="dcterms:W3CDTF">2006-11-10T16:41:19Z</dcterms:created>
  <dcterms:modified xsi:type="dcterms:W3CDTF">2011-04-13T04:06:00Z</dcterms:modified>
</cp:coreProperties>
</file>