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753" r:id="rId2"/>
    <p:sldId id="609" r:id="rId3"/>
    <p:sldId id="634" r:id="rId4"/>
    <p:sldId id="635" r:id="rId5"/>
    <p:sldId id="636" r:id="rId6"/>
    <p:sldId id="586" r:id="rId7"/>
    <p:sldId id="587" r:id="rId8"/>
    <p:sldId id="595" r:id="rId9"/>
    <p:sldId id="717" r:id="rId10"/>
    <p:sldId id="592" r:id="rId11"/>
    <p:sldId id="701" r:id="rId12"/>
    <p:sldId id="624" r:id="rId13"/>
    <p:sldId id="626" r:id="rId14"/>
    <p:sldId id="625" r:id="rId15"/>
    <p:sldId id="623" r:id="rId16"/>
    <p:sldId id="700" r:id="rId17"/>
    <p:sldId id="698" r:id="rId18"/>
    <p:sldId id="583" r:id="rId19"/>
    <p:sldId id="597" r:id="rId20"/>
    <p:sldId id="719" r:id="rId21"/>
    <p:sldId id="605" r:id="rId22"/>
    <p:sldId id="608" r:id="rId23"/>
    <p:sldId id="718" r:id="rId24"/>
    <p:sldId id="584" r:id="rId25"/>
    <p:sldId id="712" r:id="rId26"/>
    <p:sldId id="629" r:id="rId27"/>
    <p:sldId id="631" r:id="rId28"/>
    <p:sldId id="614" r:id="rId29"/>
    <p:sldId id="615" r:id="rId30"/>
    <p:sldId id="618" r:id="rId31"/>
    <p:sldId id="621" r:id="rId32"/>
    <p:sldId id="617" r:id="rId33"/>
    <p:sldId id="616" r:id="rId34"/>
    <p:sldId id="601" r:id="rId35"/>
    <p:sldId id="652" r:id="rId36"/>
    <p:sldId id="654" r:id="rId37"/>
    <p:sldId id="653" r:id="rId38"/>
    <p:sldId id="702" r:id="rId39"/>
    <p:sldId id="622" r:id="rId40"/>
    <p:sldId id="591" r:id="rId41"/>
    <p:sldId id="593" r:id="rId42"/>
    <p:sldId id="594" r:id="rId43"/>
    <p:sldId id="713" r:id="rId44"/>
    <p:sldId id="628" r:id="rId45"/>
    <p:sldId id="716" r:id="rId46"/>
    <p:sldId id="768" r:id="rId47"/>
    <p:sldId id="651" r:id="rId48"/>
    <p:sldId id="767" r:id="rId49"/>
    <p:sldId id="771" r:id="rId50"/>
    <p:sldId id="772" r:id="rId51"/>
    <p:sldId id="769" r:id="rId52"/>
    <p:sldId id="770" r:id="rId53"/>
    <p:sldId id="754" r:id="rId54"/>
    <p:sldId id="650" r:id="rId55"/>
    <p:sldId id="755" r:id="rId56"/>
    <p:sldId id="756" r:id="rId57"/>
    <p:sldId id="757" r:id="rId58"/>
    <p:sldId id="758" r:id="rId59"/>
    <p:sldId id="759" r:id="rId60"/>
    <p:sldId id="760" r:id="rId61"/>
    <p:sldId id="761" r:id="rId62"/>
    <p:sldId id="762" r:id="rId63"/>
    <p:sldId id="763" r:id="rId64"/>
    <p:sldId id="764" r:id="rId65"/>
    <p:sldId id="765" r:id="rId66"/>
    <p:sldId id="766" r:id="rId67"/>
    <p:sldId id="741" r:id="rId68"/>
    <p:sldId id="632" r:id="rId69"/>
    <p:sldId id="633" r:id="rId70"/>
    <p:sldId id="641" r:id="rId71"/>
    <p:sldId id="598" r:id="rId72"/>
    <p:sldId id="589" r:id="rId73"/>
    <p:sldId id="599" r:id="rId74"/>
    <p:sldId id="600" r:id="rId75"/>
    <p:sldId id="602" r:id="rId76"/>
    <p:sldId id="603" r:id="rId77"/>
    <p:sldId id="604" r:id="rId78"/>
    <p:sldId id="596" r:id="rId79"/>
    <p:sldId id="607" r:id="rId80"/>
    <p:sldId id="742" r:id="rId81"/>
    <p:sldId id="643" r:id="rId82"/>
    <p:sldId id="644" r:id="rId83"/>
    <p:sldId id="645" r:id="rId84"/>
    <p:sldId id="646" r:id="rId85"/>
    <p:sldId id="647" r:id="rId86"/>
    <p:sldId id="648" r:id="rId87"/>
    <p:sldId id="649" r:id="rId88"/>
    <p:sldId id="709" r:id="rId89"/>
    <p:sldId id="710" r:id="rId90"/>
    <p:sldId id="747" r:id="rId91"/>
    <p:sldId id="748" r:id="rId92"/>
    <p:sldId id="749" r:id="rId93"/>
    <p:sldId id="750" r:id="rId94"/>
    <p:sldId id="751" r:id="rId95"/>
    <p:sldId id="752" r:id="rId96"/>
    <p:sldId id="711" r:id="rId97"/>
    <p:sldId id="740" r:id="rId98"/>
    <p:sldId id="630" r:id="rId99"/>
    <p:sldId id="627" r:id="rId10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34" autoAdjust="0"/>
  </p:normalViewPr>
  <p:slideViewPr>
    <p:cSldViewPr>
      <p:cViewPr varScale="1">
        <p:scale>
          <a:sx n="56" d="100"/>
          <a:sy n="56" d="100"/>
        </p:scale>
        <p:origin x="-8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32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646" tIns="47823" rIns="95646" bIns="4782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646" tIns="47823" rIns="95646" bIns="47823" rtlCol="0"/>
          <a:lstStyle>
            <a:lvl1pPr algn="r">
              <a:defRPr sz="1300"/>
            </a:lvl1pPr>
          </a:lstStyle>
          <a:p>
            <a:fld id="{64123609-6786-4C3A-9898-176AFBB67363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646" tIns="47823" rIns="95646" bIns="4782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646" tIns="47823" rIns="95646" bIns="47823" rtlCol="0" anchor="b"/>
          <a:lstStyle>
            <a:lvl1pPr algn="r">
              <a:defRPr sz="1300"/>
            </a:lvl1pPr>
          </a:lstStyle>
          <a:p>
            <a:fld id="{7F02CBC8-2C39-4E45-ABA4-DB9D168A3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79488"/>
          </a:xfrm>
          <a:prstGeom prst="rect">
            <a:avLst/>
          </a:prstGeom>
        </p:spPr>
        <p:txBody>
          <a:bodyPr vert="horz" lIns="95646" tIns="47823" rIns="95646" bIns="4782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79488"/>
          </a:xfrm>
          <a:prstGeom prst="rect">
            <a:avLst/>
          </a:prstGeom>
        </p:spPr>
        <p:txBody>
          <a:bodyPr vert="horz" lIns="95646" tIns="47823" rIns="95646" bIns="47823" rtlCol="0"/>
          <a:lstStyle>
            <a:lvl1pPr algn="r">
              <a:defRPr sz="1300"/>
            </a:lvl1pPr>
          </a:lstStyle>
          <a:p>
            <a:fld id="{BFD932D4-800C-4918-97BC-D9D62129CCB3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46" tIns="47823" rIns="95646" bIns="478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857"/>
            <a:ext cx="5852160" cy="4320294"/>
          </a:xfrm>
          <a:prstGeom prst="rect">
            <a:avLst/>
          </a:prstGeom>
        </p:spPr>
        <p:txBody>
          <a:bodyPr vert="horz" lIns="95646" tIns="47823" rIns="95646" bIns="478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077"/>
            <a:ext cx="3169920" cy="479487"/>
          </a:xfrm>
          <a:prstGeom prst="rect">
            <a:avLst/>
          </a:prstGeom>
        </p:spPr>
        <p:txBody>
          <a:bodyPr vert="horz" lIns="95646" tIns="47823" rIns="95646" bIns="4782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20077"/>
            <a:ext cx="3169920" cy="479487"/>
          </a:xfrm>
          <a:prstGeom prst="rect">
            <a:avLst/>
          </a:prstGeom>
        </p:spPr>
        <p:txBody>
          <a:bodyPr vert="horz" lIns="95646" tIns="47823" rIns="95646" bIns="47823" rtlCol="0" anchor="b"/>
          <a:lstStyle>
            <a:lvl1pPr algn="r">
              <a:defRPr sz="1300"/>
            </a:lvl1pPr>
          </a:lstStyle>
          <a:p>
            <a:fld id="{140711D7-ED64-403F-BEA5-9734650039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Re-Mission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World</a:t>
            </a:r>
            <a:r>
              <a:rPr lang="en-US" baseline="0" dirty="0" smtClean="0"/>
              <a:t> Farmer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Against All Odds,</a:t>
            </a:r>
            <a:r>
              <a:rPr lang="en-US" baseline="0" dirty="0" smtClean="0"/>
              <a:t> United Nations High Commissioner for Refugees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Masterminding</a:t>
            </a:r>
            <a:r>
              <a:rPr lang="en-US" baseline="0" dirty="0" smtClean="0"/>
              <a:t> Molecules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Conspiracy Code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950ECC-1B1A-4A03-A4AE-6FF3B4CEBB3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1F0FE3-9A7B-4234-B6EB-13FF5C39BD2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C29B9A-FE31-4D0B-A0E4-3DD0055CB6E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950ECC-1B1A-4A03-A4AE-6FF3B4CEBB3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Licensed under a Creative Commons attribution-share alike license.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http://creativecommons.org/licenses/by-sa/3.0</a:t>
            </a:r>
          </a:p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/>
              <a:t>Scott McLeod, J.D., Ph.D.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dangerouslyirrelevant.org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schooltechleadership.org</a:t>
            </a:r>
          </a:p>
          <a:p>
            <a:r>
              <a:rPr lang="en-US" dirty="0" smtClean="0"/>
              <a:t>dangerouslyirrelevant.org/contact.html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56F9F-32C4-446E-86B7-7F44D874081F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04C7-5676-49A9-AED5-85DF04426F3F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04C7-5676-49A9-AED5-85DF04426F3F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04C7-5676-49A9-AED5-85DF04426F3F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04C7-5676-49A9-AED5-85DF04426F3F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04C7-5676-49A9-AED5-85DF04426F3F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04C7-5676-49A9-AED5-85DF04426F3F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04C7-5676-49A9-AED5-85DF04426F3F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04C7-5676-49A9-AED5-85DF04426F3F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04C7-5676-49A9-AED5-85DF04426F3F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04C7-5676-49A9-AED5-85DF04426F3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04C7-5676-49A9-AED5-85DF04426F3F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04C7-5676-49A9-AED5-85DF04426F3F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C04C7-5676-49A9-AED5-85DF04426F3F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Licensed under a Creative Commons attribution-share alike license.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http://creativecommons.org/licenses/by-sa/3.0</a:t>
            </a:r>
          </a:p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/>
              <a:t>Scott McLeod, J.D., Ph.D.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scottmcleod.net/contact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dangerouslyirrelevant.org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schooltechleadership.org</a:t>
            </a:r>
          </a:p>
          <a:p>
            <a:endParaRPr lang="en-US" dirty="0" smtClean="0"/>
          </a:p>
          <a:p>
            <a:r>
              <a:rPr lang="en-US" sz="1300" dirty="0" smtClean="0">
                <a:latin typeface="+mn-lt"/>
              </a:rPr>
              <a:t>Our kids have tasted the honey.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www.flickr.com/photos/jahansell/251755048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1404F-B1DA-48D9-AD5B-F99DA6EED035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Technology needs to be like oxygen. Ubiquitous, necessary, and invisible.</a:t>
            </a:r>
          </a:p>
          <a:p>
            <a:r>
              <a:rPr lang="en-US" smtClean="0"/>
              <a:t>- Chris Lehmann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A997F6-BA54-42BA-A351-90B408C77877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CB138-3568-46A3-9E9F-BCD455147CB2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7CEB64-028E-42C0-BB08-222ABB2E1FCD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950ECC-1B1A-4A03-A4AE-6FF3B4CEBB3F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11D7-ED64-403F-BEA5-973465003959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4800">
                <a:solidFill>
                  <a:srgbClr val="FFC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292863-31E6-47EF-AFF9-0ACE11D901BA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3A9823-CD5A-4116-B96E-EB2F8BDF8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2863-31E6-47EF-AFF9-0ACE11D901BA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9823-CD5A-4116-B96E-EB2F8BDF8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2863-31E6-47EF-AFF9-0ACE11D901BA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9823-CD5A-4116-B96E-EB2F8BDF8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292863-31E6-47EF-AFF9-0ACE11D901BA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3A9823-CD5A-4116-B96E-EB2F8BDF8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2863-31E6-47EF-AFF9-0ACE11D901BA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9823-CD5A-4116-B96E-EB2F8BDF8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2863-31E6-47EF-AFF9-0ACE11D901BA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9823-CD5A-4116-B96E-EB2F8BDF8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2863-31E6-47EF-AFF9-0ACE11D901BA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9823-CD5A-4116-B96E-EB2F8BDF8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2863-31E6-47EF-AFF9-0ACE11D901BA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9823-CD5A-4116-B96E-EB2F8BDF8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2863-31E6-47EF-AFF9-0ACE11D901BA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9823-CD5A-4116-B96E-EB2F8BDF8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2863-31E6-47EF-AFF9-0ACE11D901BA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9823-CD5A-4116-B96E-EB2F8BDF8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2863-31E6-47EF-AFF9-0ACE11D901BA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A9823-CD5A-4116-B96E-EB2F8BDF8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4292863-31E6-47EF-AFF9-0ACE11D901BA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3A9823-CD5A-4116-B96E-EB2F8BDF8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0VSymMbMYH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tyXvLnxyXk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0QCAPv-IKuU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elicious.com/scottmcleo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vs.net/areas/flvscourses/ConspiracyCode/Pages/default.aspx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7416500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reade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fEbMV295Kk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tter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missbakersbiologyclass.com/blog/2009/02/23/vitamin-d-levels-in-arab-americans-too-low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-zcOFN_VBVo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5ezrce-RjQ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MXm9YEt-Y8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URja9e_EnQ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politics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siteanalytics.compete.com/techcrunch.com+chicagotribune.com+philly.com+denverpost.com+chron.com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siteanalytics.compete.com/huffingtonpost.com+abcnews.com+cbsnews.com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jA5faZF1A8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blogmeister.com/blog.php?blogger_id=1337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voicethread.com/?#q.b6071.i0.k0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numberwarrior.wordpress.com/2009/09/30/is-this-an-8th-grade-geometry-question/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teachthecivilwar.com/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movingforward.wikispaces.com/Education+Blogs+by+Discipline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google.com/help/maps/streetview/gallery/#world-landmarks&amp;guggenheim-museum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google.com/maps?f=q&amp;source=s_q&amp;hl=en&amp;geocode=&amp;q=storm+lake,+iowa&amp;sll=42.64747,-95.208464&amp;sspn=0.032197,0.055189&amp;ie=UTF8&amp;hq=&amp;hnear=Storm+Lake,+Buena+Vista,+Iowa&amp;ll=42.677261,-95.232582&amp;spn=0,0.175781&amp;z=13&amp;layer=c&amp;cbll=42.647458,-95.200619&amp;panoid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blogmeister.com/blog.php?blogger_id=1337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eam.tv/recorded/2016671#utm_campaigne=synclickback&amp;source=http://practicaltheory.org/serendipity/index.php?/archives/1203-Presentation-to-the-FCC-National-Broadband-Planning-Workshop.html&amp;medium=2016671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ONqSd67lcQ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d.com/epicenter/2010/02/the-wired-ipad-app-a-video-demonstration/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75"/>
            <a:ext cx="9515475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empowering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rgbClr val="00B0F0"/>
                </a:solidFill>
                <a:latin typeface="Impact" pitchFamily="34" charset="0"/>
                <a:cs typeface="+mn-cs"/>
              </a:rPr>
              <a:t>[pause]</a:t>
            </a:r>
            <a:endParaRPr lang="en-US" sz="6600" kern="0" dirty="0">
              <a:solidFill>
                <a:srgbClr val="00B0F0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9771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863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0"/>
            <a:ext cx="9687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43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iphone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362200"/>
            <a:ext cx="9144000" cy="1242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open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more </a:t>
            </a:r>
            <a:b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</a:b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accessible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more </a:t>
            </a:r>
            <a:b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</a:b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comprehensive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152401" y="304800"/>
            <a:ext cx="86629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Fasten your</a:t>
            </a:r>
            <a:br>
              <a:rPr lang="en-US" sz="40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seatbelts:</a:t>
            </a:r>
            <a:endParaRPr lang="en-US" sz="4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152401" y="1044476"/>
            <a:ext cx="441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endParaRPr lang="en-US" sz="3600" b="1" dirty="0">
              <a:solidFill>
                <a:srgbClr val="FFC000"/>
              </a:solidFill>
              <a:latin typeface="Arial" charset="0"/>
            </a:endParaRPr>
          </a:p>
          <a:p>
            <a:r>
              <a:rPr lang="en-US" sz="3600" b="1" dirty="0" smtClean="0">
                <a:solidFill>
                  <a:srgbClr val="FFC000"/>
                </a:solidFill>
                <a:latin typeface="Arial" charset="0"/>
              </a:rPr>
              <a:t>The future of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Arial" charset="0"/>
              </a:rPr>
              <a:t>learning is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Arial" charset="0"/>
              </a:rPr>
              <a:t>coming fast!</a:t>
            </a:r>
            <a:endParaRPr lang="en-US" sz="3600" b="1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228600" y="6019800"/>
            <a:ext cx="228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Dr. Scott McLeod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CASTLE</a:t>
            </a:r>
          </a:p>
        </p:txBody>
      </p:sp>
      <p:pic>
        <p:nvPicPr>
          <p:cNvPr id="8" name="Picture 7" descr="ETseatbelt.jpg"/>
          <p:cNvPicPr>
            <a:picLocks noChangeAspect="1"/>
          </p:cNvPicPr>
          <p:nvPr/>
        </p:nvPicPr>
        <p:blipFill>
          <a:blip r:embed="rId3" cstate="print"/>
          <a:srcRect l="32500"/>
          <a:stretch>
            <a:fillRect/>
          </a:stretch>
        </p:blipFill>
        <p:spPr>
          <a:xfrm>
            <a:off x="3581399" y="0"/>
            <a:ext cx="696071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less dependent</a:t>
            </a:r>
            <a:b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</a:b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on physical media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less dependent</a:t>
            </a:r>
            <a:b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</a:b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on geography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mobile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bg1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bg1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bg1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bg1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more immediate /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real time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more </a:t>
            </a:r>
            <a:b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</a:b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convenient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rgbClr val="00B0F0"/>
                </a:solidFill>
                <a:latin typeface="Impact" pitchFamily="34" charset="0"/>
                <a:cs typeface="+mn-cs"/>
              </a:rPr>
              <a:t>[pause]</a:t>
            </a:r>
            <a:endParaRPr lang="en-US" sz="6600" kern="0" dirty="0">
              <a:solidFill>
                <a:srgbClr val="00B0F0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0363" y="228600"/>
            <a:ext cx="9656763" cy="64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57150"/>
            <a:ext cx="9713913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721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6344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81000" y="0"/>
            <a:ext cx="109639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7545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913" y="719138"/>
            <a:ext cx="7494587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0155" y="0"/>
            <a:ext cx="107981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372600" cy="692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multimodal /</a:t>
            </a:r>
            <a:b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</a:b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multimedia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interactive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3-D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immersive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rgbClr val="00B0F0"/>
                </a:solidFill>
                <a:latin typeface="Impact" pitchFamily="34" charset="0"/>
                <a:cs typeface="+mn-cs"/>
              </a:rPr>
              <a:t>[pause]</a:t>
            </a:r>
            <a:endParaRPr lang="en-US" sz="6600" kern="0" dirty="0">
              <a:solidFill>
                <a:srgbClr val="00B0F0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0"/>
            <a:ext cx="9372600" cy="702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3739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individualized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flexible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adaptive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rgbClr val="00B0F0"/>
                </a:solidFill>
                <a:latin typeface="Impact" pitchFamily="34" charset="0"/>
                <a:cs typeface="+mn-cs"/>
              </a:rPr>
              <a:t>[pause]</a:t>
            </a:r>
            <a:endParaRPr lang="en-US" sz="6600" kern="0" dirty="0">
              <a:solidFill>
                <a:srgbClr val="00B0F0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43000" y="0"/>
            <a:ext cx="107228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rgbClr val="00B0F0"/>
                </a:solidFill>
                <a:latin typeface="Impact" pitchFamily="34" charset="0"/>
                <a:cs typeface="+mn-cs"/>
              </a:rPr>
              <a:t>[pause]</a:t>
            </a:r>
            <a:endParaRPr lang="en-US" sz="6600" kern="0" dirty="0">
              <a:solidFill>
                <a:srgbClr val="00B0F0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tusqu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lionMilesSeatBe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7563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682875"/>
            <a:ext cx="7772400" cy="1736725"/>
          </a:xfrm>
        </p:spPr>
        <p:txBody>
          <a:bodyPr/>
          <a:lstStyle/>
          <a:p>
            <a:r>
              <a:rPr lang="en-US" sz="8000" dirty="0" smtClean="0">
                <a:solidFill>
                  <a:srgbClr val="00B0F0"/>
                </a:solidFill>
                <a:latin typeface="Impact" pitchFamily="34" charset="0"/>
              </a:rPr>
              <a:t>THANK YOU!</a:t>
            </a:r>
            <a:br>
              <a:rPr lang="en-US" sz="8000" dirty="0" smtClean="0">
                <a:solidFill>
                  <a:srgbClr val="00B0F0"/>
                </a:solidFill>
                <a:latin typeface="Impact" pitchFamily="34" charset="0"/>
              </a:rPr>
            </a:br>
            <a:endParaRPr lang="en-US" sz="8000" dirty="0">
              <a:solidFill>
                <a:srgbClr val="00B0F0"/>
              </a:solidFill>
              <a:latin typeface="Impac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518160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dangerouslyirrelevant.org/</a:t>
            </a:r>
            <a:r>
              <a:rPr lang="en-US" sz="3800" dirty="0" err="1" smtClean="0">
                <a:solidFill>
                  <a:schemeClr val="bg1"/>
                </a:solidFill>
              </a:rPr>
              <a:t>belmondklemme</a:t>
            </a:r>
            <a:endParaRPr lang="en-US" sz="3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 descr="bloomsnewtaxonomyNEW.png"/>
          <p:cNvPicPr>
            <a:picLocks noChangeAspect="1"/>
          </p:cNvPicPr>
          <p:nvPr/>
        </p:nvPicPr>
        <p:blipFill>
          <a:blip r:embed="rId3" cstate="print"/>
          <a:srcRect r="32498" b="3381"/>
          <a:stretch>
            <a:fillRect/>
          </a:stretch>
        </p:blipFill>
        <p:spPr bwMode="auto">
          <a:xfrm>
            <a:off x="4868863" y="1266825"/>
            <a:ext cx="4071937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2" descr="2006 - NCASW - Tough Choices or Tough Times 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225" y="1266825"/>
            <a:ext cx="457517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9876" name="Straight Connector 8"/>
          <p:cNvCxnSpPr>
            <a:cxnSpLocks noChangeShapeType="1"/>
          </p:cNvCxnSpPr>
          <p:nvPr/>
        </p:nvCxnSpPr>
        <p:spPr bwMode="auto">
          <a:xfrm>
            <a:off x="0" y="3733800"/>
            <a:ext cx="9144000" cy="0"/>
          </a:xfrm>
          <a:prstGeom prst="line">
            <a:avLst/>
          </a:prstGeom>
          <a:noFill/>
          <a:ln w="63500" algn="ctr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4906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iStock_000006627044Medium.jpg"/>
          <p:cNvPicPr>
            <a:picLocks noChangeAspect="1"/>
          </p:cNvPicPr>
          <p:nvPr/>
        </p:nvPicPr>
        <p:blipFill>
          <a:blip r:embed="rId3" cstate="print"/>
          <a:srcRect l="111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tusqu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085" y="0"/>
            <a:ext cx="9152085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429443">
            <a:off x="609600" y="685800"/>
            <a:ext cx="281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Blue Highway" pitchFamily="2" charset="0"/>
              </a:rPr>
              <a:t>Some schools </a:t>
            </a:r>
            <a:b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Blue Highway" pitchFamily="2" charset="0"/>
              </a:rPr>
            </a:b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Blue Highway" pitchFamily="2" charset="0"/>
              </a:rPr>
              <a:t>are reinventing </a:t>
            </a:r>
            <a:b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Blue Highway" pitchFamily="2" charset="0"/>
              </a:rPr>
            </a:b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Blue Highway" pitchFamily="2" charset="0"/>
              </a:rPr>
              <a:t>themselves </a:t>
            </a:r>
            <a:b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Blue Highway" pitchFamily="2" charset="0"/>
              </a:rPr>
            </a:b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Blue Highway" pitchFamily="2" charset="0"/>
              </a:rPr>
              <a:t>for a digital, </a:t>
            </a:r>
            <a:b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Blue Highway" pitchFamily="2" charset="0"/>
              </a:rPr>
            </a:b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Blue Highway" pitchFamily="2" charset="0"/>
              </a:rPr>
              <a:t>global age.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Blue Highway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4491097"/>
            <a:ext cx="213814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lue Highway" pitchFamily="2" charset="0"/>
              </a:rPr>
              <a:t>Most are not,</a:t>
            </a:r>
          </a:p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lue Highway" pitchFamily="2" charset="0"/>
              </a:rPr>
              <a:t>and others </a:t>
            </a:r>
            <a:b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lue Highway" pitchFamily="2" charset="0"/>
              </a:rPr>
            </a:b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lue Highway" pitchFamily="2" charset="0"/>
              </a:rPr>
              <a:t>will determine</a:t>
            </a:r>
            <a:b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lue Highway" pitchFamily="2" charset="0"/>
              </a:rPr>
            </a:b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lue Highway" pitchFamily="2" charset="0"/>
              </a:rPr>
              <a:t>their fate.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Blue Highw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7650"/>
            <a:ext cx="10018713" cy="636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1463"/>
            <a:ext cx="952500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325"/>
            <a:ext cx="96393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6700"/>
            <a:ext cx="94773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75"/>
            <a:ext cx="9667875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7650"/>
            <a:ext cx="9161463" cy="636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"/>
            <a:ext cx="9237663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networked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4788"/>
            <a:ext cx="9237663" cy="644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2413"/>
            <a:ext cx="9361488" cy="63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1963"/>
            <a:ext cx="117348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88" y="476250"/>
            <a:ext cx="804703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2595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2413"/>
            <a:ext cx="10456863" cy="63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252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682875"/>
            <a:ext cx="7772400" cy="1736725"/>
          </a:xfrm>
        </p:spPr>
        <p:txBody>
          <a:bodyPr/>
          <a:lstStyle/>
          <a:p>
            <a:r>
              <a:rPr lang="en-US" sz="8000" dirty="0" smtClean="0">
                <a:solidFill>
                  <a:srgbClr val="00B0F0"/>
                </a:solidFill>
                <a:latin typeface="Impact" pitchFamily="34" charset="0"/>
              </a:rPr>
              <a:t>THANK YOU!</a:t>
            </a:r>
            <a:br>
              <a:rPr lang="en-US" sz="8000" dirty="0" smtClean="0">
                <a:solidFill>
                  <a:srgbClr val="00B0F0"/>
                </a:solidFill>
                <a:latin typeface="Impact" pitchFamily="34" charset="0"/>
              </a:rPr>
            </a:br>
            <a:endParaRPr lang="en-US" sz="8000" dirty="0">
              <a:solidFill>
                <a:srgbClr val="00B0F0"/>
              </a:solidFill>
              <a:latin typeface="Impac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518160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dangerouslyirrelevant.org/</a:t>
            </a:r>
            <a:r>
              <a:rPr lang="en-US" sz="3800" dirty="0" err="1" smtClean="0">
                <a:solidFill>
                  <a:schemeClr val="bg1"/>
                </a:solidFill>
              </a:rPr>
              <a:t>belmondklemme</a:t>
            </a:r>
            <a:endParaRPr lang="en-US" sz="3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753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56743" y="0"/>
            <a:ext cx="113007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connected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0276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searchable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collaborative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often ‘</a:t>
            </a:r>
            <a:r>
              <a:rPr lang="en-US" sz="6600" kern="0" dirty="0" err="1" smtClean="0">
                <a:solidFill>
                  <a:schemeClr val="bg1"/>
                </a:solidFill>
                <a:latin typeface="Impact" pitchFamily="34" charset="0"/>
                <a:cs typeface="+mn-cs"/>
              </a:rPr>
              <a:t>crowdsourced</a:t>
            </a: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’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creative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more efficient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often</a:t>
            </a:r>
            <a:b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</a:b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less expensive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global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rapidly-changing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technology-suffused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less dependent</a:t>
            </a:r>
            <a:b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</a:b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on ‘experts’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ne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3166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www.flickr.com/photos/jahansell/251755048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2654" y="0"/>
            <a:ext cx="14013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 smtClean="0">
                <a:solidFill>
                  <a:schemeClr val="bg1"/>
                </a:solidFill>
              </a:rPr>
              <a:t>dangerouslyirrelevant.org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rgbClr val="CC9900">
              <a:alpha val="75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latin typeface="Berlin Sans FB Dem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6070313"/>
            <a:ext cx="8068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Kabel Ult BT" pitchFamily="34" charset="0"/>
              </a:rPr>
              <a:t>Our kids have tasted the honey.</a:t>
            </a:r>
            <a:endParaRPr lang="en-US" sz="3200" dirty="0">
              <a:latin typeface="Kabel Ult B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762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scottmcleod.org/CWRA_Over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24884" cy="6324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chemeClr val="bg1"/>
                </a:solidFill>
                <a:latin typeface="Impact" pitchFamily="34" charset="0"/>
                <a:cs typeface="+mn-cs"/>
              </a:rPr>
              <a:t>shared</a:t>
            </a:r>
            <a:endParaRPr lang="en-US" sz="6600" kern="0" dirty="0">
              <a:solidFill>
                <a:schemeClr val="bg1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3" descr="Florida Virtual High Schoo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99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4" descr="Oxygen.jpg"/>
          <p:cNvPicPr>
            <a:picLocks noChangeAspect="1"/>
          </p:cNvPicPr>
          <p:nvPr/>
        </p:nvPicPr>
        <p:blipFill>
          <a:blip r:embed="rId3" cstate="print"/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1" descr="laptop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3" descr="netboo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28800"/>
            <a:ext cx="9144000" cy="1059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600" kern="0" dirty="0" smtClean="0">
              <a:solidFill>
                <a:schemeClr val="folHlink"/>
              </a:solidFill>
              <a:latin typeface="Impact" pitchFamily="34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6600" kern="0" dirty="0" smtClean="0">
                <a:solidFill>
                  <a:srgbClr val="00B0F0"/>
                </a:solidFill>
                <a:latin typeface="Impact" pitchFamily="34" charset="0"/>
                <a:cs typeface="+mn-cs"/>
              </a:rPr>
              <a:t>[pause]</a:t>
            </a:r>
            <a:endParaRPr lang="en-US" sz="6600" kern="0" dirty="0">
              <a:solidFill>
                <a:srgbClr val="00B0F0"/>
              </a:solidFill>
              <a:latin typeface="Impact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81132"/>
            <a:ext cx="9906000" cy="748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5250"/>
            <a:ext cx="9456738" cy="666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723438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270</Words>
  <Application>Microsoft Office PowerPoint</Application>
  <PresentationFormat>On-screen Show (4:3)</PresentationFormat>
  <Paragraphs>316</Paragraphs>
  <Slides>99</Slides>
  <Notes>99</Notes>
  <HiddenSlides>41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THANK YOU! 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THANK YOU! 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</vt:vector>
  </TitlesOfParts>
  <Company>ELPS, Iowa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sound of silence</dc:title>
  <dc:creator>Scott McLeod</dc:creator>
  <cp:lastModifiedBy>Scott McLeod</cp:lastModifiedBy>
  <cp:revision>76</cp:revision>
  <dcterms:created xsi:type="dcterms:W3CDTF">2009-02-06T11:12:28Z</dcterms:created>
  <dcterms:modified xsi:type="dcterms:W3CDTF">2010-08-19T11:20:21Z</dcterms:modified>
</cp:coreProperties>
</file>