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Default Extension="emf" ContentType="image/x-emf"/>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tags/tag17.xml" ContentType="application/vnd.openxmlformats-officedocument.presentationml.tag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tags/tag13.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tags/tag19.xml" ContentType="application/vnd.openxmlformats-officedocument.presentationml.tags+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93"/>
  </p:notesMasterIdLst>
  <p:handoutMasterIdLst>
    <p:handoutMasterId r:id="rId94"/>
  </p:handoutMasterIdLst>
  <p:sldIdLst>
    <p:sldId id="1185" r:id="rId2"/>
    <p:sldId id="1035" r:id="rId3"/>
    <p:sldId id="1067" r:id="rId4"/>
    <p:sldId id="1055" r:id="rId5"/>
    <p:sldId id="1068" r:id="rId6"/>
    <p:sldId id="1069" r:id="rId7"/>
    <p:sldId id="1070" r:id="rId8"/>
    <p:sldId id="1071" r:id="rId9"/>
    <p:sldId id="1072" r:id="rId10"/>
    <p:sldId id="1073" r:id="rId11"/>
    <p:sldId id="1074" r:id="rId12"/>
    <p:sldId id="1075" r:id="rId13"/>
    <p:sldId id="1076" r:id="rId14"/>
    <p:sldId id="1077" r:id="rId15"/>
    <p:sldId id="1078" r:id="rId16"/>
    <p:sldId id="1079" r:id="rId17"/>
    <p:sldId id="1080" r:id="rId18"/>
    <p:sldId id="1081" r:id="rId19"/>
    <p:sldId id="1082" r:id="rId20"/>
    <p:sldId id="1083" r:id="rId21"/>
    <p:sldId id="1084" r:id="rId22"/>
    <p:sldId id="1085" r:id="rId23"/>
    <p:sldId id="1086" r:id="rId24"/>
    <p:sldId id="1087" r:id="rId25"/>
    <p:sldId id="1088" r:id="rId26"/>
    <p:sldId id="1089" r:id="rId27"/>
    <p:sldId id="1090" r:id="rId28"/>
    <p:sldId id="1091" r:id="rId29"/>
    <p:sldId id="1092" r:id="rId30"/>
    <p:sldId id="1094" r:id="rId31"/>
    <p:sldId id="1095" r:id="rId32"/>
    <p:sldId id="1097" r:id="rId33"/>
    <p:sldId id="1096" r:id="rId34"/>
    <p:sldId id="1190" r:id="rId35"/>
    <p:sldId id="1181" r:id="rId36"/>
    <p:sldId id="1197" r:id="rId37"/>
    <p:sldId id="1098" r:id="rId38"/>
    <p:sldId id="1099" r:id="rId39"/>
    <p:sldId id="1100" r:id="rId40"/>
    <p:sldId id="1101" r:id="rId41"/>
    <p:sldId id="1102" r:id="rId42"/>
    <p:sldId id="1103" r:id="rId43"/>
    <p:sldId id="1104" r:id="rId44"/>
    <p:sldId id="1105" r:id="rId45"/>
    <p:sldId id="1106" r:id="rId46"/>
    <p:sldId id="1107" r:id="rId47"/>
    <p:sldId id="1142" r:id="rId48"/>
    <p:sldId id="1108" r:id="rId49"/>
    <p:sldId id="1109" r:id="rId50"/>
    <p:sldId id="1110" r:id="rId51"/>
    <p:sldId id="1111" r:id="rId52"/>
    <p:sldId id="1183" r:id="rId53"/>
    <p:sldId id="1057" r:id="rId54"/>
    <p:sldId id="1113" r:id="rId55"/>
    <p:sldId id="1114" r:id="rId56"/>
    <p:sldId id="1115" r:id="rId57"/>
    <p:sldId id="1116" r:id="rId58"/>
    <p:sldId id="1146" r:id="rId59"/>
    <p:sldId id="1117" r:id="rId60"/>
    <p:sldId id="1118" r:id="rId61"/>
    <p:sldId id="1112" r:id="rId62"/>
    <p:sldId id="1119" r:id="rId63"/>
    <p:sldId id="1120" r:id="rId64"/>
    <p:sldId id="1154" r:id="rId65"/>
    <p:sldId id="1153" r:id="rId66"/>
    <p:sldId id="1184" r:id="rId67"/>
    <p:sldId id="1121" r:id="rId68"/>
    <p:sldId id="1122" r:id="rId69"/>
    <p:sldId id="1136" r:id="rId70"/>
    <p:sldId id="1123" r:id="rId71"/>
    <p:sldId id="1124" r:id="rId72"/>
    <p:sldId id="1125" r:id="rId73"/>
    <p:sldId id="1126" r:id="rId74"/>
    <p:sldId id="1127" r:id="rId75"/>
    <p:sldId id="1128" r:id="rId76"/>
    <p:sldId id="1129" r:id="rId77"/>
    <p:sldId id="1194" r:id="rId78"/>
    <p:sldId id="1195" r:id="rId79"/>
    <p:sldId id="1130" r:id="rId80"/>
    <p:sldId id="1131" r:id="rId81"/>
    <p:sldId id="1132" r:id="rId82"/>
    <p:sldId id="1135" r:id="rId83"/>
    <p:sldId id="1151" r:id="rId84"/>
    <p:sldId id="1140" r:id="rId85"/>
    <p:sldId id="1141" r:id="rId86"/>
    <p:sldId id="1143" r:id="rId87"/>
    <p:sldId id="1049" r:id="rId88"/>
    <p:sldId id="1147" r:id="rId89"/>
    <p:sldId id="961" r:id="rId90"/>
    <p:sldId id="1144" r:id="rId91"/>
    <p:sldId id="1145" r:id="rId92"/>
  </p:sldIdLst>
  <p:sldSz cx="9144000" cy="6858000" type="screen4x3"/>
  <p:notesSz cx="6858000" cy="9313863"/>
  <p:custDataLst>
    <p:tags r:id="rId95"/>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C0C"/>
    <a:srgbClr val="000000"/>
    <a:srgbClr val="953735"/>
    <a:srgbClr val="FF9933"/>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34" autoAdjust="0"/>
    <p:restoredTop sz="98060" autoAdjust="0"/>
  </p:normalViewPr>
  <p:slideViewPr>
    <p:cSldViewPr>
      <p:cViewPr>
        <p:scale>
          <a:sx n="50" d="100"/>
          <a:sy n="50" d="100"/>
        </p:scale>
        <p:origin x="-1470" y="-5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426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99B7E2-9338-495E-96C0-FE4A3CAD864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06D61B9-9245-480B-B99F-D0573C9833B4}"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2FEC4253-6606-41E6-9D55-A3C5994F33F7}" type="slidenum">
              <a:rPr lang="en-US"/>
              <a:pPr>
                <a:defRPr/>
              </a:pPr>
              <a:t>2</a:t>
            </a:fld>
            <a:endParaRPr 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B6D209F-1701-40CD-9F34-5761D5F625DF}"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3C83AEFC-D4A4-4D52-8A53-10E5BB364412}" type="slidenum">
              <a:rPr lang="en-US" smtClean="0"/>
              <a:pPr>
                <a:defRPr/>
              </a:pPr>
              <a:t>3</a:t>
            </a:fld>
            <a:endParaRPr lang="en-US" smtClean="0"/>
          </a:p>
        </p:txBody>
      </p:sp>
      <p:sp>
        <p:nvSpPr>
          <p:cNvPr id="87043" name="Rectangle 2"/>
          <p:cNvSpPr>
            <a:spLocks noGrp="1" noRot="1" noChangeAspect="1" noChangeArrowheads="1" noTextEdit="1"/>
          </p:cNvSpPr>
          <p:nvPr>
            <p:ph type="sldImg"/>
          </p:nvPr>
        </p:nvSpPr>
        <p:spPr>
          <a:xfrm>
            <a:off x="1100138" y="695325"/>
            <a:ext cx="4659312" cy="3495675"/>
          </a:xfrm>
          <a:ln/>
        </p:spPr>
      </p:sp>
      <p:sp>
        <p:nvSpPr>
          <p:cNvPr id="8704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EF5DF27-149F-4F1C-BA50-BBCC02ABD25D}"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C36824C-706C-45CE-A541-B988F4988A2B}"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2324B6-05B3-4D5E-8DF5-32E5E4852891}"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62AD46C-2C3E-4E5E-9574-DAC17536F996}"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2324B6-05B3-4D5E-8DF5-32E5E4852891}"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89E96D-1450-4B89-B9FD-3DEF645F021C}"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9696B0D7-F1D5-4832-8743-BAC96F512B1A}"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B763A87-2245-4E92-B0AE-FAB8335C4052}"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36AE728-BA7C-4E1D-BD14-6DD89DFCEF17}"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D5A058B-23DA-4DEA-8A2F-905F12A4C1FC}"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B741B6-8167-47DF-94E3-5BC04B6DD1E0}"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62</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63</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7AD0846-0559-404F-97CE-5A5DEA651913}"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66</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958C3ED-4031-45CC-84D3-FD3C3891783F}"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68</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69</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71</a:t>
            </a:fld>
            <a:endParaRPr lang="en-US" sz="1200" dirty="0">
              <a:latin typeface="Arial" charset="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72</a:t>
            </a:fld>
            <a:endParaRPr lang="en-US" sz="1200" dirty="0">
              <a:latin typeface="Arial" charset="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74</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75</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F04F66-A5A7-4353-83A5-A3D8A7EEBEBA}"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2D0921B-90D8-4F01-A369-488322233C5F}" type="slidenum">
              <a:rPr lang="en-US" smtClean="0"/>
              <a:pPr>
                <a:defRPr/>
              </a:pPr>
              <a:t>79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75ED68E-7311-4298-B47B-DC1F58725356}"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D16AB3B-060D-4162-B0F3-04DFD4A0277B}"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56B1D00-C75A-4916-97A4-188CC140C7B1}" type="slidenum">
              <a:rPr lang="en-US" smtClean="0"/>
              <a:pPr>
                <a:defRPr/>
              </a:pPr>
              <a:t>82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83</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6BD4F31-FDDB-4311-BC3F-BE035D459D28}"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635272A-51B0-49FC-839D-4FB37FFE93B5}"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90</a:t>
            </a:fld>
            <a:endParaRPr lang="en-US" sz="1200" dirty="0">
              <a:latin typeface="Arial" charset="0"/>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91</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smtClean="0"/>
              <a:t>All of my materials are licensed under a Creative Commons attribution-share alike license (</a:t>
            </a:r>
            <a:r>
              <a:rPr lang="en-US" i="1" smtClean="0"/>
              <a:t>http://creativecommons.org/licenses/by-sa/3.0</a:t>
            </a:r>
            <a:r>
              <a:rPr lang="en-US"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smtClean="0"/>
          </a:p>
          <a:p>
            <a:pPr>
              <a:spcBef>
                <a:spcPct val="0"/>
              </a:spcBef>
            </a:pPr>
            <a:r>
              <a:rPr lang="en-US" b="1" smtClean="0"/>
              <a:t>Scott McLeod, J.D., Ph.D.</a:t>
            </a:r>
          </a:p>
          <a:p>
            <a:pPr>
              <a:spcBef>
                <a:spcPct val="0"/>
              </a:spcBef>
            </a:pPr>
            <a:r>
              <a:rPr lang="en-US" smtClean="0"/>
              <a:t/>
            </a:r>
            <a:br>
              <a:rPr lang="en-US" smtClean="0"/>
            </a:br>
            <a:r>
              <a:rPr lang="en-US" smtClean="0"/>
              <a:t>dangerouslyirrelevant.org</a:t>
            </a:r>
          </a:p>
          <a:p>
            <a:pPr>
              <a:spcBef>
                <a:spcPct val="0"/>
              </a:spcBef>
            </a:pPr>
            <a:r>
              <a:rPr lang="en-US" smtClean="0"/>
              <a:t>schooltechleadership.org</a:t>
            </a:r>
          </a:p>
          <a:p>
            <a:pPr>
              <a:spcBef>
                <a:spcPct val="0"/>
              </a:spcBef>
            </a:pPr>
            <a:r>
              <a:rPr lang="en-US" smtClean="0"/>
              <a:t>dangerouslyirrelevant.org/contact.html</a:t>
            </a:r>
          </a:p>
          <a:p>
            <a:pPr>
              <a:spcBef>
                <a:spcPct val="0"/>
              </a:spcBef>
            </a:pPr>
            <a:endParaRPr lang="en-US" smtClean="0"/>
          </a:p>
          <a:p>
            <a:pPr eaLnBrk="1" hangingPunct="1"/>
            <a:endParaRPr lang="en-US" smtClean="0"/>
          </a:p>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xml"/><Relationship Id="rId1" Type="http://schemas.openxmlformats.org/officeDocument/2006/relationships/vmlDrawing" Target="../drawings/vmlDrawing4.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7.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Microsoft_Office_Excel_97-2003_Worksheet4.xls"/></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40.png"/></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42.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43.jpeg"/></Relationships>
</file>

<file path=ppt/slides/_rels/slide7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4.xml"/><Relationship Id="rId1" Type="http://schemas.openxmlformats.org/officeDocument/2006/relationships/video" Target="file:///T:\ZZ%20Documents\Videos\2008%20-%20Pearson%20-%20Learning%20to%20Change-0001.wmv" TargetMode="External"/><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6.jpeg"/></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8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54.jpe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57200"/>
            <a:ext cx="9144000" cy="1470025"/>
          </a:xfrm>
        </p:spPr>
        <p:txBody>
          <a:bodyPr/>
          <a:lstStyle/>
          <a:p>
            <a:r>
              <a:rPr lang="en-US" b="1" dirty="0" smtClean="0">
                <a:solidFill>
                  <a:srgbClr val="000000"/>
                </a:solidFill>
                <a:effectLst/>
              </a:rPr>
              <a:t>dangerouslyirrelevant.org/</a:t>
            </a:r>
            <a:r>
              <a:rPr lang="en-US" b="1" dirty="0" err="1" smtClean="0">
                <a:solidFill>
                  <a:srgbClr val="000000"/>
                </a:solidFill>
                <a:effectLst/>
              </a:rPr>
              <a:t>adphila</a:t>
            </a:r>
            <a:endParaRPr lang="en-US" b="1" dirty="0">
              <a:solidFill>
                <a:srgbClr val="000000"/>
              </a:solidFill>
              <a:effectLst/>
            </a:endParaRPr>
          </a:p>
        </p:txBody>
      </p:sp>
      <p:pic>
        <p:nvPicPr>
          <p:cNvPr id="3" name="Picture 2" descr="2010 - PDK - Teacher Is Following Student Tweets.jpg"/>
          <p:cNvPicPr>
            <a:picLocks noChangeAspect="1"/>
          </p:cNvPicPr>
          <p:nvPr/>
        </p:nvPicPr>
        <p:blipFill>
          <a:blip r:embed="rId3" cstate="print"/>
          <a:stretch>
            <a:fillRect/>
          </a:stretch>
        </p:blipFill>
        <p:spPr>
          <a:xfrm>
            <a:off x="2743200" y="2247900"/>
            <a:ext cx="3571875" cy="43815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a:stretch>
            <a:fillRect/>
          </a:stretch>
        </p:blipFill>
        <p:spPr bwMode="auto">
          <a:xfrm>
            <a:off x="0" y="0"/>
            <a:ext cx="113442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105902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0"/>
            <a:ext cx="9855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106076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10647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0" y="0"/>
            <a:ext cx="101679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ctrTitle" sz="quarter"/>
          </p:nvPr>
        </p:nvSpPr>
        <p:spPr>
          <a:xfrm>
            <a:off x="0" y="3825875"/>
            <a:ext cx="9144000" cy="1736725"/>
          </a:xfrm>
        </p:spPr>
        <p:txBody>
          <a:bodyPr/>
          <a:lstStyle/>
          <a:p>
            <a:r>
              <a:rPr lang="en-US" sz="9600" smtClean="0">
                <a:solidFill>
                  <a:srgbClr val="5CB9E7"/>
                </a:solidFill>
                <a:effectLst/>
                <a:latin typeface="Arial Black" pitchFamily="34" charset="0"/>
              </a:rPr>
              <a:t>New</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information</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landscape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8194" name="Picture 2" descr="C:\Users\Scott\AppData\Local\Microsoft\Windows\Temporary Internet Files\Content.IE5\XKT7UR3Y\MPj04285700000[1].jpg"/>
          <p:cNvPicPr>
            <a:picLocks noChangeAspect="1" noChangeArrowheads="1"/>
          </p:cNvPicPr>
          <p:nvPr/>
        </p:nvPicPr>
        <p:blipFill>
          <a:blip r:embed="rId3" cstate="print"/>
          <a:srcRect b="45143"/>
          <a:stretch>
            <a:fillRect/>
          </a:stretch>
        </p:blipFill>
        <p:spPr bwMode="auto">
          <a:xfrm>
            <a:off x="4824413" y="3810000"/>
            <a:ext cx="4319587" cy="3048000"/>
          </a:xfrm>
          <a:prstGeom prst="rect">
            <a:avLst/>
          </a:prstGeom>
          <a:solidFill>
            <a:srgbClr val="161616"/>
          </a:solidFill>
          <a:ln w="9525">
            <a:noFill/>
            <a:miter lim="800000"/>
            <a:headEnd/>
            <a:tailEnd/>
          </a:ln>
        </p:spPr>
      </p:pic>
      <p:sp>
        <p:nvSpPr>
          <p:cNvPr id="8195" name="TextBox 10"/>
          <p:cNvSpPr txBox="1">
            <a:spLocks noChangeArrowheads="1"/>
          </p:cNvSpPr>
          <p:nvPr/>
        </p:nvSpPr>
        <p:spPr bwMode="auto">
          <a:xfrm>
            <a:off x="1317625" y="304800"/>
            <a:ext cx="7497763" cy="2308225"/>
          </a:xfrm>
          <a:prstGeom prst="rect">
            <a:avLst/>
          </a:prstGeom>
          <a:noFill/>
          <a:ln w="9525">
            <a:noFill/>
            <a:miter lim="800000"/>
            <a:headEnd/>
            <a:tailEnd/>
          </a:ln>
        </p:spPr>
        <p:txBody>
          <a:bodyPr>
            <a:spAutoFit/>
          </a:bodyPr>
          <a:lstStyle/>
          <a:p>
            <a:pPr algn="r"/>
            <a:r>
              <a:rPr lang="en-US" sz="4800" b="1">
                <a:latin typeface="Arial" charset="0"/>
              </a:rPr>
              <a:t>2 big shifts</a:t>
            </a:r>
          </a:p>
          <a:p>
            <a:pPr algn="r"/>
            <a:r>
              <a:rPr lang="en-US" sz="4800" b="1">
                <a:solidFill>
                  <a:srgbClr val="FFC000"/>
                </a:solidFill>
                <a:latin typeface="Arial" charset="0"/>
              </a:rPr>
              <a:t>and</a:t>
            </a:r>
          </a:p>
          <a:p>
            <a:pPr algn="r"/>
            <a:r>
              <a:rPr lang="en-US" sz="4800" b="1">
                <a:latin typeface="Arial" charset="0"/>
              </a:rPr>
              <a:t>1 big problem</a:t>
            </a:r>
          </a:p>
        </p:txBody>
      </p:sp>
      <p:sp>
        <p:nvSpPr>
          <p:cNvPr id="8196"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smtClean="0">
                <a:solidFill>
                  <a:srgbClr val="5CB9E7"/>
                </a:solidFill>
                <a:effectLst/>
                <a:latin typeface="Arial Black" pitchFamily="34" charset="0"/>
              </a:rPr>
              <a:t>We are</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hyper-connected</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30723"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415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231775"/>
            <a:ext cx="9144000" cy="639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descr="webkinz.jpg"/>
          <p:cNvPicPr>
            <a:picLocks noChangeAspect="1"/>
          </p:cNvPicPr>
          <p:nvPr/>
        </p:nvPicPr>
        <p:blipFill>
          <a:blip r:embed="rId4"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0"/>
            <a:ext cx="10045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r="25299"/>
          <a:stretch>
            <a:fillRect/>
          </a:stretch>
        </p:blipFill>
        <p:spPr bwMode="auto">
          <a:xfrm>
            <a:off x="0" y="0"/>
            <a:ext cx="10139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0" y="0"/>
            <a:ext cx="99933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ctrTitle" sz="quarter"/>
          </p:nvPr>
        </p:nvSpPr>
        <p:spPr>
          <a:xfrm>
            <a:off x="685800" y="4419600"/>
            <a:ext cx="7772400" cy="1736725"/>
          </a:xfrm>
        </p:spPr>
        <p:txBody>
          <a:bodyPr/>
          <a:lstStyle/>
          <a:p>
            <a:r>
              <a:rPr lang="en-US" sz="6000" smtClean="0">
                <a:solidFill>
                  <a:srgbClr val="0070C0"/>
                </a:solidFill>
                <a:effectLst/>
                <a:latin typeface="Arial Black" pitchFamily="34" charset="0"/>
              </a:rPr>
              <a:t>We all now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have a voice</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4800" smtClean="0">
                <a:solidFill>
                  <a:srgbClr val="00B050"/>
                </a:solidFill>
                <a:effectLst/>
                <a:latin typeface="Arial Black" pitchFamily="34" charset="0"/>
              </a:rPr>
              <a:t>(and can find </a:t>
            </a:r>
            <a:br>
              <a:rPr lang="en-US" sz="4800" smtClean="0">
                <a:solidFill>
                  <a:srgbClr val="00B050"/>
                </a:solidFill>
                <a:effectLst/>
                <a:latin typeface="Arial Black" pitchFamily="34" charset="0"/>
              </a:rPr>
            </a:br>
            <a:r>
              <a:rPr lang="en-US" sz="4800" smtClean="0">
                <a:solidFill>
                  <a:srgbClr val="00B050"/>
                </a:solidFill>
                <a:effectLst/>
                <a:latin typeface="Arial Black" pitchFamily="34" charset="0"/>
              </a:rPr>
              <a:t>each other, share, connect, collaborate)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ctrTitle" sz="quarter"/>
          </p:nvPr>
        </p:nvSpPr>
        <p:spPr>
          <a:xfrm>
            <a:off x="0" y="3733800"/>
            <a:ext cx="9144000" cy="1736725"/>
          </a:xfrm>
        </p:spPr>
        <p:txBody>
          <a:bodyPr/>
          <a:lstStyle/>
          <a:p>
            <a:r>
              <a:rPr lang="en-US" sz="6000" smtClean="0">
                <a:solidFill>
                  <a:srgbClr val="FFC000"/>
                </a:solidFill>
                <a:effectLst/>
                <a:latin typeface="Arial Black" pitchFamily="34" charset="0"/>
              </a:rPr>
              <a:t>Anytime/anywhere </a:t>
            </a:r>
            <a:r>
              <a:rPr lang="en-US" sz="6000" smtClean="0">
                <a:solidFill>
                  <a:srgbClr val="0070C0"/>
                </a:solidFill>
                <a:effectLst/>
                <a:latin typeface="Arial Black" pitchFamily="34" charset="0"/>
              </a:rPr>
              <a:t/>
            </a:r>
            <a:br>
              <a:rPr lang="en-US" sz="6000" smtClean="0">
                <a:solidFill>
                  <a:srgbClr val="0070C0"/>
                </a:solidFill>
                <a:effectLst/>
                <a:latin typeface="Arial Black" pitchFamily="34" charset="0"/>
              </a:rPr>
            </a:br>
            <a:r>
              <a:rPr lang="en-US" sz="6000" smtClean="0">
                <a:solidFill>
                  <a:srgbClr val="0070C0"/>
                </a:solidFill>
                <a:effectLst/>
                <a:latin typeface="Arial Black" pitchFamily="34" charset="0"/>
              </a:rPr>
              <a:t>content production, connection, collaboration…</a:t>
            </a:r>
            <a:endParaRPr lang="en-US" sz="480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ctrTitle" sz="quarter"/>
          </p:nvPr>
        </p:nvSpPr>
        <p:spPr>
          <a:xfrm>
            <a:off x="685800" y="2819400"/>
            <a:ext cx="7772400" cy="1736725"/>
          </a:xfrm>
        </p:spPr>
        <p:txBody>
          <a:bodyPr/>
          <a:lstStyle/>
          <a:p>
            <a:r>
              <a:rPr lang="en-US" sz="6000" dirty="0" smtClean="0">
                <a:solidFill>
                  <a:srgbClr val="0070C0"/>
                </a:solidFill>
                <a:effectLst/>
                <a:latin typeface="Arial Black" pitchFamily="34" charset="0"/>
              </a:rPr>
              <a:t>Lightning </a:t>
            </a:r>
            <a:br>
              <a:rPr lang="en-US" sz="6000" dirty="0" smtClean="0">
                <a:solidFill>
                  <a:srgbClr val="0070C0"/>
                </a:solidFill>
                <a:effectLst/>
                <a:latin typeface="Arial Black" pitchFamily="34" charset="0"/>
              </a:rPr>
            </a:br>
            <a:r>
              <a:rPr lang="en-US" sz="6000" dirty="0" smtClean="0">
                <a:solidFill>
                  <a:srgbClr val="0070C0"/>
                </a:solidFill>
                <a:effectLst/>
                <a:latin typeface="Arial Black" pitchFamily="34" charset="0"/>
              </a:rPr>
              <a:t>round</a:t>
            </a:r>
            <a:endParaRPr lang="en-US" sz="4800" dirty="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newspapers,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magazines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music</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radio</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Big </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shift 1</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television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movies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books,</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reading</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maps, travel,</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travel agencies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76200" y="-1295400"/>
            <a:ext cx="9144000" cy="51054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business,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personal finance, </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money management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Impact" pitchFamily="34" charset="0"/>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medicine,</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health</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postal service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real estate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politics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universities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noFill/>
        </p:spPr>
        <p:txBody>
          <a:bodyPr/>
          <a:lstStyle/>
          <a:p>
            <a:endParaRPr lang="en-US" smtClean="0">
              <a:effectLst/>
            </a:endParaRPr>
          </a:p>
        </p:txBody>
      </p:sp>
      <p:sp>
        <p:nvSpPr>
          <p:cNvPr id="11267" name="Rectangle 3"/>
          <p:cNvSpPr>
            <a:spLocks noGrp="1" noChangeArrowheads="1"/>
          </p:cNvSpPr>
          <p:nvPr>
            <p:ph type="body" idx="4294967295"/>
          </p:nvPr>
        </p:nvSpPr>
        <p:spPr>
          <a:noFill/>
        </p:spPr>
        <p:txBody>
          <a:bodyPr/>
          <a:lstStyle/>
          <a:p>
            <a:endParaRPr lang="en-US" smtClean="0">
              <a:effectLst/>
            </a:endParaRPr>
          </a:p>
        </p:txBody>
      </p:sp>
      <p:pic>
        <p:nvPicPr>
          <p:cNvPr id="11268"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3"/>
          <p:cNvSpPr>
            <a:spLocks noGrp="1"/>
          </p:cNvSpPr>
          <p:nvPr>
            <p:ph type="ctrTitle" sz="quarter"/>
          </p:nvPr>
        </p:nvSpPr>
        <p:spPr>
          <a:xfrm>
            <a:off x="685800" y="2819400"/>
            <a:ext cx="7772400" cy="1736725"/>
          </a:xfrm>
        </p:spPr>
        <p:txBody>
          <a:bodyPr/>
          <a:lstStyle/>
          <a:p>
            <a:r>
              <a:rPr lang="en-US" sz="6000" smtClean="0">
                <a:solidFill>
                  <a:srgbClr val="0070C0"/>
                </a:solidFill>
                <a:effectLst/>
                <a:latin typeface="Arial Black" pitchFamily="34" charset="0"/>
              </a:rPr>
              <a:t>Information-oriented</a:t>
            </a:r>
            <a:endParaRPr lang="en-US" sz="4800" smtClean="0">
              <a:solidFill>
                <a:srgbClr val="00B050"/>
              </a:solidFill>
              <a:effectLst/>
              <a:latin typeface="Arial Black"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P-12</a:t>
            </a:r>
          </a:p>
          <a:p>
            <a:pPr marL="342900" indent="-342900" algn="ctr">
              <a:spcBef>
                <a:spcPct val="20000"/>
              </a:spcBef>
              <a:buClr>
                <a:schemeClr val="hlink"/>
              </a:buClr>
              <a:buSzPct val="60000"/>
              <a:buFont typeface="Wingdings" pitchFamily="2" charset="2"/>
              <a:buNone/>
              <a:defRPr/>
            </a:pPr>
            <a:r>
              <a:rPr lang="en-US" sz="6600" kern="0" dirty="0">
                <a:solidFill>
                  <a:schemeClr val="folHlink"/>
                </a:solidFill>
                <a:latin typeface="Impact" pitchFamily="34" charset="0"/>
                <a:cs typeface="+mn-cs"/>
              </a:rPr>
              <a:t>schools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Big </a:t>
            </a:r>
            <a:br>
              <a:rPr lang="en-US" sz="9600" smtClean="0">
                <a:solidFill>
                  <a:srgbClr val="5CB9E7"/>
                </a:solidFill>
                <a:effectLst/>
                <a:latin typeface="Arial Black" pitchFamily="34" charset="0"/>
              </a:rPr>
            </a:br>
            <a:r>
              <a:rPr lang="en-US" sz="9600" smtClean="0">
                <a:solidFill>
                  <a:srgbClr val="5CB9E7"/>
                </a:solidFill>
                <a:effectLst/>
                <a:latin typeface="Arial Black" pitchFamily="34" charset="0"/>
              </a:rPr>
              <a:t>shift 2</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presentationml/2006/ole">
            <p:oleObj spid="_x0000_s2050" name="Worksheet" r:id="rId4" imgW="7925487" imgH="5029636" progId="Excel.Sheet.8">
              <p:embed/>
            </p:oleObj>
          </a:graphicData>
        </a:graphic>
      </p:graphicFrame>
      <p:sp>
        <p:nvSpPr>
          <p:cNvPr id="2051"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533400" y="1295400"/>
          <a:ext cx="8077200" cy="5181600"/>
        </p:xfrm>
        <a:graphic>
          <a:graphicData uri="http://schemas.openxmlformats.org/presentationml/2006/ole">
            <p:oleObj spid="_x0000_s3074" r:id="rId4" imgW="8077900" imgH="5182049" progId="Excel.Sheet.8">
              <p:embed/>
            </p:oleObj>
          </a:graphicData>
        </a:graphic>
      </p:graphicFrame>
      <p:sp>
        <p:nvSpPr>
          <p:cNvPr id="3075" name="TextBox 5"/>
          <p:cNvSpPr txBox="1">
            <a:spLocks noChangeArrowheads="1"/>
          </p:cNvSpPr>
          <p:nvPr/>
        </p:nvSpPr>
        <p:spPr bwMode="auto">
          <a:xfrm>
            <a:off x="609600" y="1285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pPr>
              <a:defRPr/>
            </a:pPr>
            <a:r>
              <a:rPr lang="en-US" dirty="0" smtClean="0">
                <a:solidFill>
                  <a:srgbClr val="00B050"/>
                </a:solidFill>
                <a:latin typeface="Impact" pitchFamily="34" charset="0"/>
              </a:rPr>
              <a:t>MANUFACTURING IN IOWA</a:t>
            </a:r>
            <a:endParaRPr lang="en-US" dirty="0">
              <a:solidFill>
                <a:srgbClr val="00B050"/>
              </a:solidFill>
              <a:latin typeface="Impact" pitchFamily="34" charset="0"/>
            </a:endParaRPr>
          </a:p>
        </p:txBody>
      </p:sp>
      <p:graphicFrame>
        <p:nvGraphicFramePr>
          <p:cNvPr id="4098" name="Content Placeholder 6"/>
          <p:cNvGraphicFramePr>
            <a:graphicFrameLocks noChangeAspect="1"/>
          </p:cNvGraphicFramePr>
          <p:nvPr>
            <p:ph sz="half" idx="2"/>
          </p:nvPr>
        </p:nvGraphicFramePr>
        <p:xfrm>
          <a:off x="-98425" y="2068513"/>
          <a:ext cx="4822825" cy="4941887"/>
        </p:xfrm>
        <a:graphic>
          <a:graphicData uri="http://schemas.openxmlformats.org/presentationml/2006/ole">
            <p:oleObj spid="_x0000_s4098" name="Chart" r:id="rId4" imgW="10001402" imgH="10248900" progId="MSGraph.Chart.8">
              <p:embed followColorScheme="full"/>
            </p:oleObj>
          </a:graphicData>
        </a:graphic>
      </p:graphicFrame>
      <p:graphicFrame>
        <p:nvGraphicFramePr>
          <p:cNvPr id="4099" name="Object 3"/>
          <p:cNvGraphicFramePr>
            <a:graphicFrameLocks noChangeAspect="1"/>
          </p:cNvGraphicFramePr>
          <p:nvPr/>
        </p:nvGraphicFramePr>
        <p:xfrm>
          <a:off x="4397375" y="2068513"/>
          <a:ext cx="4822825" cy="4941887"/>
        </p:xfrm>
        <a:graphic>
          <a:graphicData uri="http://schemas.openxmlformats.org/presentationml/2006/ole">
            <p:oleObj spid="_x0000_s4099" name="Chart" r:id="rId5" imgW="10001402" imgH="10248900" progId="MSGraph.Chart.8">
              <p:embed followColorScheme="full"/>
            </p:oleObj>
          </a:graphicData>
        </a:graphic>
      </p:graphicFrame>
      <p:sp>
        <p:nvSpPr>
          <p:cNvPr id="12" name="Text Placeholder 2"/>
          <p:cNvSpPr>
            <a:spLocks noGrp="1"/>
          </p:cNvSpPr>
          <p:nvPr>
            <p:ph type="body" idx="1"/>
          </p:nvPr>
        </p:nvSpPr>
        <p:spPr/>
        <p:txBody>
          <a:bodyPr/>
          <a:lstStyle/>
          <a:p>
            <a:pPr algn="ctr">
              <a:defRPr/>
            </a:pPr>
            <a:r>
              <a:rPr lang="en-US" sz="2000" dirty="0" smtClean="0"/>
              <a:t>% of all Iowa jobs </a:t>
            </a:r>
            <a:br>
              <a:rPr lang="en-US" sz="2000" dirty="0" smtClean="0"/>
            </a:br>
            <a:r>
              <a:rPr lang="en-US" sz="2000" dirty="0" smtClean="0"/>
              <a:t>in May ‘08</a:t>
            </a:r>
            <a:endParaRPr lang="en-US" sz="2000" dirty="0"/>
          </a:p>
        </p:txBody>
      </p:sp>
      <p:sp>
        <p:nvSpPr>
          <p:cNvPr id="13" name="Text Placeholder 4"/>
          <p:cNvSpPr>
            <a:spLocks noGrp="1"/>
          </p:cNvSpPr>
          <p:nvPr>
            <p:ph type="body" sz="quarter" idx="3"/>
          </p:nvPr>
        </p:nvSpPr>
        <p:spPr/>
        <p:txBody>
          <a:bodyPr/>
          <a:lstStyle/>
          <a:p>
            <a:pPr algn="ctr">
              <a:defRPr/>
            </a:pPr>
            <a:r>
              <a:rPr lang="en-US" sz="2000" dirty="0" smtClean="0"/>
              <a:t>% of overall job losses</a:t>
            </a:r>
            <a:br>
              <a:rPr lang="en-US" sz="2000" dirty="0" smtClean="0"/>
            </a:br>
            <a:r>
              <a:rPr lang="en-US" sz="2000" dirty="0" smtClean="0"/>
              <a:t>by Sep ‘09</a:t>
            </a:r>
            <a:endParaRPr lang="en-US" sz="20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a:stretch>
            <a:fillRect/>
          </a:stretch>
        </p:blipFill>
        <p:spPr bwMode="auto">
          <a:xfrm>
            <a:off x="41275" y="152400"/>
            <a:ext cx="9026525"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2291"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Content Placeholder 3" descr="2009bls01.gif"/>
          <p:cNvPicPr>
            <a:picLocks noGrp="1" noChangeAspect="1"/>
          </p:cNvPicPr>
          <p:nvPr>
            <p:ph idx="1"/>
          </p:nvPr>
        </p:nvPicPr>
        <p:blipFill>
          <a:blip r:embed="rId3" cstate="print"/>
          <a:srcRect/>
          <a:stretch>
            <a:fillRect/>
          </a:stretch>
        </p:blipFill>
        <p:spPr>
          <a:xfrm>
            <a:off x="517525" y="457200"/>
            <a:ext cx="7940675" cy="5791200"/>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3"/>
          <p:cNvSpPr>
            <a:spLocks noGrp="1"/>
          </p:cNvSpPr>
          <p:nvPr>
            <p:ph type="ctrTitle" sz="quarter"/>
          </p:nvPr>
        </p:nvSpPr>
        <p:spPr>
          <a:xfrm>
            <a:off x="685800" y="2987675"/>
            <a:ext cx="7772400" cy="1736725"/>
          </a:xfrm>
        </p:spPr>
        <p:txBody>
          <a:bodyPr/>
          <a:lstStyle/>
          <a:p>
            <a:r>
              <a:rPr lang="en-US" sz="8000" smtClean="0">
                <a:solidFill>
                  <a:srgbClr val="5CB9E7"/>
                </a:solidFill>
                <a:effectLst/>
                <a:latin typeface="Arial Black" pitchFamily="34" charset="0"/>
              </a:rPr>
              <a:t>Globalization</a:t>
            </a:r>
            <a:br>
              <a:rPr lang="en-US" sz="8000" smtClean="0">
                <a:solidFill>
                  <a:srgbClr val="5CB9E7"/>
                </a:solidFill>
                <a:effectLst/>
                <a:latin typeface="Arial Black" pitchFamily="34" charset="0"/>
              </a:rPr>
            </a:br>
            <a:r>
              <a:rPr lang="en-US" sz="8000" smtClean="0">
                <a:solidFill>
                  <a:srgbClr val="5CB9E7"/>
                </a:solidFill>
                <a:effectLst/>
                <a:latin typeface="Arial Black" pitchFamily="34" charset="0"/>
              </a:rPr>
              <a:t>of economy</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495800"/>
            <a:ext cx="9144000" cy="1736725"/>
          </a:xfrm>
        </p:spPr>
        <p:txBody>
          <a:bodyPr/>
          <a:lstStyle/>
          <a:p>
            <a:r>
              <a:rPr lang="en-US" sz="4800" dirty="0" err="1" smtClean="0">
                <a:solidFill>
                  <a:schemeClr val="bg1">
                    <a:lumMod val="60000"/>
                    <a:lumOff val="40000"/>
                  </a:schemeClr>
                </a:solidFill>
                <a:effectLst/>
                <a:latin typeface="Arial Black" pitchFamily="34" charset="0"/>
              </a:rPr>
              <a:t>Hyperconnected</a:t>
            </a:r>
            <a:r>
              <a:rPr lang="en-US" sz="4800" dirty="0" smtClean="0">
                <a:solidFill>
                  <a:schemeClr val="bg1">
                    <a:lumMod val="60000"/>
                    <a:lumOff val="40000"/>
                  </a:schemeClr>
                </a:solidFill>
                <a:effectLst/>
                <a:latin typeface="Arial Black" pitchFamily="34" charset="0"/>
              </a:rPr>
              <a:t> </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global economy</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
            </a:r>
            <a:br>
              <a:rPr lang="en-US" sz="4800" dirty="0" smtClean="0">
                <a:solidFill>
                  <a:schemeClr val="bg1">
                    <a:lumMod val="60000"/>
                    <a:lumOff val="40000"/>
                  </a:schemeClr>
                </a:solidFill>
                <a:effectLst/>
                <a:latin typeface="Arial Black" pitchFamily="34" charset="0"/>
              </a:rPr>
            </a:br>
            <a:r>
              <a:rPr lang="en-US" sz="4800" dirty="0" smtClean="0">
                <a:solidFill>
                  <a:srgbClr val="FFC000"/>
                </a:solidFill>
                <a:effectLst/>
                <a:latin typeface="Arial Black" pitchFamily="34" charset="0"/>
              </a:rPr>
              <a:t>Offshoring</a:t>
            </a:r>
            <a:br>
              <a:rPr lang="en-US" sz="4800" dirty="0" smtClean="0">
                <a:solidFill>
                  <a:srgbClr val="FFC000"/>
                </a:solidFill>
                <a:effectLst/>
                <a:latin typeface="Arial Black" pitchFamily="34" charset="0"/>
              </a:rPr>
            </a:br>
            <a:r>
              <a:rPr lang="en-US" sz="4800" dirty="0" smtClean="0">
                <a:solidFill>
                  <a:srgbClr val="FFC000"/>
                </a:solidFill>
                <a:effectLst/>
                <a:latin typeface="Arial Black" pitchFamily="34" charset="0"/>
              </a:rPr>
              <a:t/>
            </a:r>
            <a:br>
              <a:rPr lang="en-US" sz="4800" dirty="0" smtClean="0">
                <a:solidFill>
                  <a:srgbClr val="FFC000"/>
                </a:solidFill>
                <a:effectLst/>
                <a:latin typeface="Arial Black" pitchFamily="34" charset="0"/>
              </a:rPr>
            </a:br>
            <a:r>
              <a:rPr lang="en-US" sz="4800" dirty="0" smtClean="0">
                <a:solidFill>
                  <a:srgbClr val="00B050"/>
                </a:solidFill>
                <a:effectLst/>
                <a:latin typeface="Arial Black" pitchFamily="34" charset="0"/>
              </a:rPr>
              <a:t>Replacement of</a:t>
            </a:r>
            <a:br>
              <a:rPr lang="en-US" sz="4800" dirty="0" smtClean="0">
                <a:solidFill>
                  <a:srgbClr val="00B050"/>
                </a:solidFill>
                <a:effectLst/>
                <a:latin typeface="Arial Black" pitchFamily="34" charset="0"/>
              </a:rPr>
            </a:br>
            <a:r>
              <a:rPr lang="en-US" sz="4800" dirty="0" smtClean="0">
                <a:solidFill>
                  <a:srgbClr val="00B050"/>
                </a:solidFill>
                <a:effectLst/>
                <a:latin typeface="Arial Black" pitchFamily="34" charset="0"/>
              </a:rPr>
              <a:t>jobs with software</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ctrTitle" sz="quarter"/>
          </p:nvPr>
        </p:nvSpPr>
        <p:spPr>
          <a:xfrm>
            <a:off x="0" y="4206875"/>
            <a:ext cx="9144000" cy="1736725"/>
          </a:xfrm>
        </p:spPr>
        <p:txBody>
          <a:bodyPr/>
          <a:lstStyle/>
          <a:p>
            <a:r>
              <a:rPr lang="en-US" sz="4800" dirty="0" smtClean="0">
                <a:solidFill>
                  <a:schemeClr val="bg1">
                    <a:lumMod val="60000"/>
                    <a:lumOff val="40000"/>
                  </a:schemeClr>
                </a:solidFill>
                <a:effectLst/>
                <a:latin typeface="Arial Black" pitchFamily="34" charset="0"/>
              </a:rPr>
              <a:t>Characteristics</a:t>
            </a:r>
            <a:br>
              <a:rPr lang="en-US" sz="4800" dirty="0" smtClean="0">
                <a:solidFill>
                  <a:schemeClr val="bg1">
                    <a:lumMod val="60000"/>
                    <a:lumOff val="40000"/>
                  </a:schemeClr>
                </a:solidFill>
                <a:effectLst/>
                <a:latin typeface="Arial Black" pitchFamily="34" charset="0"/>
              </a:rPr>
            </a:br>
            <a:r>
              <a:rPr lang="en-US" sz="4800" dirty="0" smtClean="0">
                <a:solidFill>
                  <a:schemeClr val="bg1">
                    <a:lumMod val="60000"/>
                    <a:lumOff val="40000"/>
                  </a:schemeClr>
                </a:solidFill>
                <a:effectLst/>
                <a:latin typeface="Arial Black" pitchFamily="34" charset="0"/>
              </a:rPr>
              <a:t>of the </a:t>
            </a:r>
            <a:r>
              <a:rPr lang="en-US" sz="4800" dirty="0" smtClean="0">
                <a:solidFill>
                  <a:srgbClr val="FFC000"/>
                </a:solidFill>
                <a:effectLst/>
                <a:latin typeface="Arial Black" pitchFamily="34" charset="0"/>
              </a:rPr>
              <a:t>job</a:t>
            </a: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NOT</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Characteristics</a:t>
            </a:r>
            <a:br>
              <a:rPr lang="en-US" sz="4800" dirty="0" smtClean="0">
                <a:solidFill>
                  <a:srgbClr val="00B0F0"/>
                </a:solidFill>
                <a:effectLst/>
                <a:latin typeface="Arial Black" pitchFamily="34" charset="0"/>
              </a:rPr>
            </a:br>
            <a:r>
              <a:rPr lang="en-US" sz="4800" dirty="0" smtClean="0">
                <a:solidFill>
                  <a:srgbClr val="00B0F0"/>
                </a:solidFill>
                <a:effectLst/>
                <a:latin typeface="Arial Black" pitchFamily="34" charset="0"/>
              </a:rPr>
              <a:t>of the </a:t>
            </a:r>
            <a:r>
              <a:rPr lang="en-US" sz="4800" dirty="0" smtClean="0">
                <a:solidFill>
                  <a:srgbClr val="FFC000"/>
                </a:solidFill>
                <a:effectLst/>
                <a:latin typeface="Arial Black" pitchFamily="34" charset="0"/>
              </a:rPr>
              <a:t>person</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ctrTitle" sz="quarter"/>
          </p:nvPr>
        </p:nvSpPr>
        <p:spPr>
          <a:xfrm>
            <a:off x="685800" y="3200400"/>
            <a:ext cx="7772400" cy="1736725"/>
          </a:xfrm>
        </p:spPr>
        <p:txBody>
          <a:bodyPr/>
          <a:lstStyle/>
          <a:p>
            <a:r>
              <a:rPr lang="en-US" sz="9600" smtClean="0">
                <a:solidFill>
                  <a:srgbClr val="5CB9E7"/>
                </a:solidFill>
                <a:effectLst/>
                <a:latin typeface="Arial Black" pitchFamily="34" charset="0"/>
              </a:rPr>
              <a:t>1 big problem</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smtClean="0">
                <a:solidFill>
                  <a:srgbClr val="00B050"/>
                </a:solidFill>
                <a:effectLst/>
                <a:latin typeface="Impact" pitchFamily="34" charset="0"/>
              </a:rPr>
              <a:t>Socially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4" imgW="8077900" imgH="5182049" progId="Excel.Sheet.8">
              <p:embed/>
            </p:oleObj>
          </a:graphicData>
        </a:graphic>
      </p:graphicFrame>
      <p:sp>
        <p:nvSpPr>
          <p:cNvPr id="5123"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nvPr>
        </p:nvPicPr>
        <p:blipFill>
          <a:blip r:embed="rId4"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70660"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70661"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70662"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70663"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08 - Pearson - Learning to Change-0001.wmv">
            <a:hlinkClick r:id="" action="ppaction://media"/>
          </p:cNvPr>
          <p:cNvPicPr>
            <a:picLocks noRot="1" noChangeAspect="1"/>
          </p:cNvPicPr>
          <p:nvPr>
            <a:videoFile r:link="rId1"/>
          </p:nvPr>
        </p:nvPicPr>
        <p:blipFill>
          <a:blip r:embed="rId4" cstate="print"/>
          <a:stretch>
            <a:fillRect/>
          </a:stretch>
        </p:blipFill>
        <p:spPr>
          <a:xfrm>
            <a:off x="2082800" y="1562100"/>
            <a:ext cx="4978400" cy="3733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lstStyle/>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endParaRPr lang="en-US" sz="3600" kern="0" dirty="0">
              <a:solidFill>
                <a:schemeClr val="folHlink"/>
              </a:solidFill>
              <a:latin typeface="+mn-lt"/>
              <a:cs typeface="+mn-cs"/>
            </a:endParaRP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 pause ]</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p:cNvSpPr>
            <a:spLocks noGrp="1"/>
          </p:cNvSpPr>
          <p:nvPr>
            <p:ph type="ctrTitle" sz="quarter"/>
          </p:nvPr>
        </p:nvSpPr>
        <p:spPr>
          <a:xfrm>
            <a:off x="685800" y="2606675"/>
            <a:ext cx="7772400" cy="1736725"/>
          </a:xfrm>
        </p:spPr>
        <p:txBody>
          <a:bodyPr/>
          <a:lstStyle/>
          <a:p>
            <a:r>
              <a:rPr lang="en-US" sz="8800" smtClean="0">
                <a:solidFill>
                  <a:srgbClr val="5CB9E7"/>
                </a:solidFill>
                <a:effectLst/>
                <a:latin typeface="Arial Black" pitchFamily="34" charset="0"/>
              </a:rPr>
              <a:t>Takeaways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4339"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a:xfrm>
            <a:off x="76200" y="3733800"/>
            <a:ext cx="7772400" cy="1470025"/>
          </a:xfrm>
        </p:spPr>
        <p:txBody>
          <a:bodyPr/>
          <a:lstStyle/>
          <a:p>
            <a:pPr marL="914400" indent="-914400" algn="l"/>
            <a:r>
              <a:rPr lang="en-US" sz="6000" smtClean="0">
                <a:effectLst/>
                <a:latin typeface="Impact" pitchFamily="34" charset="0"/>
              </a:rPr>
              <a:t>	K-12 education is</a:t>
            </a:r>
            <a:br>
              <a:rPr lang="en-US" sz="6000" smtClean="0">
                <a:effectLst/>
                <a:latin typeface="Impact" pitchFamily="34" charset="0"/>
              </a:rPr>
            </a:br>
            <a:r>
              <a:rPr lang="en-US" sz="6000" smtClean="0">
                <a:effectLst/>
                <a:latin typeface="Impact" pitchFamily="34" charset="0"/>
              </a:rPr>
              <a:t>facing multiple</a:t>
            </a:r>
            <a:br>
              <a:rPr lang="en-US" sz="6000" smtClean="0">
                <a:effectLst/>
                <a:latin typeface="Impact" pitchFamily="34" charset="0"/>
              </a:rPr>
            </a:br>
            <a:r>
              <a:rPr lang="en-US" sz="6000" smtClean="0">
                <a:effectLst/>
                <a:latin typeface="Impact" pitchFamily="34" charset="0"/>
              </a:rPr>
              <a:t>disruptive innovations.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ctrTitle"/>
          </p:nvPr>
        </p:nvSpPr>
        <p:spPr>
          <a:xfrm>
            <a:off x="685800" y="2873375"/>
            <a:ext cx="7772400" cy="1470025"/>
          </a:xfrm>
        </p:spPr>
        <p:txBody>
          <a:bodyPr/>
          <a:lstStyle/>
          <a:p>
            <a:pPr marL="914400" indent="-914400" algn="l"/>
            <a:r>
              <a:rPr lang="en-US" sz="6000" smtClean="0">
                <a:effectLst/>
                <a:latin typeface="Impact" pitchFamily="34" charset="0"/>
              </a:rPr>
              <a:t>	The existing </a:t>
            </a:r>
            <a:br>
              <a:rPr lang="en-US" sz="6000" smtClean="0">
                <a:effectLst/>
                <a:latin typeface="Impact" pitchFamily="34" charset="0"/>
              </a:rPr>
            </a:br>
            <a:r>
              <a:rPr lang="en-US" sz="6000" smtClean="0">
                <a:effectLst/>
                <a:latin typeface="Impact" pitchFamily="34" charset="0"/>
              </a:rPr>
              <a:t>educational model is not a given.</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ctrTitle"/>
          </p:nvPr>
        </p:nvSpPr>
        <p:spPr>
          <a:xfrm>
            <a:off x="381000" y="2895600"/>
            <a:ext cx="7772400" cy="1470025"/>
          </a:xfrm>
        </p:spPr>
        <p:txBody>
          <a:bodyPr/>
          <a:lstStyle/>
          <a:p>
            <a:pPr marL="914400" indent="-914400" algn="l"/>
            <a:r>
              <a:rPr lang="en-US" sz="6000" smtClean="0">
                <a:effectLst/>
                <a:latin typeface="Impact" pitchFamily="34" charset="0"/>
              </a:rPr>
              <a:t>	This is sneaking up </a:t>
            </a:r>
            <a:br>
              <a:rPr lang="en-US" sz="6000" smtClean="0">
                <a:effectLst/>
                <a:latin typeface="Impact" pitchFamily="34" charset="0"/>
              </a:rPr>
            </a:br>
            <a:r>
              <a:rPr lang="en-US" sz="6000" smtClean="0">
                <a:effectLst/>
                <a:latin typeface="Impact" pitchFamily="34" charset="0"/>
              </a:rPr>
              <a:t>on most school organizations.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descr="Slide5.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Slide6.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nvPicPr>
        <p:blipFill>
          <a:blip r:embed="rId3" cstate="print"/>
          <a:srcRect l="1113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nvPr>
        </p:nvPicPr>
        <p:blipFill>
          <a:blip r:embed="rId4"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sz="2800" dirty="0" smtClean="0">
                <a:effectLst/>
              </a:rPr>
              <a:t>dangerouslyirrelevant.org/</a:t>
            </a:r>
            <a:r>
              <a:rPr lang="en-US" sz="2800" dirty="0" err="1" smtClean="0">
                <a:effectLst/>
              </a:rPr>
              <a:t>adphila</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7518</TotalTime>
  <Words>591</Words>
  <Application>Microsoft Office PowerPoint</Application>
  <PresentationFormat>On-screen Show (4:3)</PresentationFormat>
  <Paragraphs>292</Paragraphs>
  <Slides>91</Slides>
  <Notes>91</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91</vt:i4>
      </vt:variant>
    </vt:vector>
  </HeadingPairs>
  <TitlesOfParts>
    <vt:vector size="95" baseType="lpstr">
      <vt:lpstr>Globe</vt:lpstr>
      <vt:lpstr>Microsoft Office Excel 97-2003 Worksheet</vt:lpstr>
      <vt:lpstr>Worksheet</vt:lpstr>
      <vt:lpstr>Chart</vt:lpstr>
      <vt:lpstr>dangerouslyirrelevant.org/adphila</vt:lpstr>
      <vt:lpstr>Slide 2</vt:lpstr>
      <vt:lpstr>Slide 3</vt:lpstr>
      <vt:lpstr>Big  shift 1</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New information landscape</vt:lpstr>
      <vt:lpstr>Slide 19</vt:lpstr>
      <vt:lpstr>Slide 20</vt:lpstr>
      <vt:lpstr>Slide 21</vt:lpstr>
      <vt:lpstr>Slide 22</vt:lpstr>
      <vt:lpstr>We are hyper-connected</vt:lpstr>
      <vt:lpstr>Slide 24</vt:lpstr>
      <vt:lpstr>Slide 25</vt:lpstr>
      <vt:lpstr>Slide 26</vt:lpstr>
      <vt:lpstr>Slide 27</vt:lpstr>
      <vt:lpstr>Slide 28</vt:lpstr>
      <vt:lpstr>Slide 29</vt:lpstr>
      <vt:lpstr>Slide 30</vt:lpstr>
      <vt:lpstr>Slide 31</vt:lpstr>
      <vt:lpstr>We all now  have a voice  (and can find  each other, share, connect, collaborate)</vt:lpstr>
      <vt:lpstr>Anytime/anywhere  content production, connection, collaboration…</vt:lpstr>
      <vt:lpstr>Slide 34</vt:lpstr>
      <vt:lpstr>Slide 35</vt:lpstr>
      <vt:lpstr>Lightning  round</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Information-oriented</vt:lpstr>
      <vt:lpstr>Slide 51</vt:lpstr>
      <vt:lpstr>Slide 52</vt:lpstr>
      <vt:lpstr>Big  shift 2</vt:lpstr>
      <vt:lpstr>Slide 54</vt:lpstr>
      <vt:lpstr>Slide 55</vt:lpstr>
      <vt:lpstr>Slide 56</vt:lpstr>
      <vt:lpstr>Slide 57</vt:lpstr>
      <vt:lpstr>MANUFACTURING IN IOWA</vt:lpstr>
      <vt:lpstr>Slide 59</vt:lpstr>
      <vt:lpstr>Slide 60</vt:lpstr>
      <vt:lpstr>Globalization of economy</vt:lpstr>
      <vt:lpstr>Slide 62</vt:lpstr>
      <vt:lpstr>Slide 63</vt:lpstr>
      <vt:lpstr>Hyperconnected  global economy  Offshoring  Replacement of jobs with software</vt:lpstr>
      <vt:lpstr>Characteristics of the job  NOT  Characteristics of the person</vt:lpstr>
      <vt:lpstr>Slide 66</vt:lpstr>
      <vt:lpstr>1 big problem</vt:lpstr>
      <vt:lpstr>Slide 68</vt:lpstr>
      <vt:lpstr>Slide 69</vt:lpstr>
      <vt:lpstr>Slide 70</vt:lpstr>
      <vt:lpstr>Slide 71</vt:lpstr>
      <vt:lpstr>Slide 72</vt:lpstr>
      <vt:lpstr>Slide 73</vt:lpstr>
      <vt:lpstr>Slide 74</vt:lpstr>
      <vt:lpstr>Slide 75</vt:lpstr>
      <vt:lpstr>Slide 76</vt:lpstr>
      <vt:lpstr>Slide 77</vt:lpstr>
      <vt:lpstr>Slide 78</vt:lpstr>
      <vt:lpstr>Takeaways</vt:lpstr>
      <vt:lpstr> K-12 education is facing multiple disruptive innovations.</vt:lpstr>
      <vt:lpstr> The existing  educational model is not a given.</vt:lpstr>
      <vt:lpstr> This is sneaking up  on most school organizations.</vt:lpstr>
      <vt:lpstr>Slide 83</vt:lpstr>
      <vt:lpstr>Slide 84</vt:lpstr>
      <vt:lpstr>Slide 85</vt:lpstr>
      <vt:lpstr>Slide 86</vt:lpstr>
      <vt:lpstr>Slide 87</vt:lpstr>
      <vt:lpstr>Slide 88</vt:lpstr>
      <vt:lpstr>Slide 89</vt:lpstr>
      <vt:lpstr>Slide 90</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ScottMcLeod</cp:lastModifiedBy>
  <cp:revision>553</cp:revision>
  <cp:lastPrinted>2006-11-29T12:57:57Z</cp:lastPrinted>
  <dcterms:created xsi:type="dcterms:W3CDTF">2006-11-10T16:41:19Z</dcterms:created>
  <dcterms:modified xsi:type="dcterms:W3CDTF">2010-07-20T10:16:05Z</dcterms:modified>
</cp:coreProperties>
</file>