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2"/>
  </p:notesMasterIdLst>
  <p:handoutMasterIdLst>
    <p:handoutMasterId r:id="rId123"/>
  </p:handoutMasterIdLst>
  <p:sldIdLst>
    <p:sldId id="1203" r:id="rId2"/>
    <p:sldId id="1185" r:id="rId3"/>
    <p:sldId id="1035" r:id="rId4"/>
    <p:sldId id="1067" r:id="rId5"/>
    <p:sldId id="1206" r:id="rId6"/>
    <p:sldId id="1198" r:id="rId7"/>
    <p:sldId id="1199" r:id="rId8"/>
    <p:sldId id="1200" r:id="rId9"/>
    <p:sldId id="1201" r:id="rId10"/>
    <p:sldId id="1202" r:id="rId11"/>
    <p:sldId id="1055" r:id="rId12"/>
    <p:sldId id="1068" r:id="rId13"/>
    <p:sldId id="1069" r:id="rId14"/>
    <p:sldId id="1070" r:id="rId15"/>
    <p:sldId id="1071" r:id="rId16"/>
    <p:sldId id="1072" r:id="rId17"/>
    <p:sldId id="1073" r:id="rId18"/>
    <p:sldId id="1074" r:id="rId19"/>
    <p:sldId id="1075" r:id="rId20"/>
    <p:sldId id="1076" r:id="rId21"/>
    <p:sldId id="1077" r:id="rId22"/>
    <p:sldId id="1078" r:id="rId23"/>
    <p:sldId id="1079" r:id="rId24"/>
    <p:sldId id="1080" r:id="rId25"/>
    <p:sldId id="1081" r:id="rId26"/>
    <p:sldId id="1082" r:id="rId27"/>
    <p:sldId id="1083" r:id="rId28"/>
    <p:sldId id="1084" r:id="rId29"/>
    <p:sldId id="1085" r:id="rId30"/>
    <p:sldId id="1086" r:id="rId31"/>
    <p:sldId id="1087" r:id="rId32"/>
    <p:sldId id="1088" r:id="rId33"/>
    <p:sldId id="1089" r:id="rId34"/>
    <p:sldId id="1090" r:id="rId35"/>
    <p:sldId id="1091" r:id="rId36"/>
    <p:sldId id="1092" r:id="rId37"/>
    <p:sldId id="1094" r:id="rId38"/>
    <p:sldId id="1205" r:id="rId39"/>
    <p:sldId id="1095" r:id="rId40"/>
    <p:sldId id="1218" r:id="rId41"/>
    <p:sldId id="1097" r:id="rId42"/>
    <p:sldId id="1096" r:id="rId43"/>
    <p:sldId id="1190" r:id="rId44"/>
    <p:sldId id="1181" r:id="rId45"/>
    <p:sldId id="1197" r:id="rId46"/>
    <p:sldId id="1098" r:id="rId47"/>
    <p:sldId id="1099" r:id="rId48"/>
    <p:sldId id="1100" r:id="rId49"/>
    <p:sldId id="1101" r:id="rId50"/>
    <p:sldId id="1102" r:id="rId51"/>
    <p:sldId id="1103" r:id="rId52"/>
    <p:sldId id="1104" r:id="rId53"/>
    <p:sldId id="1105" r:id="rId54"/>
    <p:sldId id="1106" r:id="rId55"/>
    <p:sldId id="1107" r:id="rId56"/>
    <p:sldId id="1142" r:id="rId57"/>
    <p:sldId id="1108" r:id="rId58"/>
    <p:sldId id="1109" r:id="rId59"/>
    <p:sldId id="1110" r:id="rId60"/>
    <p:sldId id="1111" r:id="rId61"/>
    <p:sldId id="1183" r:id="rId62"/>
    <p:sldId id="1057" r:id="rId63"/>
    <p:sldId id="1113" r:id="rId64"/>
    <p:sldId id="1114" r:id="rId65"/>
    <p:sldId id="1115" r:id="rId66"/>
    <p:sldId id="1116" r:id="rId67"/>
    <p:sldId id="1146" r:id="rId68"/>
    <p:sldId id="1117" r:id="rId69"/>
    <p:sldId id="1118" r:id="rId70"/>
    <p:sldId id="1112" r:id="rId71"/>
    <p:sldId id="1119" r:id="rId72"/>
    <p:sldId id="1219" r:id="rId73"/>
    <p:sldId id="1220" r:id="rId74"/>
    <p:sldId id="1221" r:id="rId75"/>
    <p:sldId id="1120" r:id="rId76"/>
    <p:sldId id="1154" r:id="rId77"/>
    <p:sldId id="1153" r:id="rId78"/>
    <p:sldId id="1184" r:id="rId79"/>
    <p:sldId id="1121" r:id="rId80"/>
    <p:sldId id="1122" r:id="rId81"/>
    <p:sldId id="1136" r:id="rId82"/>
    <p:sldId id="1123" r:id="rId83"/>
    <p:sldId id="1124" r:id="rId84"/>
    <p:sldId id="1125" r:id="rId85"/>
    <p:sldId id="1126" r:id="rId86"/>
    <p:sldId id="1127" r:id="rId87"/>
    <p:sldId id="1128" r:id="rId88"/>
    <p:sldId id="1211" r:id="rId89"/>
    <p:sldId id="1212" r:id="rId90"/>
    <p:sldId id="1213" r:id="rId91"/>
    <p:sldId id="1214" r:id="rId92"/>
    <p:sldId id="1215" r:id="rId93"/>
    <p:sldId id="1216" r:id="rId94"/>
    <p:sldId id="1217" r:id="rId95"/>
    <p:sldId id="1222" r:id="rId96"/>
    <p:sldId id="1129" r:id="rId97"/>
    <p:sldId id="1194" r:id="rId98"/>
    <p:sldId id="1195" r:id="rId99"/>
    <p:sldId id="1130" r:id="rId100"/>
    <p:sldId id="1131" r:id="rId101"/>
    <p:sldId id="1132" r:id="rId102"/>
    <p:sldId id="1135" r:id="rId103"/>
    <p:sldId id="1151" r:id="rId104"/>
    <p:sldId id="1140" r:id="rId105"/>
    <p:sldId id="1141" r:id="rId106"/>
    <p:sldId id="1143" r:id="rId107"/>
    <p:sldId id="1049" r:id="rId108"/>
    <p:sldId id="1147" r:id="rId109"/>
    <p:sldId id="1224" r:id="rId110"/>
    <p:sldId id="1225" r:id="rId111"/>
    <p:sldId id="1209" r:id="rId112"/>
    <p:sldId id="1210" r:id="rId113"/>
    <p:sldId id="1207" r:id="rId114"/>
    <p:sldId id="1208" r:id="rId115"/>
    <p:sldId id="1223" r:id="rId116"/>
    <p:sldId id="1226" r:id="rId117"/>
    <p:sldId id="961" r:id="rId118"/>
    <p:sldId id="1227" r:id="rId119"/>
    <p:sldId id="1144" r:id="rId120"/>
    <p:sldId id="1145" r:id="rId121"/>
  </p:sldIdLst>
  <p:sldSz cx="9144000" cy="6858000" type="screen4x3"/>
  <p:notesSz cx="6858000" cy="9313863"/>
  <p:custDataLst>
    <p:tags r:id="rId124"/>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a:srgbClr val="953735"/>
    <a:srgbClr val="FF9933"/>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1319" autoAdjust="0"/>
  </p:normalViewPr>
  <p:slideViewPr>
    <p:cSldViewPr>
      <p:cViewPr>
        <p:scale>
          <a:sx n="70" d="100"/>
          <a:sy n="70" d="100"/>
        </p:scale>
        <p:origin x="-28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360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75ED68E-7311-4298-B47B-DC1F58725356}"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D16AB3B-060D-4162-B0F3-04DFD4A0277B}"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56B1D00-C75A-4916-97A4-188CC140C7B1}"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103</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62AD46C-2C3E-4E5E-9574-DAC17536F996}"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119</a:t>
            </a:fld>
            <a:endParaRPr lang="en-US" sz="1200" dirty="0">
              <a:latin typeface="Arial"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120</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9B7E2-9338-495E-96C0-FE4A3CAD864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6D209F-1701-40CD-9F34-5761D5F625D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3</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4</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EF5DF27-149F-4F1C-BA50-BBCC02ABD25D}"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C36824C-706C-45CE-A541-B988F4988A2B}"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89E96D-1450-4B89-B9FD-3DEF645F021C}"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B763A87-2245-4E92-B0AE-FAB8335C4052}"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36AE728-BA7C-4E1D-BD14-6DD89DFCEF17}"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5A058B-23DA-4DEA-8A2F-905F12A4C1FC}"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B741B6-8167-47DF-94E3-5BC04B6DD1E0}"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71</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75</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58C3ED-4031-45CC-84D3-FD3C3891783F}"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80</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81</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83</a:t>
            </a:fld>
            <a:endParaRPr lang="en-US" sz="1200" dirty="0">
              <a:latin typeface="Arial" charset="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84</a:t>
            </a:fld>
            <a:endParaRPr lang="en-US" sz="1200" dirty="0">
              <a:latin typeface="Arial" charset="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86</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87</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94</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a:t>
            </a:r>
            <a:r>
              <a:rPr lang="en-US" dirty="0" smtClean="0"/>
              <a:t>This is not a story about that conversation.</a:t>
            </a:r>
          </a:p>
          <a:p>
            <a:pPr eaLnBrk="1" hangingPunct="1"/>
            <a:r>
              <a:rPr lang="en-US" dirty="0" smtClean="0"/>
              <a:t>This is a story about the big public conversation the nation is </a:t>
            </a:r>
            <a:r>
              <a:rPr lang="en-US" i="1" dirty="0" smtClean="0"/>
              <a:t>not</a:t>
            </a:r>
            <a:r>
              <a:rPr lang="en-US" dirty="0"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6.jpeg"/></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0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73.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T:\ZZ%20Documents\Videos\didyouknow4.mpg"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5.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46.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4.xls"/></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50.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51.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2.jpeg"/></Relationships>
</file>

<file path=ppt/slides/_rels/slide9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4.xml"/><Relationship Id="rId1" Type="http://schemas.openxmlformats.org/officeDocument/2006/relationships/video" Target="file:///T:\ZZ%20Documents\Videos\2008%20-%20Pearson%20-%20Learning%20to%20Change-0001.wmv" TargetMode="External"/><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9600" dirty="0" smtClean="0">
                <a:solidFill>
                  <a:srgbClr val="5CB9E7"/>
                </a:solidFill>
                <a:effectLst/>
                <a:latin typeface="Arial Black" pitchFamily="34" charset="0"/>
              </a:rPr>
              <a:t>Say hi</a:t>
            </a:r>
            <a:br>
              <a:rPr lang="en-US" sz="9600" dirty="0" smtClean="0">
                <a:solidFill>
                  <a:srgbClr val="5CB9E7"/>
                </a:solidFill>
                <a:effectLst/>
                <a:latin typeface="Arial Black" pitchFamily="34" charset="0"/>
              </a:rPr>
            </a:br>
            <a:r>
              <a:rPr lang="en-US" sz="9600" dirty="0" smtClean="0">
                <a:solidFill>
                  <a:srgbClr val="5CB9E7"/>
                </a:solidFill>
                <a:latin typeface="Arial Black" pitchFamily="34" charset="0"/>
              </a:rPr>
              <a:t>to your</a:t>
            </a:r>
            <a:br>
              <a:rPr lang="en-US" sz="9600" dirty="0" smtClean="0">
                <a:solidFill>
                  <a:srgbClr val="5CB9E7"/>
                </a:solidFill>
                <a:latin typeface="Arial Black" pitchFamily="34" charset="0"/>
              </a:rPr>
            </a:br>
            <a:r>
              <a:rPr lang="en-US" sz="9600" dirty="0" smtClean="0">
                <a:solidFill>
                  <a:srgbClr val="5CB9E7"/>
                </a:solidFill>
                <a:latin typeface="Arial Black" pitchFamily="34" charset="0"/>
              </a:rPr>
              <a:t>neighbors!</a:t>
            </a:r>
            <a:endParaRPr lang="en-US" sz="9600" dirty="0" smtClean="0">
              <a:solidFill>
                <a:srgbClr val="5CB9E7"/>
              </a:solidFill>
              <a:effectLst/>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76200" y="3733800"/>
            <a:ext cx="7772400" cy="1470025"/>
          </a:xfrm>
        </p:spPr>
        <p:txBody>
          <a:bodyPr/>
          <a:lstStyle/>
          <a:p>
            <a:pPr marL="914400" indent="-914400" algn="l"/>
            <a:r>
              <a:rPr lang="en-US" sz="6000" smtClean="0">
                <a:effectLst/>
                <a:latin typeface="Impact" pitchFamily="34" charset="0"/>
              </a:rPr>
              <a:t>	K-12 education is</a:t>
            </a:r>
            <a:br>
              <a:rPr lang="en-US" sz="6000" smtClean="0">
                <a:effectLst/>
                <a:latin typeface="Impact" pitchFamily="34" charset="0"/>
              </a:rPr>
            </a:br>
            <a:r>
              <a:rPr lang="en-US" sz="6000" smtClean="0">
                <a:effectLst/>
                <a:latin typeface="Impact" pitchFamily="34" charset="0"/>
              </a:rPr>
              <a:t>facing multiple</a:t>
            </a:r>
            <a:br>
              <a:rPr lang="en-US" sz="6000" smtClean="0">
                <a:effectLst/>
                <a:latin typeface="Impact" pitchFamily="34" charset="0"/>
              </a:rPr>
            </a:br>
            <a:r>
              <a:rPr lang="en-US" sz="6000" smtClean="0">
                <a:effectLst/>
                <a:latin typeface="Impact" pitchFamily="34" charset="0"/>
              </a:rPr>
              <a:t>disruptive innovations.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685800" y="2873375"/>
            <a:ext cx="7772400" cy="1470025"/>
          </a:xfrm>
        </p:spPr>
        <p:txBody>
          <a:bodyPr/>
          <a:lstStyle/>
          <a:p>
            <a:pPr marL="914400" indent="-914400" algn="l"/>
            <a:r>
              <a:rPr lang="en-US" sz="6000" smtClean="0">
                <a:effectLst/>
                <a:latin typeface="Impact" pitchFamily="34" charset="0"/>
              </a:rPr>
              <a:t>	The existing </a:t>
            </a:r>
            <a:br>
              <a:rPr lang="en-US" sz="6000" smtClean="0">
                <a:effectLst/>
                <a:latin typeface="Impact" pitchFamily="34" charset="0"/>
              </a:rPr>
            </a:br>
            <a:r>
              <a:rPr lang="en-US" sz="6000" smtClean="0">
                <a:effectLst/>
                <a:latin typeface="Impact" pitchFamily="34" charset="0"/>
              </a:rPr>
              <a:t>educational model is not a given.</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381000" y="2895600"/>
            <a:ext cx="7772400" cy="1470025"/>
          </a:xfrm>
        </p:spPr>
        <p:txBody>
          <a:bodyPr/>
          <a:lstStyle/>
          <a:p>
            <a:pPr marL="914400" indent="-914400" algn="l"/>
            <a:r>
              <a:rPr lang="en-US" sz="6000" smtClean="0">
                <a:effectLst/>
                <a:latin typeface="Impact" pitchFamily="34" charset="0"/>
              </a:rPr>
              <a:t>	This is sneaking up </a:t>
            </a:r>
            <a:br>
              <a:rPr lang="en-US" sz="6000" smtClean="0">
                <a:effectLst/>
                <a:latin typeface="Impact" pitchFamily="34" charset="0"/>
              </a:rPr>
            </a:br>
            <a:r>
              <a:rPr lang="en-US" sz="6000" smtClean="0">
                <a:effectLst/>
                <a:latin typeface="Impact" pitchFamily="34" charset="0"/>
              </a:rPr>
              <a:t>on most school organizations.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achersandtechnology.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1</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uldteacherschoos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a:t>
            </a:r>
            <a:r>
              <a:rPr lang="en-US" sz="2800" dirty="0" err="1" smtClean="0">
                <a:effectLst/>
              </a:rPr>
              <a:t>belmondklemme</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1470025"/>
          </a:xfrm>
        </p:spPr>
        <p:txBody>
          <a:bodyPr/>
          <a:lstStyle/>
          <a:p>
            <a:r>
              <a:rPr lang="en-US" b="1" dirty="0" smtClean="0">
                <a:solidFill>
                  <a:srgbClr val="000000"/>
                </a:solidFill>
                <a:effectLst/>
              </a:rPr>
              <a:t>dangerouslyirrelevant.org/</a:t>
            </a:r>
            <a:br>
              <a:rPr lang="en-US" b="1" dirty="0" smtClean="0">
                <a:solidFill>
                  <a:srgbClr val="000000"/>
                </a:solidFill>
                <a:effectLst/>
              </a:rPr>
            </a:br>
            <a:r>
              <a:rPr lang="en-US" b="1" dirty="0" err="1" smtClean="0">
                <a:solidFill>
                  <a:srgbClr val="000000"/>
                </a:solidFill>
                <a:effectLst/>
              </a:rPr>
              <a:t>belmondklemme</a:t>
            </a:r>
            <a:endParaRPr lang="en-US" b="1" dirty="0">
              <a:solidFill>
                <a:srgbClr val="000000"/>
              </a:solidFill>
              <a:effectLst/>
            </a:endParaRPr>
          </a:p>
        </p:txBody>
      </p:sp>
      <p:pic>
        <p:nvPicPr>
          <p:cNvPr id="3" name="Picture 2" descr="2010 - PDK - Teacher Is Following Student Tweets.jpg"/>
          <p:cNvPicPr>
            <a:picLocks noChangeAspect="1"/>
          </p:cNvPicPr>
          <p:nvPr/>
        </p:nvPicPr>
        <p:blipFill>
          <a:blip r:embed="rId3" cstate="print"/>
          <a:stretch>
            <a:fillRect/>
          </a:stretch>
        </p:blipFill>
        <p:spPr>
          <a:xfrm>
            <a:off x="2743200" y="2247900"/>
            <a:ext cx="3571875" cy="4381500"/>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225"/>
          </a:xfrm>
          <a:prstGeom prst="rect">
            <a:avLst/>
          </a:prstGeom>
          <a:noFill/>
          <a:ln w="9525">
            <a:noFill/>
            <a:miter lim="800000"/>
            <a:headEnd/>
            <a:tailEnd/>
          </a:ln>
        </p:spPr>
        <p:txBody>
          <a:bodyPr>
            <a:spAutoFit/>
          </a:bodyPr>
          <a:lstStyle/>
          <a:p>
            <a:pPr algn="r"/>
            <a:r>
              <a:rPr lang="en-US" sz="4800" b="1">
                <a:latin typeface="Arial" charset="0"/>
              </a:rPr>
              <a:t>2 big shifts</a:t>
            </a:r>
          </a:p>
          <a:p>
            <a:pPr algn="r"/>
            <a:r>
              <a:rPr lang="en-US" sz="4800" b="1">
                <a:solidFill>
                  <a:srgbClr val="FFC000"/>
                </a:solidFill>
                <a:latin typeface="Arial" charset="0"/>
              </a:rPr>
              <a:t>and</a:t>
            </a:r>
          </a:p>
          <a:p>
            <a:pPr algn="r"/>
            <a:r>
              <a:rPr lang="en-US" sz="4800" b="1">
                <a:latin typeface="Arial" charset="0"/>
              </a:rPr>
              <a:t>1 big problem</a:t>
            </a: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smtClean="0">
                <a:solidFill>
                  <a:srgbClr val="5CB9E7"/>
                </a:solidFill>
                <a:effectLst/>
                <a:latin typeface="Arial Black" pitchFamily="34" charset="0"/>
              </a:rPr>
              <a:t>We are</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31615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sz="quarter"/>
          </p:nvPr>
        </p:nvSpPr>
        <p:spPr>
          <a:xfrm>
            <a:off x="685800" y="4419600"/>
            <a:ext cx="7772400" cy="1736725"/>
          </a:xfrm>
        </p:spPr>
        <p:txBody>
          <a:bodyPr/>
          <a:lstStyle/>
          <a:p>
            <a:r>
              <a:rPr lang="en-US" sz="6000" smtClean="0">
                <a:solidFill>
                  <a:srgbClr val="0070C0"/>
                </a:solidFill>
                <a:effectLst/>
                <a:latin typeface="Arial Black" pitchFamily="34" charset="0"/>
              </a:rPr>
              <a:t>We all now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have a voice</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4800" smtClean="0">
                <a:solidFill>
                  <a:srgbClr val="00B050"/>
                </a:solidFill>
                <a:effectLst/>
                <a:latin typeface="Arial Black" pitchFamily="34" charset="0"/>
              </a:rPr>
              <a:t>(and can find </a:t>
            </a:r>
            <a:br>
              <a:rPr lang="en-US" sz="4800" smtClean="0">
                <a:solidFill>
                  <a:srgbClr val="00B050"/>
                </a:solidFill>
                <a:effectLst/>
                <a:latin typeface="Arial Black" pitchFamily="34" charset="0"/>
              </a:rPr>
            </a:br>
            <a:r>
              <a:rPr lang="en-US" sz="4800" smtClean="0">
                <a:solidFill>
                  <a:srgbClr val="00B050"/>
                </a:solidFill>
                <a:effectLst/>
                <a:latin typeface="Arial Black" pitchFamily="34" charset="0"/>
              </a:rPr>
              <a:t>each other, share, connect, collaborate)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ctrTitle" sz="quarter"/>
          </p:nvPr>
        </p:nvSpPr>
        <p:spPr>
          <a:xfrm>
            <a:off x="0" y="3733800"/>
            <a:ext cx="9144000" cy="1736725"/>
          </a:xfrm>
        </p:spPr>
        <p:txBody>
          <a:bodyPr/>
          <a:lstStyle/>
          <a:p>
            <a:r>
              <a:rPr lang="en-US" sz="6000" smtClean="0">
                <a:solidFill>
                  <a:srgbClr val="FFC000"/>
                </a:solidFill>
                <a:effectLst/>
                <a:latin typeface="Arial Black" pitchFamily="34" charset="0"/>
              </a:rPr>
              <a:t>Anytime/anywhere </a:t>
            </a: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content production, connection, collaboration…</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dirty="0" smtClean="0">
                <a:solidFill>
                  <a:srgbClr val="0070C0"/>
                </a:solidFill>
                <a:effectLst/>
                <a:latin typeface="Arial Black" pitchFamily="34" charset="0"/>
              </a:rPr>
              <a:t>Lightning </a:t>
            </a:r>
            <a:br>
              <a:rPr lang="en-US" sz="6000" dirty="0" smtClean="0">
                <a:solidFill>
                  <a:srgbClr val="0070C0"/>
                </a:solidFill>
                <a:effectLst/>
                <a:latin typeface="Arial Black" pitchFamily="34" charset="0"/>
              </a:rPr>
            </a:br>
            <a:r>
              <a:rPr lang="en-US" sz="6000" dirty="0" smtClean="0">
                <a:solidFill>
                  <a:srgbClr val="0070C0"/>
                </a:solidFill>
                <a:effectLst/>
                <a:latin typeface="Arial Black" pitchFamily="34" charset="0"/>
              </a:rPr>
              <a:t>round</a:t>
            </a:r>
            <a:endParaRPr lang="en-US" sz="4800" dirty="0" smtClean="0">
              <a:solidFill>
                <a:srgbClr val="00B050"/>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newspapers,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magazines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music</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radio</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television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didyouknow4.mpg">
            <a:hlinkClick r:id="" action="ppaction://media"/>
          </p:cNvPr>
          <p:cNvPicPr>
            <a:picLocks noRot="1" noChangeAspect="1"/>
          </p:cNvPicPr>
          <p:nvPr>
            <a:videoFile r:link="rId1"/>
          </p:nvPr>
        </p:nvPicPr>
        <p:blipFill>
          <a:blip r:embed="rId4" cstate="print"/>
          <a:stretch>
            <a:fillRect/>
          </a:stretch>
        </p:blipFill>
        <p:spPr>
          <a:xfrm>
            <a:off x="0" y="871979"/>
            <a:ext cx="9144000" cy="51140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movies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books,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reading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maps, travel,</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travel agencies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 y="-1295400"/>
            <a:ext cx="9144000" cy="51054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business,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personal finance,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money management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medicine,</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health</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postal service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real estate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politics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universities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smtClean="0">
                <a:solidFill>
                  <a:srgbClr val="0070C0"/>
                </a:solidFill>
                <a:effectLst/>
                <a:latin typeface="Arial Black" pitchFamily="34" charset="0"/>
              </a:rPr>
              <a:t>Information-oriented</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Everything </a:t>
            </a:r>
            <a:br>
              <a:rPr lang="en-US" dirty="0" smtClean="0"/>
            </a:br>
            <a:r>
              <a:rPr lang="en-US" dirty="0" smtClean="0"/>
              <a:t>is moving </a:t>
            </a:r>
            <a:br>
              <a:rPr lang="en-US" dirty="0" smtClean="0"/>
            </a:br>
            <a:r>
              <a:rPr lang="en-US" dirty="0" smtClean="0"/>
              <a:t>to the Web</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P-12</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schools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2</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98" name="Content Placeholder 6"/>
          <p:cNvGraphicFramePr>
            <a:graphicFrameLocks noChangeAspect="1"/>
          </p:cNvGraphicFramePr>
          <p:nvPr>
            <p:ph sz="half" idx="2"/>
          </p:nvPr>
        </p:nvGraphicFramePr>
        <p:xfrm>
          <a:off x="-98425" y="2068513"/>
          <a:ext cx="4822825" cy="4941887"/>
        </p:xfrm>
        <a:graphic>
          <a:graphicData uri="http://schemas.openxmlformats.org/presentationml/2006/ole">
            <p:oleObj spid="_x0000_s4098" name="Chart" r:id="rId4" imgW="10001402" imgH="10248900" progId="MSGraph.Chart.8">
              <p:embed followColorScheme="full"/>
            </p:oleObj>
          </a:graphicData>
        </a:graphic>
      </p:graphicFrame>
      <p:graphicFrame>
        <p:nvGraphicFramePr>
          <p:cNvPr id="4099" name="Object 3"/>
          <p:cNvGraphicFramePr>
            <a:graphicFrameLocks noChangeAspect="1"/>
          </p:cNvGraphicFramePr>
          <p:nvPr/>
        </p:nvGraphicFramePr>
        <p:xfrm>
          <a:off x="4397375" y="2068513"/>
          <a:ext cx="4822825" cy="4941887"/>
        </p:xfrm>
        <a:graphic>
          <a:graphicData uri="http://schemas.openxmlformats.org/presentationml/2006/ole">
            <p:oleObj spid="_x0000_s4099" name="Chart" r:id="rId5" imgW="10001402" imgH="10248900" progId="MSGraph.Chart.8">
              <p:embed followColorScheme="full"/>
            </p:oleObj>
          </a:graphicData>
        </a:graphic>
      </p:graphicFrame>
      <p:sp>
        <p:nvSpPr>
          <p:cNvPr id="12" name="Text Placeholder 2"/>
          <p:cNvSpPr>
            <a:spLocks noGrp="1"/>
          </p:cNvSpPr>
          <p:nvPr>
            <p:ph type="body" idx="1"/>
          </p:nvPr>
        </p:nvSpPr>
        <p:spPr/>
        <p:txBody>
          <a:bodyPr/>
          <a:lstStyle/>
          <a:p>
            <a:pPr algn="ctr">
              <a:defRPr/>
            </a:pP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p:txBody>
          <a:bodyPr/>
          <a:lstStyle/>
          <a:p>
            <a:pPr algn="ctr">
              <a:defRPr/>
            </a:pP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41275" y="152400"/>
            <a:ext cx="90265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3" descr="2009bls01.gif"/>
          <p:cNvPicPr>
            <a:picLocks noGrp="1" noChangeAspect="1"/>
          </p:cNvPicPr>
          <p:nvPr>
            <p:ph idx="1"/>
          </p:nvPr>
        </p:nvPicPr>
        <p:blipFill>
          <a:blip r:embed="rId3" cstate="print"/>
          <a:srcRect/>
          <a:stretch>
            <a:fillRect/>
          </a:stretch>
        </p:blipFill>
        <p:spPr>
          <a:xfrm>
            <a:off x="517525" y="457200"/>
            <a:ext cx="7940675" cy="57912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EVERYTHING</a:t>
            </a:r>
            <a:br>
              <a:rPr lang="en-US" dirty="0" smtClean="0">
                <a:solidFill>
                  <a:schemeClr val="bg1"/>
                </a:solidFill>
              </a:rPr>
            </a:br>
            <a:r>
              <a:rPr lang="en-US" dirty="0" smtClean="0"/>
              <a:t>is moving </a:t>
            </a:r>
            <a:br>
              <a:rPr lang="en-US" dirty="0" smtClean="0"/>
            </a:br>
            <a:r>
              <a:rPr lang="en-US" dirty="0" smtClean="0"/>
              <a:t>to the Web</a:t>
            </a:r>
            <a:endParaRPr lang="en-US" dirty="0"/>
          </a:p>
        </p:txBody>
      </p:sp>
      <p:sp>
        <p:nvSpPr>
          <p:cNvPr id="5" name="Subtitle 4"/>
          <p:cNvSpPr>
            <a:spLocks noGrp="1"/>
          </p:cNvSpPr>
          <p:nvPr>
            <p:ph type="subTitle" idx="1"/>
          </p:nvPr>
        </p:nvSpPr>
        <p:spPr/>
        <p:txBody>
          <a:bodyPr/>
          <a:lstStyle/>
          <a:p>
            <a:r>
              <a:rPr lang="en-US" dirty="0" smtClean="0"/>
              <a:t/>
            </a:r>
            <a:br>
              <a:rPr lang="en-US" dirty="0" smtClean="0"/>
            </a:br>
            <a:r>
              <a:rPr lang="en-US" dirty="0" smtClean="0"/>
              <a:t>(really)</a:t>
            </a:r>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ctrTitle" sz="quarter"/>
          </p:nvPr>
        </p:nvSpPr>
        <p:spPr>
          <a:xfrm>
            <a:off x="685800" y="2987675"/>
            <a:ext cx="7772400" cy="1736725"/>
          </a:xfrm>
        </p:spPr>
        <p:txBody>
          <a:bodyPr/>
          <a:lstStyle/>
          <a:p>
            <a:r>
              <a:rPr lang="en-US" sz="8000" smtClean="0">
                <a:solidFill>
                  <a:srgbClr val="5CB9E7"/>
                </a:solidFill>
                <a:effectLst/>
                <a:latin typeface="Arial Black" pitchFamily="34" charset="0"/>
              </a:rPr>
              <a:t>Globalization</a:t>
            </a:r>
            <a:br>
              <a:rPr lang="en-US" sz="8000" smtClean="0">
                <a:solidFill>
                  <a:srgbClr val="5CB9E7"/>
                </a:solidFill>
                <a:effectLst/>
                <a:latin typeface="Arial Black" pitchFamily="34" charset="0"/>
              </a:rPr>
            </a:br>
            <a:r>
              <a:rPr lang="en-US" sz="8000" smtClean="0">
                <a:solidFill>
                  <a:srgbClr val="5CB9E7"/>
                </a:solidFill>
                <a:effectLst/>
                <a:latin typeface="Arial Black" pitchFamily="34" charset="0"/>
              </a:rPr>
              <a:t>of economy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495800"/>
            <a:ext cx="9144000" cy="1736725"/>
          </a:xfrm>
        </p:spPr>
        <p:txBody>
          <a:bodyPr/>
          <a:lstStyle/>
          <a:p>
            <a:r>
              <a:rPr lang="en-US" sz="4800" dirty="0" err="1" smtClean="0">
                <a:solidFill>
                  <a:schemeClr val="bg1">
                    <a:lumMod val="60000"/>
                    <a:lumOff val="40000"/>
                  </a:schemeClr>
                </a:solidFill>
                <a:effectLst/>
                <a:latin typeface="Arial Black" pitchFamily="34" charset="0"/>
              </a:rPr>
              <a:t>Hyperconnected</a:t>
            </a:r>
            <a:r>
              <a:rPr lang="en-US" sz="4800" dirty="0" smtClean="0">
                <a:solidFill>
                  <a:schemeClr val="bg1">
                    <a:lumMod val="60000"/>
                    <a:lumOff val="40000"/>
                  </a:schemeClr>
                </a:solidFill>
                <a:effectLst/>
                <a:latin typeface="Arial Black" pitchFamily="34" charset="0"/>
              </a:rPr>
              <a:t> </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global economy</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
            </a:r>
            <a:br>
              <a:rPr lang="en-US" sz="4800" dirty="0" smtClean="0">
                <a:solidFill>
                  <a:schemeClr val="bg1">
                    <a:lumMod val="60000"/>
                    <a:lumOff val="40000"/>
                  </a:schemeClr>
                </a:solidFill>
                <a:effectLst/>
                <a:latin typeface="Arial Black" pitchFamily="34" charset="0"/>
              </a:rPr>
            </a:br>
            <a:r>
              <a:rPr lang="en-US" sz="4800" dirty="0" smtClean="0">
                <a:solidFill>
                  <a:srgbClr val="FFC000"/>
                </a:solidFill>
                <a:effectLst/>
                <a:latin typeface="Arial Black" pitchFamily="34" charset="0"/>
              </a:rPr>
              <a:t>Offshoring</a:t>
            </a:r>
            <a:br>
              <a:rPr lang="en-US" sz="4800" dirty="0" smtClean="0">
                <a:solidFill>
                  <a:srgbClr val="FFC000"/>
                </a:solidFill>
                <a:effectLst/>
                <a:latin typeface="Arial Black" pitchFamily="34" charset="0"/>
              </a:rPr>
            </a:br>
            <a:r>
              <a:rPr lang="en-US" sz="4800" dirty="0" smtClean="0">
                <a:solidFill>
                  <a:srgbClr val="FFC000"/>
                </a:solidFill>
                <a:effectLst/>
                <a:latin typeface="Arial Black" pitchFamily="34" charset="0"/>
              </a:rPr>
              <a:t/>
            </a:r>
            <a:br>
              <a:rPr lang="en-US" sz="4800" dirty="0" smtClean="0">
                <a:solidFill>
                  <a:srgbClr val="FFC000"/>
                </a:solidFill>
                <a:effectLst/>
                <a:latin typeface="Arial Black" pitchFamily="34" charset="0"/>
              </a:rPr>
            </a:br>
            <a:r>
              <a:rPr lang="en-US" sz="4800" dirty="0" smtClean="0">
                <a:solidFill>
                  <a:srgbClr val="00B050"/>
                </a:solidFill>
                <a:effectLst/>
                <a:latin typeface="Arial Black" pitchFamily="34" charset="0"/>
              </a:rPr>
              <a:t>Replacement of</a:t>
            </a:r>
            <a:br>
              <a:rPr lang="en-US" sz="4800" dirty="0" smtClean="0">
                <a:solidFill>
                  <a:srgbClr val="00B050"/>
                </a:solidFill>
                <a:effectLst/>
                <a:latin typeface="Arial Black" pitchFamily="34" charset="0"/>
              </a:rPr>
            </a:br>
            <a:r>
              <a:rPr lang="en-US" sz="4800" dirty="0" smtClean="0">
                <a:solidFill>
                  <a:srgbClr val="00B050"/>
                </a:solidFill>
                <a:effectLst/>
                <a:latin typeface="Arial Black" pitchFamily="34" charset="0"/>
              </a:rPr>
              <a:t>jobs with software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206875"/>
            <a:ext cx="9144000" cy="1736725"/>
          </a:xfrm>
        </p:spPr>
        <p:txBody>
          <a:bodyPr/>
          <a:lstStyle/>
          <a:p>
            <a:r>
              <a:rPr lang="en-US" sz="4800" dirty="0" smtClean="0">
                <a:solidFill>
                  <a:schemeClr val="bg1">
                    <a:lumMod val="60000"/>
                    <a:lumOff val="40000"/>
                  </a:schemeClr>
                </a:solidFill>
                <a:effectLst/>
                <a:latin typeface="Arial Black" pitchFamily="34" charset="0"/>
              </a:rPr>
              <a:t>Characteristics</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of the </a:t>
            </a:r>
            <a:r>
              <a:rPr lang="en-US" sz="4800" dirty="0" smtClean="0">
                <a:solidFill>
                  <a:srgbClr val="FFC000"/>
                </a:solidFill>
                <a:effectLst/>
                <a:latin typeface="Arial Black" pitchFamily="34" charset="0"/>
              </a:rPr>
              <a:t>job</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chemeClr val="tx1"/>
                </a:solidFill>
                <a:effectLst/>
                <a:latin typeface="Arial Black" pitchFamily="34" charset="0"/>
              </a:rPr>
              <a:t>NOT</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Characteristics</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of the </a:t>
            </a:r>
            <a:r>
              <a:rPr lang="en-US" sz="4800" dirty="0" smtClean="0">
                <a:solidFill>
                  <a:srgbClr val="FFC000"/>
                </a:solidFill>
                <a:effectLst/>
                <a:latin typeface="Arial Black" pitchFamily="34" charset="0"/>
              </a:rPr>
              <a:t>person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1 big problem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13021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4062651"/>
          </a:xfrm>
          <a:prstGeom prst="rect">
            <a:avLst/>
          </a:prstGeom>
          <a:noFill/>
        </p:spPr>
        <p:txBody>
          <a:bodyPr wrap="square" rtlCol="0">
            <a:spAutoFit/>
          </a:bodyPr>
          <a:lstStyle/>
          <a:p>
            <a:r>
              <a:rPr lang="en-US" sz="3600" dirty="0" smtClean="0"/>
              <a:t>The average fifth grader received </a:t>
            </a:r>
            <a:r>
              <a:rPr lang="en-US" sz="3600" dirty="0" smtClean="0">
                <a:solidFill>
                  <a:schemeClr val="bg1">
                    <a:lumMod val="60000"/>
                    <a:lumOff val="40000"/>
                  </a:schemeClr>
                </a:solidFill>
              </a:rPr>
              <a:t>five times as much instruction in basic skills </a:t>
            </a:r>
            <a:r>
              <a:rPr lang="en-US" sz="3600" dirty="0" smtClean="0"/>
              <a:t>as instruction focused on problem solving or reasoning; this ratio was 10:1 in first and third grades.</a:t>
            </a:r>
          </a:p>
          <a:p>
            <a:r>
              <a:rPr lang="en-US" sz="1800" dirty="0" smtClean="0"/>
              <a:t/>
            </a:r>
            <a:br>
              <a:rPr lang="en-US" sz="1800" dirty="0" smtClean="0"/>
            </a:br>
            <a:r>
              <a:rPr lang="en-US" sz="1200" dirty="0" smtClean="0"/>
              <a:t>Robert C. </a:t>
            </a:r>
            <a:r>
              <a:rPr lang="en-US" sz="1200" dirty="0" err="1" smtClean="0"/>
              <a:t>Pianta</a:t>
            </a:r>
            <a:r>
              <a:rPr lang="en-US" sz="1200" dirty="0" smtClean="0"/>
              <a:t>, et al., </a:t>
            </a:r>
            <a:r>
              <a:rPr lang="en-US" sz="1200" i="1" dirty="0" smtClean="0"/>
              <a:t>Opportunities to Learn in America’s Elementary Classrooms</a:t>
            </a:r>
            <a:r>
              <a:rPr lang="en-US" sz="1200" dirty="0" smtClean="0"/>
              <a:t> (2007) </a:t>
            </a:r>
            <a:br>
              <a:rPr lang="en-US" sz="1200" dirty="0" smtClean="0"/>
            </a:br>
            <a:r>
              <a:rPr lang="en-US" sz="1200" dirty="0" smtClean="0"/>
              <a:t>[study of 2500+ classrooms in more than 1,000 elementary schools and 400 school districts]</a:t>
            </a:r>
            <a:endParaRPr lang="en-US" sz="12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5539978"/>
          </a:xfrm>
          <a:prstGeom prst="rect">
            <a:avLst/>
          </a:prstGeom>
          <a:noFill/>
        </p:spPr>
        <p:txBody>
          <a:bodyPr wrap="square" rtlCol="0">
            <a:spAutoFit/>
          </a:bodyPr>
          <a:lstStyle/>
          <a:p>
            <a:r>
              <a:rPr lang="en-US" sz="3600" dirty="0" smtClean="0"/>
              <a:t>Classrooms in which there was evidence of higher-order thinking: </a:t>
            </a:r>
            <a:r>
              <a:rPr lang="en-US" sz="3600" dirty="0" smtClean="0">
                <a:solidFill>
                  <a:schemeClr val="bg1">
                    <a:lumMod val="60000"/>
                    <a:lumOff val="40000"/>
                  </a:schemeClr>
                </a:solidFill>
              </a:rPr>
              <a:t>3 percent</a:t>
            </a:r>
            <a:r>
              <a:rPr lang="en-US" sz="3600" dirty="0" smtClean="0"/>
              <a:t>. </a:t>
            </a:r>
            <a:br>
              <a:rPr lang="en-US" sz="3600" dirty="0" smtClean="0"/>
            </a:br>
            <a:r>
              <a:rPr lang="en-US" sz="3600" dirty="0" smtClean="0"/>
              <a:t>Classrooms in which high-yield [instructional] strategies were being used: </a:t>
            </a:r>
            <a:r>
              <a:rPr lang="en-US" sz="3600" dirty="0" smtClean="0">
                <a:solidFill>
                  <a:schemeClr val="bg1">
                    <a:lumMod val="60000"/>
                    <a:lumOff val="40000"/>
                  </a:schemeClr>
                </a:solidFill>
              </a:rPr>
              <a:t>0.2 percent</a:t>
            </a:r>
            <a:r>
              <a:rPr lang="en-US" sz="3600" dirty="0" smtClean="0"/>
              <a:t>. Classrooms in which fewer than one-half of students were paying attention: </a:t>
            </a:r>
            <a:r>
              <a:rPr lang="en-US" sz="3600" dirty="0" smtClean="0">
                <a:solidFill>
                  <a:schemeClr val="bg1">
                    <a:lumMod val="60000"/>
                    <a:lumOff val="40000"/>
                  </a:schemeClr>
                </a:solidFill>
              </a:rPr>
              <a:t>85 percent</a:t>
            </a:r>
            <a:r>
              <a:rPr lang="en-US" sz="3600" dirty="0" smtClean="0"/>
              <a:t>.</a:t>
            </a:r>
          </a:p>
          <a:p>
            <a:r>
              <a:rPr lang="en-US" sz="1800" dirty="0" smtClean="0"/>
              <a:t/>
            </a:r>
            <a:br>
              <a:rPr lang="en-US" sz="1800" dirty="0" smtClean="0"/>
            </a:br>
            <a:r>
              <a:rPr lang="en-US" sz="1200" dirty="0" smtClean="0"/>
              <a:t>Mike </a:t>
            </a:r>
            <a:r>
              <a:rPr lang="en-US" sz="1200" dirty="0" err="1" smtClean="0"/>
              <a:t>Schmoker</a:t>
            </a:r>
            <a:r>
              <a:rPr lang="en-US" sz="1200" dirty="0" smtClean="0"/>
              <a:t>, </a:t>
            </a:r>
            <a:r>
              <a:rPr lang="en-US" sz="1200" i="1" dirty="0" smtClean="0"/>
              <a:t>Results Now</a:t>
            </a:r>
            <a:r>
              <a:rPr lang="en-US" sz="1200" dirty="0" smtClean="0"/>
              <a:t> (2006) [citing a study of 1,500+ classroom observations]</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3877985"/>
          </a:xfrm>
          <a:prstGeom prst="rect">
            <a:avLst/>
          </a:prstGeom>
          <a:noFill/>
        </p:spPr>
        <p:txBody>
          <a:bodyPr wrap="square" rtlCol="0">
            <a:spAutoFit/>
          </a:bodyPr>
          <a:lstStyle/>
          <a:p>
            <a:r>
              <a:rPr lang="en-US" sz="3600" dirty="0" smtClean="0"/>
              <a:t>When you code classroom practice for level of cognitive demand . . . </a:t>
            </a:r>
            <a:r>
              <a:rPr lang="en-US" sz="3600" dirty="0" smtClean="0">
                <a:solidFill>
                  <a:schemeClr val="bg1">
                    <a:lumMod val="60000"/>
                    <a:lumOff val="40000"/>
                  </a:schemeClr>
                </a:solidFill>
              </a:rPr>
              <a:t>80% of the work is at the factual and procedural level</a:t>
            </a:r>
            <a:r>
              <a:rPr lang="en-US" sz="3600" dirty="0" smtClean="0"/>
              <a:t>. . . . [Teachers] will do low-level work and call it high-level work.</a:t>
            </a:r>
          </a:p>
          <a:p>
            <a:r>
              <a:rPr lang="en-US" sz="1800" dirty="0" smtClean="0"/>
              <a:t/>
            </a:r>
            <a:br>
              <a:rPr lang="en-US" sz="1800" dirty="0" smtClean="0"/>
            </a:br>
            <a:r>
              <a:rPr lang="en-US" sz="1200" dirty="0" smtClean="0"/>
              <a:t>Richard Elmore, excerpt from </a:t>
            </a:r>
            <a:r>
              <a:rPr lang="en-US" sz="1200" i="1" dirty="0" smtClean="0"/>
              <a:t>Education Leadership as the Practice of Improvement</a:t>
            </a:r>
            <a:r>
              <a:rPr lang="en-US" sz="1200" dirty="0" smtClean="0"/>
              <a:t> (2006) </a:t>
            </a:r>
            <a:endParaRPr lang="en-US" sz="12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5786199"/>
          </a:xfrm>
          <a:prstGeom prst="rect">
            <a:avLst/>
          </a:prstGeom>
          <a:noFill/>
        </p:spPr>
        <p:txBody>
          <a:bodyPr wrap="square" rtlCol="0">
            <a:spAutoFit/>
          </a:bodyPr>
          <a:lstStyle/>
          <a:p>
            <a:r>
              <a:rPr lang="en-US" sz="2000" dirty="0" smtClean="0"/>
              <a:t>The data from our observations in more than 1,000 classrooms support the popular image of a teacher standing or sitting in front of a class imparting knowledge to a group of students. </a:t>
            </a:r>
            <a:r>
              <a:rPr lang="en-US" sz="2000" dirty="0" smtClean="0">
                <a:solidFill>
                  <a:schemeClr val="bg1">
                    <a:lumMod val="60000"/>
                    <a:lumOff val="40000"/>
                  </a:schemeClr>
                </a:solidFill>
              </a:rPr>
              <a:t>Explaining and lecturing constituted the most frequent teaching activities </a:t>
            </a:r>
            <a:r>
              <a:rPr lang="en-US" sz="2000" dirty="0" smtClean="0"/>
              <a:t>… </a:t>
            </a:r>
          </a:p>
          <a:p>
            <a:endParaRPr lang="en-US" sz="2000" dirty="0" smtClean="0"/>
          </a:p>
          <a:p>
            <a:r>
              <a:rPr lang="en-US" sz="2000" dirty="0" smtClean="0"/>
              <a:t>Teachers also spent a substantial amount of time observing students at work or monitoring their seat-work … </a:t>
            </a:r>
          </a:p>
          <a:p>
            <a:endParaRPr lang="en-US" sz="2000" dirty="0" smtClean="0"/>
          </a:p>
          <a:p>
            <a:r>
              <a:rPr lang="en-US" sz="2000" dirty="0" smtClean="0">
                <a:solidFill>
                  <a:schemeClr val="bg1">
                    <a:lumMod val="60000"/>
                    <a:lumOff val="40000"/>
                  </a:schemeClr>
                </a:solidFill>
              </a:rPr>
              <a:t>Three categories of student activity marked by passivity - written work, listening, and preparing for assignments - dominate </a:t>
            </a:r>
            <a:r>
              <a:rPr lang="en-US" sz="2000" dirty="0" smtClean="0"/>
              <a:t>… The chances are better than 50–50 that if you were to walk into any of the classrooms of our sample, you would see one of these three activities under way … All three activities are almost exclusively set and monitored by teachers. We saw a contrastingly low incidence of activities invoking active modes of learning.</a:t>
            </a:r>
          </a:p>
          <a:p>
            <a:r>
              <a:rPr lang="en-US" sz="1800" dirty="0" smtClean="0"/>
              <a:t/>
            </a:r>
            <a:br>
              <a:rPr lang="en-US" sz="1800" dirty="0" smtClean="0"/>
            </a:br>
            <a:r>
              <a:rPr lang="en-US" sz="1200" dirty="0" smtClean="0"/>
              <a:t>John </a:t>
            </a:r>
            <a:r>
              <a:rPr lang="en-US" sz="1200" dirty="0" err="1" smtClean="0"/>
              <a:t>Goodlad</a:t>
            </a:r>
            <a:r>
              <a:rPr lang="en-US" sz="1200" dirty="0" smtClean="0"/>
              <a:t>, </a:t>
            </a:r>
            <a:r>
              <a:rPr lang="en-US" sz="1200" i="1" dirty="0" smtClean="0"/>
              <a:t>A Place Called School</a:t>
            </a:r>
            <a:r>
              <a:rPr lang="en-US" sz="1200" dirty="0" smtClean="0"/>
              <a:t> (1984)</a:t>
            </a:r>
            <a:endParaRPr lang="en-US" sz="1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6401753"/>
          </a:xfrm>
          <a:prstGeom prst="rect">
            <a:avLst/>
          </a:prstGeom>
          <a:noFill/>
        </p:spPr>
        <p:txBody>
          <a:bodyPr wrap="square" rtlCol="0">
            <a:spAutoFit/>
          </a:bodyPr>
          <a:lstStyle/>
          <a:p>
            <a:r>
              <a:rPr lang="en-US" sz="1900" dirty="0" smtClean="0"/>
              <a:t>What students do in the classroom is what they learn (as Dewey would say) . . . Now, what is it that students </a:t>
            </a:r>
            <a:r>
              <a:rPr lang="en-US" sz="1900" i="1" dirty="0" smtClean="0"/>
              <a:t>do</a:t>
            </a:r>
            <a:r>
              <a:rPr lang="en-US" sz="1900" dirty="0" smtClean="0"/>
              <a:t> in the classroom? Well, mostly, they sit and listen to the teacher. . . . Mostly, they are required to </a:t>
            </a:r>
            <a:r>
              <a:rPr lang="en-US" sz="1900" i="1" dirty="0" smtClean="0"/>
              <a:t>remember</a:t>
            </a:r>
            <a:r>
              <a:rPr lang="en-US" sz="1900" dirty="0" smtClean="0"/>
              <a:t>. . . . It is practically unheard of for students to play any role in determining what problems are worth studying or what procedures of inquiry ought to be used. . . . Here is the point: </a:t>
            </a:r>
            <a:r>
              <a:rPr lang="en-US" sz="1900" i="1" dirty="0" smtClean="0"/>
              <a:t>Once you have learned how to ask questions – relevant and appropriate and substantial questions – you have learned how to learn and no one can keep you from learning whatever you want or need to know</a:t>
            </a:r>
            <a:r>
              <a:rPr lang="en-US" sz="1900" dirty="0" smtClean="0"/>
              <a:t> . . . [However,] what </a:t>
            </a:r>
            <a:r>
              <a:rPr lang="en-US" sz="1900" dirty="0" smtClean="0">
                <a:solidFill>
                  <a:schemeClr val="bg1">
                    <a:lumMod val="60000"/>
                    <a:lumOff val="40000"/>
                  </a:schemeClr>
                </a:solidFill>
              </a:rPr>
              <a:t>students are restricted to (solely and even vengefully) is the process of memorizing . . . somebody else’s answers to somebody else’s questions</a:t>
            </a:r>
            <a:r>
              <a:rPr lang="en-US" sz="1900" dirty="0" smtClean="0"/>
              <a:t>. It is staggering to consider the implications of this fact. The most important intellectual ability man has yet developed – the art and science of asking questions – is not taught in school! Moreover, it is </a:t>
            </a:r>
            <a:r>
              <a:rPr lang="en-US" sz="1900" i="1" dirty="0" smtClean="0"/>
              <a:t>not </a:t>
            </a:r>
            <a:r>
              <a:rPr lang="en-US" sz="1900" dirty="0" smtClean="0"/>
              <a:t>“taught” in the most devastating way possible: by arranging the environment so that significant question asking is not valued. It is doubtful if you can think of many schools that include question-asking, or methods of inquiry, as part of their curriculum.</a:t>
            </a:r>
          </a:p>
          <a:p>
            <a:r>
              <a:rPr lang="en-US" sz="1800" dirty="0" smtClean="0"/>
              <a:t/>
            </a:r>
            <a:br>
              <a:rPr lang="en-US" sz="1800" dirty="0" smtClean="0"/>
            </a:br>
            <a:r>
              <a:rPr lang="en-US" sz="1200" dirty="0" smtClean="0"/>
              <a:t>Neil Postman &amp; Charles </a:t>
            </a:r>
            <a:r>
              <a:rPr lang="en-US" sz="1200" dirty="0" err="1" smtClean="0"/>
              <a:t>Weingartner</a:t>
            </a:r>
            <a:r>
              <a:rPr lang="en-US" sz="1200" dirty="0" smtClean="0"/>
              <a:t>, </a:t>
            </a:r>
            <a:r>
              <a:rPr lang="en-US" sz="1200" i="1" dirty="0" smtClean="0"/>
              <a:t>Teaching as a Subversive Activity</a:t>
            </a:r>
            <a:r>
              <a:rPr lang="en-US" sz="1200" dirty="0" smtClean="0"/>
              <a:t> (1969)</a:t>
            </a:r>
            <a:endParaRPr lang="en-US" sz="12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229600" cy="6124754"/>
          </a:xfrm>
          <a:prstGeom prst="rect">
            <a:avLst/>
          </a:prstGeom>
          <a:noFill/>
        </p:spPr>
        <p:txBody>
          <a:bodyPr wrap="square" rtlCol="0">
            <a:spAutoFit/>
          </a:bodyPr>
          <a:lstStyle/>
          <a:p>
            <a:r>
              <a:rPr lang="en-US" dirty="0" smtClean="0"/>
              <a:t>The chief source of the “problem of discipline” in schools is that … </a:t>
            </a:r>
            <a:r>
              <a:rPr lang="en-US" dirty="0" smtClean="0">
                <a:solidFill>
                  <a:schemeClr val="bg1">
                    <a:lumMod val="60000"/>
                    <a:lumOff val="40000"/>
                  </a:schemeClr>
                </a:solidFill>
              </a:rPr>
              <a:t>a premium is put on physical quietude; on silence, on rigid uniformity of posture and movement; upon a machine-like simulation of the attitudes of intelligent interest</a:t>
            </a:r>
            <a:r>
              <a:rPr lang="en-US" dirty="0" smtClean="0"/>
              <a:t>. The teachers’ business is to hold the pupils up to these requirements and to punish the inevitable deviations which occur.</a:t>
            </a:r>
          </a:p>
          <a:p>
            <a:r>
              <a:rPr lang="en-US" sz="2800" dirty="0" smtClean="0"/>
              <a:t/>
            </a:r>
            <a:br>
              <a:rPr lang="en-US" sz="2800" dirty="0" smtClean="0"/>
            </a:br>
            <a:r>
              <a:rPr lang="en-US" sz="1200" dirty="0" smtClean="0"/>
              <a:t>John Dewey, </a:t>
            </a:r>
            <a:r>
              <a:rPr lang="en-US" sz="1200" i="1" dirty="0" smtClean="0"/>
              <a:t>Democracy and Education</a:t>
            </a:r>
            <a:r>
              <a:rPr lang="en-US" sz="1200" dirty="0" smtClean="0"/>
              <a:t> (1916)</a:t>
            </a:r>
            <a:endParaRPr lang="en-US" sz="12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08 - Pearson - Learning to Change-0001.wmv">
            <a:hlinkClick r:id="" action="ppaction://media"/>
          </p:cNvPr>
          <p:cNvPicPr>
            <a:picLocks noRot="1" noChangeAspect="1"/>
          </p:cNvPicPr>
          <p:nvPr>
            <a:videoFile r:link="rId1"/>
          </p:nvPr>
        </p:nvPicPr>
        <p:blipFill>
          <a:blip r:embed="rId4" cstate="print"/>
          <a:stretch>
            <a:fillRect/>
          </a:stretch>
        </p:blipFill>
        <p:spPr>
          <a:xfrm>
            <a:off x="2082800" y="1562100"/>
            <a:ext cx="4978400" cy="3733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2606675"/>
            <a:ext cx="7772400" cy="1736725"/>
          </a:xfrm>
        </p:spPr>
        <p:txBody>
          <a:bodyPr/>
          <a:lstStyle/>
          <a:p>
            <a:r>
              <a:rPr lang="en-US" sz="8800" smtClean="0">
                <a:solidFill>
                  <a:srgbClr val="5CB9E7"/>
                </a:solidFill>
                <a:effectLst/>
                <a:latin typeface="Arial Black" pitchFamily="34" charset="0"/>
              </a:rPr>
              <a:t>Takeaways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7747</TotalTime>
  <Words>1253</Words>
  <Application>Microsoft Office PowerPoint</Application>
  <PresentationFormat>On-screen Show (4:3)</PresentationFormat>
  <Paragraphs>374</Paragraphs>
  <Slides>120</Slides>
  <Notes>120</Notes>
  <HiddenSlides>2</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120</vt:i4>
      </vt:variant>
    </vt:vector>
  </HeadingPairs>
  <TitlesOfParts>
    <vt:vector size="124" baseType="lpstr">
      <vt:lpstr>Globe</vt:lpstr>
      <vt:lpstr>Microsoft Office Excel 97-2003 Worksheet</vt:lpstr>
      <vt:lpstr>Worksheet</vt:lpstr>
      <vt:lpstr>Chart</vt:lpstr>
      <vt:lpstr>Say hi to your neighbors!</vt:lpstr>
      <vt:lpstr>dangerouslyirrelevant.org/ belmondklemme</vt:lpstr>
      <vt:lpstr>Slide 3</vt:lpstr>
      <vt:lpstr>Slide 4</vt:lpstr>
      <vt:lpstr>Slide 5</vt:lpstr>
      <vt:lpstr>Everything  is moving  to the Web</vt:lpstr>
      <vt:lpstr>EVERYTHING is moving  to the Web</vt:lpstr>
      <vt:lpstr>Slide 8</vt:lpstr>
      <vt:lpstr>Slide 9</vt:lpstr>
      <vt:lpstr>Slide 10</vt:lpstr>
      <vt:lpstr>Big  shift 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New information landscape</vt:lpstr>
      <vt:lpstr>Slide 26</vt:lpstr>
      <vt:lpstr>Slide 27</vt:lpstr>
      <vt:lpstr>Slide 28</vt:lpstr>
      <vt:lpstr>Slide 29</vt:lpstr>
      <vt:lpstr>We are hyper-connected</vt:lpstr>
      <vt:lpstr>Slide 31</vt:lpstr>
      <vt:lpstr>Slide 32</vt:lpstr>
      <vt:lpstr>Slide 33</vt:lpstr>
      <vt:lpstr>Slide 34</vt:lpstr>
      <vt:lpstr>Slide 35</vt:lpstr>
      <vt:lpstr>Slide 36</vt:lpstr>
      <vt:lpstr>Slide 37</vt:lpstr>
      <vt:lpstr>Slide 38</vt:lpstr>
      <vt:lpstr>Slide 39</vt:lpstr>
      <vt:lpstr>Slide 40</vt:lpstr>
      <vt:lpstr>We all now  have a voice  (and can find  each other, share, connect, collaborate)</vt:lpstr>
      <vt:lpstr>Anytime/anywhere  content production, connection, collaboration…</vt:lpstr>
      <vt:lpstr>Slide 43</vt:lpstr>
      <vt:lpstr>Slide 44</vt:lpstr>
      <vt:lpstr>Lightning  round</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Information-oriented</vt:lpstr>
      <vt:lpstr>Slide 60</vt:lpstr>
      <vt:lpstr>Slide 61</vt:lpstr>
      <vt:lpstr>Big  shift 2</vt:lpstr>
      <vt:lpstr>Slide 63</vt:lpstr>
      <vt:lpstr>Slide 64</vt:lpstr>
      <vt:lpstr>Slide 65</vt:lpstr>
      <vt:lpstr>Slide 66</vt:lpstr>
      <vt:lpstr>MANUFACTURING IN IOWA</vt:lpstr>
      <vt:lpstr>Slide 68</vt:lpstr>
      <vt:lpstr>Slide 69</vt:lpstr>
      <vt:lpstr>Globalization of economy</vt:lpstr>
      <vt:lpstr>Slide 71</vt:lpstr>
      <vt:lpstr>Slide 72</vt:lpstr>
      <vt:lpstr>Slide 73</vt:lpstr>
      <vt:lpstr>2.5 billion</vt:lpstr>
      <vt:lpstr>Slide 75</vt:lpstr>
      <vt:lpstr>Hyperconnected  global economy  Offshoring  Replacement of jobs with software</vt:lpstr>
      <vt:lpstr>Characteristics of the job  NOT  Characteristics of the person</vt:lpstr>
      <vt:lpstr>Slide 78</vt:lpstr>
      <vt:lpstr>1 big problem</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Takeaways</vt:lpstr>
      <vt:lpstr> K-12 education is facing multiple disruptive innovations.</vt:lpstr>
      <vt:lpstr> The existing  educational model is not a given.</vt:lpstr>
      <vt:lpstr> This is sneaking up  on most school organizations.</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563</cp:revision>
  <cp:lastPrinted>2006-11-29T12:57:57Z</cp:lastPrinted>
  <dcterms:created xsi:type="dcterms:W3CDTF">2006-11-10T16:41:19Z</dcterms:created>
  <dcterms:modified xsi:type="dcterms:W3CDTF">2010-08-19T11:06:31Z</dcterms:modified>
</cp:coreProperties>
</file>