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tags/tag16.xml" ContentType="application/vnd.openxmlformats-officedocument.presentationml.tags+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tags/tag5.xml" ContentType="application/vnd.openxmlformats-officedocument.presentationml.tags+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Default Extension="emf" ContentType="image/x-emf"/>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slides/slide108.xml" ContentType="application/vnd.openxmlformats-officedocument.presentationml.slide+xml"/>
  <Override PartName="/ppt/tags/tag13.xml" ContentType="application/vnd.openxmlformats-officedocument.presentationml.tags+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xls" ContentType="application/vnd.ms-excel"/>
  <Override PartName="/ppt/notesSlides/notesSlide65.xml" ContentType="application/vnd.openxmlformats-officedocument.presentationml.notesSlide+xml"/>
  <Override PartName="/ppt/notesSlides/notesSlide83.xml" ContentType="application/vnd.openxmlformats-officedocument.presentationml.notesSlide+xml"/>
  <Override PartName="/ppt/notesSlides/notesSlide110.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tags/tag14.xml" ContentType="application/vnd.openxmlformats-officedocument.presentationml.tags+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99.xml" ContentType="application/vnd.openxmlformats-officedocument.presentationml.notesSlide+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tags/tag19.xml" ContentType="application/vnd.openxmlformats-officedocument.presentationml.tags+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tags/tag15.xml" ContentType="application/vnd.openxmlformats-officedocument.presentationml.tags+xml"/>
  <Override PartName="/ppt/slides/slide98.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tags/tag11.xml" ContentType="application/vnd.openxmlformats-officedocument.presentationml.tags+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tags/tag12.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notesSlides/notesSlide106.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notesSlides/notesSlide1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118"/>
  </p:notesMasterIdLst>
  <p:handoutMasterIdLst>
    <p:handoutMasterId r:id="rId119"/>
  </p:handoutMasterIdLst>
  <p:sldIdLst>
    <p:sldId id="1203" r:id="rId2"/>
    <p:sldId id="1185" r:id="rId3"/>
    <p:sldId id="1035" r:id="rId4"/>
    <p:sldId id="1067" r:id="rId5"/>
    <p:sldId id="1206" r:id="rId6"/>
    <p:sldId id="1198" r:id="rId7"/>
    <p:sldId id="1199" r:id="rId8"/>
    <p:sldId id="1200" r:id="rId9"/>
    <p:sldId id="1201" r:id="rId10"/>
    <p:sldId id="1202" r:id="rId11"/>
    <p:sldId id="1055" r:id="rId12"/>
    <p:sldId id="1068" r:id="rId13"/>
    <p:sldId id="1069" r:id="rId14"/>
    <p:sldId id="1070" r:id="rId15"/>
    <p:sldId id="1071" r:id="rId16"/>
    <p:sldId id="1072" r:id="rId17"/>
    <p:sldId id="1073" r:id="rId18"/>
    <p:sldId id="1074" r:id="rId19"/>
    <p:sldId id="1075" r:id="rId20"/>
    <p:sldId id="1076" r:id="rId21"/>
    <p:sldId id="1077" r:id="rId22"/>
    <p:sldId id="1078" r:id="rId23"/>
    <p:sldId id="1079" r:id="rId24"/>
    <p:sldId id="1080" r:id="rId25"/>
    <p:sldId id="1081" r:id="rId26"/>
    <p:sldId id="1082" r:id="rId27"/>
    <p:sldId id="1083" r:id="rId28"/>
    <p:sldId id="1084" r:id="rId29"/>
    <p:sldId id="1085" r:id="rId30"/>
    <p:sldId id="1086" r:id="rId31"/>
    <p:sldId id="1087" r:id="rId32"/>
    <p:sldId id="1088" r:id="rId33"/>
    <p:sldId id="1089" r:id="rId34"/>
    <p:sldId id="1090" r:id="rId35"/>
    <p:sldId id="1091" r:id="rId36"/>
    <p:sldId id="1092" r:id="rId37"/>
    <p:sldId id="1094" r:id="rId38"/>
    <p:sldId id="1205" r:id="rId39"/>
    <p:sldId id="1095" r:id="rId40"/>
    <p:sldId id="1218" r:id="rId41"/>
    <p:sldId id="1097" r:id="rId42"/>
    <p:sldId id="1096" r:id="rId43"/>
    <p:sldId id="1190" r:id="rId44"/>
    <p:sldId id="1181" r:id="rId45"/>
    <p:sldId id="1197" r:id="rId46"/>
    <p:sldId id="1098" r:id="rId47"/>
    <p:sldId id="1099" r:id="rId48"/>
    <p:sldId id="1100" r:id="rId49"/>
    <p:sldId id="1101" r:id="rId50"/>
    <p:sldId id="1102" r:id="rId51"/>
    <p:sldId id="1103" r:id="rId52"/>
    <p:sldId id="1104" r:id="rId53"/>
    <p:sldId id="1105" r:id="rId54"/>
    <p:sldId id="1106" r:id="rId55"/>
    <p:sldId id="1107" r:id="rId56"/>
    <p:sldId id="1142" r:id="rId57"/>
    <p:sldId id="1108" r:id="rId58"/>
    <p:sldId id="1109" r:id="rId59"/>
    <p:sldId id="1110" r:id="rId60"/>
    <p:sldId id="1111" r:id="rId61"/>
    <p:sldId id="1183" r:id="rId62"/>
    <p:sldId id="1057" r:id="rId63"/>
    <p:sldId id="1113" r:id="rId64"/>
    <p:sldId id="1114" r:id="rId65"/>
    <p:sldId id="1115" r:id="rId66"/>
    <p:sldId id="1116" r:id="rId67"/>
    <p:sldId id="1146" r:id="rId68"/>
    <p:sldId id="1117" r:id="rId69"/>
    <p:sldId id="1118" r:id="rId70"/>
    <p:sldId id="1112" r:id="rId71"/>
    <p:sldId id="1119" r:id="rId72"/>
    <p:sldId id="1219" r:id="rId73"/>
    <p:sldId id="1220" r:id="rId74"/>
    <p:sldId id="1221" r:id="rId75"/>
    <p:sldId id="1120" r:id="rId76"/>
    <p:sldId id="1154" r:id="rId77"/>
    <p:sldId id="1153" r:id="rId78"/>
    <p:sldId id="1184" r:id="rId79"/>
    <p:sldId id="1121" r:id="rId80"/>
    <p:sldId id="1122" r:id="rId81"/>
    <p:sldId id="1136" r:id="rId82"/>
    <p:sldId id="1123" r:id="rId83"/>
    <p:sldId id="1124" r:id="rId84"/>
    <p:sldId id="1125" r:id="rId85"/>
    <p:sldId id="1126" r:id="rId86"/>
    <p:sldId id="1127" r:id="rId87"/>
    <p:sldId id="1128" r:id="rId88"/>
    <p:sldId id="1211" r:id="rId89"/>
    <p:sldId id="1212" r:id="rId90"/>
    <p:sldId id="1213" r:id="rId91"/>
    <p:sldId id="1214" r:id="rId92"/>
    <p:sldId id="1215" r:id="rId93"/>
    <p:sldId id="1216" r:id="rId94"/>
    <p:sldId id="1217" r:id="rId95"/>
    <p:sldId id="1222" r:id="rId96"/>
    <p:sldId id="1129" r:id="rId97"/>
    <p:sldId id="1194" r:id="rId98"/>
    <p:sldId id="1195" r:id="rId99"/>
    <p:sldId id="1130" r:id="rId100"/>
    <p:sldId id="1131" r:id="rId101"/>
    <p:sldId id="1132" r:id="rId102"/>
    <p:sldId id="1135" r:id="rId103"/>
    <p:sldId id="1151" r:id="rId104"/>
    <p:sldId id="1140" r:id="rId105"/>
    <p:sldId id="1141" r:id="rId106"/>
    <p:sldId id="1143" r:id="rId107"/>
    <p:sldId id="1049" r:id="rId108"/>
    <p:sldId id="1147" r:id="rId109"/>
    <p:sldId id="1209" r:id="rId110"/>
    <p:sldId id="1210" r:id="rId111"/>
    <p:sldId id="1207" r:id="rId112"/>
    <p:sldId id="1208" r:id="rId113"/>
    <p:sldId id="1223" r:id="rId114"/>
    <p:sldId id="961" r:id="rId115"/>
    <p:sldId id="1144" r:id="rId116"/>
    <p:sldId id="1145" r:id="rId117"/>
  </p:sldIdLst>
  <p:sldSz cx="9144000" cy="6858000" type="screen4x3"/>
  <p:notesSz cx="6858000" cy="9313863"/>
  <p:custDataLst>
    <p:tags r:id="rId120"/>
  </p:custDataLst>
  <p:defaultTextStyle>
    <a:defPPr>
      <a:defRPr lang="en-US"/>
    </a:defPPr>
    <a:lvl1pPr algn="l" rtl="0" fontAlgn="base">
      <a:spcBef>
        <a:spcPct val="0"/>
      </a:spcBef>
      <a:spcAft>
        <a:spcPct val="0"/>
      </a:spcAft>
      <a:defRPr sz="3200" kern="1200">
        <a:solidFill>
          <a:schemeClr val="tx1"/>
        </a:solidFill>
        <a:latin typeface="Verdana" pitchFamily="34" charset="0"/>
        <a:ea typeface="+mn-ea"/>
        <a:cs typeface="Arial" charset="0"/>
      </a:defRPr>
    </a:lvl1pPr>
    <a:lvl2pPr marL="457200" algn="l" rtl="0" fontAlgn="base">
      <a:spcBef>
        <a:spcPct val="0"/>
      </a:spcBef>
      <a:spcAft>
        <a:spcPct val="0"/>
      </a:spcAft>
      <a:defRPr sz="3200" kern="1200">
        <a:solidFill>
          <a:schemeClr val="tx1"/>
        </a:solidFill>
        <a:latin typeface="Verdana" pitchFamily="34" charset="0"/>
        <a:ea typeface="+mn-ea"/>
        <a:cs typeface="Arial" charset="0"/>
      </a:defRPr>
    </a:lvl2pPr>
    <a:lvl3pPr marL="914400" algn="l" rtl="0" fontAlgn="base">
      <a:spcBef>
        <a:spcPct val="0"/>
      </a:spcBef>
      <a:spcAft>
        <a:spcPct val="0"/>
      </a:spcAft>
      <a:defRPr sz="3200" kern="1200">
        <a:solidFill>
          <a:schemeClr val="tx1"/>
        </a:solidFill>
        <a:latin typeface="Verdana" pitchFamily="34" charset="0"/>
        <a:ea typeface="+mn-ea"/>
        <a:cs typeface="Arial" charset="0"/>
      </a:defRPr>
    </a:lvl3pPr>
    <a:lvl4pPr marL="1371600" algn="l" rtl="0" fontAlgn="base">
      <a:spcBef>
        <a:spcPct val="0"/>
      </a:spcBef>
      <a:spcAft>
        <a:spcPct val="0"/>
      </a:spcAft>
      <a:defRPr sz="3200" kern="1200">
        <a:solidFill>
          <a:schemeClr val="tx1"/>
        </a:solidFill>
        <a:latin typeface="Verdana" pitchFamily="34" charset="0"/>
        <a:ea typeface="+mn-ea"/>
        <a:cs typeface="Arial" charset="0"/>
      </a:defRPr>
    </a:lvl4pPr>
    <a:lvl5pPr marL="1828800" algn="l" rtl="0" fontAlgn="base">
      <a:spcBef>
        <a:spcPct val="0"/>
      </a:spcBef>
      <a:spcAft>
        <a:spcPct val="0"/>
      </a:spcAft>
      <a:defRPr sz="3200" kern="1200">
        <a:solidFill>
          <a:schemeClr val="tx1"/>
        </a:solidFill>
        <a:latin typeface="Verdana" pitchFamily="34" charset="0"/>
        <a:ea typeface="+mn-ea"/>
        <a:cs typeface="Arial" charset="0"/>
      </a:defRPr>
    </a:lvl5pPr>
    <a:lvl6pPr marL="2286000" algn="l" defTabSz="914400" rtl="0" eaLnBrk="1" latinLnBrk="0" hangingPunct="1">
      <a:defRPr sz="3200" kern="1200">
        <a:solidFill>
          <a:schemeClr val="tx1"/>
        </a:solidFill>
        <a:latin typeface="Verdana" pitchFamily="34" charset="0"/>
        <a:ea typeface="+mn-ea"/>
        <a:cs typeface="Arial" charset="0"/>
      </a:defRPr>
    </a:lvl6pPr>
    <a:lvl7pPr marL="2743200" algn="l" defTabSz="914400" rtl="0" eaLnBrk="1" latinLnBrk="0" hangingPunct="1">
      <a:defRPr sz="3200" kern="1200">
        <a:solidFill>
          <a:schemeClr val="tx1"/>
        </a:solidFill>
        <a:latin typeface="Verdana" pitchFamily="34" charset="0"/>
        <a:ea typeface="+mn-ea"/>
        <a:cs typeface="Arial" charset="0"/>
      </a:defRPr>
    </a:lvl7pPr>
    <a:lvl8pPr marL="3200400" algn="l" defTabSz="914400" rtl="0" eaLnBrk="1" latinLnBrk="0" hangingPunct="1">
      <a:defRPr sz="3200" kern="1200">
        <a:solidFill>
          <a:schemeClr val="tx1"/>
        </a:solidFill>
        <a:latin typeface="Verdana" pitchFamily="34" charset="0"/>
        <a:ea typeface="+mn-ea"/>
        <a:cs typeface="Arial" charset="0"/>
      </a:defRPr>
    </a:lvl8pPr>
    <a:lvl9pPr marL="3657600" algn="l" defTabSz="914400" rtl="0" eaLnBrk="1" latinLnBrk="0" hangingPunct="1">
      <a:defRPr sz="3200"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0C0C"/>
    <a:srgbClr val="000000"/>
    <a:srgbClr val="953735"/>
    <a:srgbClr val="FF9933"/>
    <a:srgbClr val="FF0000"/>
    <a:srgbClr val="00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34" autoAdjust="0"/>
    <p:restoredTop sz="91319" autoAdjust="0"/>
  </p:normalViewPr>
  <p:slideViewPr>
    <p:cSldViewPr>
      <p:cViewPr>
        <p:scale>
          <a:sx n="70" d="100"/>
          <a:sy n="70" d="100"/>
        </p:scale>
        <p:origin x="-90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0" d="100"/>
        <a:sy n="40" d="100"/>
      </p:scale>
      <p:origin x="0" y="3144"/>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image" Target="../media/image3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5"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315396" name="Rectangle 4"/>
          <p:cNvSpPr>
            <a:spLocks noGrp="1" noChangeArrowheads="1"/>
          </p:cNvSpPr>
          <p:nvPr>
            <p:ph type="ftr" sz="quarter" idx="2"/>
          </p:nvPr>
        </p:nvSpPr>
        <p:spPr bwMode="auto">
          <a:xfrm>
            <a:off x="0"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7" name="Rectangle 5"/>
          <p:cNvSpPr>
            <a:spLocks noGrp="1" noChangeArrowheads="1"/>
          </p:cNvSpPr>
          <p:nvPr>
            <p:ph type="sldNum" sz="quarter" idx="3"/>
          </p:nvPr>
        </p:nvSpPr>
        <p:spPr bwMode="auto">
          <a:xfrm>
            <a:off x="3884613"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CD47B2C6-B367-49CB-91E5-DD7906F6ADE0}"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1"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84996" name="Rectangle 4"/>
          <p:cNvSpPr>
            <a:spLocks noGrp="1" noRot="1" noChangeAspect="1" noChangeArrowheads="1" noTextEdit="1"/>
          </p:cNvSpPr>
          <p:nvPr>
            <p:ph type="sldImg" idx="2"/>
          </p:nvPr>
        </p:nvSpPr>
        <p:spPr bwMode="auto">
          <a:xfrm>
            <a:off x="1101725" y="698500"/>
            <a:ext cx="4656138" cy="3494088"/>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85800" y="4424363"/>
            <a:ext cx="5486400" cy="4191000"/>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5" name="Rectangle 7"/>
          <p:cNvSpPr>
            <a:spLocks noGrp="1" noChangeArrowheads="1"/>
          </p:cNvSpPr>
          <p:nvPr>
            <p:ph type="sldNum" sz="quarter" idx="5"/>
          </p:nvPr>
        </p:nvSpPr>
        <p:spPr bwMode="auto">
          <a:xfrm>
            <a:off x="3884613"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80950ECC-1B1A-4A03-A4AE-6FF3B4CEBB3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06D61B9-9245-480B-B99F-D0573C9833B4}"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75ED68E-7311-4298-B47B-DC1F58725356}" type="slidenum">
              <a:rPr lang="en-US" smtClean="0"/>
              <a:pPr>
                <a:defRPr/>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D16AB3B-060D-4162-B0F3-04DFD4A0277B}" type="slidenum">
              <a:rPr lang="en-US" smtClean="0"/>
              <a:pPr>
                <a:defRPr/>
              </a:pPr>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56B1D00-C75A-4916-97A4-188CC140C7B1}" type="slidenum">
              <a:rPr lang="en-US" smtClean="0"/>
              <a:pPr>
                <a:defRPr/>
              </a:pPr>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6504EA31-90F7-4B58-B0D4-73A29CC42F38}" type="slidenum">
              <a:rPr lang="en-US" smtClean="0"/>
              <a:pPr>
                <a:defRPr/>
              </a:pPr>
              <a:t>103</a:t>
            </a:fld>
            <a:endParaRPr lang="en-US" smtClean="0"/>
          </a:p>
        </p:txBody>
      </p:sp>
      <p:sp>
        <p:nvSpPr>
          <p:cNvPr id="18125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p:txBody>
          <a:bodyPr/>
          <a:lstStyle/>
          <a:p>
            <a:pPr algn="ctr" defTabSz="873962" eaLnBrk="1" hangingPunct="1">
              <a:spcBef>
                <a:spcPct val="20000"/>
              </a:spcBef>
              <a:buClr>
                <a:schemeClr val="hlink"/>
              </a:buClr>
              <a:buSzPct val="60000"/>
              <a:defRPr/>
            </a:pPr>
            <a:r>
              <a:rPr lang="en-US" sz="900" dirty="0" smtClean="0">
                <a:solidFill>
                  <a:schemeClr val="bg1"/>
                </a:solidFill>
              </a:rPr>
              <a:t>We need to somehow </a:t>
            </a:r>
            <a:br>
              <a:rPr lang="en-US" sz="900" dirty="0" smtClean="0">
                <a:solidFill>
                  <a:schemeClr val="bg1"/>
                </a:solidFill>
              </a:rPr>
            </a:br>
            <a:r>
              <a:rPr lang="en-US" sz="900" dirty="0" smtClean="0">
                <a:solidFill>
                  <a:schemeClr val="bg1"/>
                </a:solidFill>
              </a:rPr>
              <a:t>change faster</a:t>
            </a:r>
            <a:endParaRPr lang="en-US" sz="900" kern="0" dirty="0" smtClean="0">
              <a:solidFill>
                <a:schemeClr val="bg1"/>
              </a:solidFill>
            </a:endParaRPr>
          </a:p>
          <a:p>
            <a:pPr algn="ctr" defTabSz="873962" eaLnBrk="1" hangingPunct="1">
              <a:spcBef>
                <a:spcPct val="20000"/>
              </a:spcBef>
              <a:buClr>
                <a:schemeClr val="hlink"/>
              </a:buClr>
              <a:buSzPct val="60000"/>
              <a:defRPr/>
            </a:pPr>
            <a:r>
              <a:rPr lang="en-US" sz="900" kern="0" dirty="0" smtClean="0">
                <a:solidFill>
                  <a:schemeClr val="bg1"/>
                </a:solidFill>
              </a:rPr>
              <a:t>No one jumps a 20 foot chasm in two</a:t>
            </a:r>
          </a:p>
          <a:p>
            <a:pPr algn="ctr" defTabSz="873962" eaLnBrk="1" hangingPunct="1">
              <a:spcBef>
                <a:spcPct val="20000"/>
              </a:spcBef>
              <a:buClr>
                <a:schemeClr val="hlink"/>
              </a:buClr>
              <a:buSzPct val="60000"/>
              <a:defRPr/>
            </a:pPr>
            <a:r>
              <a:rPr lang="en-US" sz="900" kern="0" dirty="0" smtClean="0">
                <a:solidFill>
                  <a:schemeClr val="bg1"/>
                </a:solidFill>
              </a:rPr>
              <a:t>10 foot jumps. </a:t>
            </a:r>
            <a:r>
              <a:rPr lang="en-US" sz="900" kern="0" dirty="0" smtClean="0">
                <a:solidFill>
                  <a:srgbClr val="C00000"/>
                </a:solidFill>
              </a:rPr>
              <a:t>– Miguel </a:t>
            </a:r>
            <a:r>
              <a:rPr lang="en-US" sz="900" kern="0" dirty="0" err="1" smtClean="0">
                <a:solidFill>
                  <a:srgbClr val="C00000"/>
                </a:solidFill>
              </a:rPr>
              <a:t>Guhlin</a:t>
            </a:r>
            <a:endParaRPr lang="en-US" sz="800" kern="0" dirty="0" smtClean="0">
              <a:solidFill>
                <a:srgbClr val="C00000"/>
              </a:solidFill>
            </a:endParaRPr>
          </a:p>
          <a:p>
            <a:pPr eaLnBrk="1" hangingPunct="1">
              <a:defRPr/>
            </a:pPr>
            <a:endParaRPr lang="en-US" sz="900" dirty="0" smtClean="0"/>
          </a:p>
          <a:p>
            <a:pPr eaLnBrk="1" hangingPunct="1">
              <a:defRPr/>
            </a:pPr>
            <a:endParaRPr lang="en-US" sz="900" dirty="0" smtClean="0"/>
          </a:p>
          <a:p>
            <a:pPr eaLnBrk="1" hangingPunct="1">
              <a:defRPr/>
            </a:pPr>
            <a:r>
              <a:rPr lang="en-US" sz="900" dirty="0" smtClean="0"/>
              <a:t>When the world changes so fast that we have no reasonable way to forecast what it will look like in a mere decade or two, all we can do is teach kids how to be adaptive – to be learners in the truest sense of the word – </a:t>
            </a:r>
          </a:p>
          <a:p>
            <a:pPr eaLnBrk="1" hangingPunct="1">
              <a:defRPr/>
            </a:pPr>
            <a:endParaRPr lang="en-US" sz="900" dirty="0" smtClean="0"/>
          </a:p>
          <a:p>
            <a:pPr eaLnBrk="1" hangingPunct="1">
              <a:defRPr/>
            </a:pPr>
            <a:r>
              <a:rPr lang="en-US" sz="900" dirty="0" smtClean="0"/>
              <a:t>We’ve always talked about preparing lifelong learners in schools, but our practices typically haven’t matched our rhetoric. It’s time to put some bite into our toothless vision statements and recognize that we have to teach kids how to learn to learn if they want to be successful in this new technology-suffused, globally-interconnected world</a:t>
            </a:r>
          </a:p>
          <a:p>
            <a:pPr eaLnBrk="1" hangingPunct="1">
              <a:defRPr/>
            </a:pPr>
            <a:endParaRPr lang="en-US" sz="900" dirty="0" smtClean="0"/>
          </a:p>
          <a:p>
            <a:pPr eaLnBrk="1" hangingPunct="1">
              <a:defRPr/>
            </a:pPr>
            <a:r>
              <a:rPr lang="en-US" sz="900" u="sng" dirty="0" smtClean="0">
                <a:effectLst>
                  <a:outerShdw blurRad="38100" dist="38100" dir="2700000" algn="tl">
                    <a:srgbClr val="C0C0C0"/>
                  </a:outerShdw>
                </a:effectLst>
              </a:rPr>
              <a:t>Credits</a:t>
            </a:r>
            <a:r>
              <a:rPr lang="en-US" sz="900" dirty="0" smtClean="0">
                <a:effectLst>
                  <a:outerShdw blurRad="38100" dist="38100" dir="2700000" algn="tl">
                    <a:srgbClr val="C0C0C0"/>
                  </a:outerShdw>
                </a:effectLst>
              </a:rPr>
              <a:t>: http://tinyurl.com/2urbsm and http://tinyurl.com/37em64 (see </a:t>
            </a:r>
            <a:r>
              <a:rPr lang="en-US" sz="900" dirty="0" err="1" smtClean="0">
                <a:effectLst>
                  <a:outerShdw blurRad="38100" dist="38100" dir="2700000" algn="tl">
                    <a:srgbClr val="C0C0C0"/>
                  </a:outerShdw>
                </a:effectLst>
              </a:rPr>
              <a:t>Guhlin</a:t>
            </a:r>
            <a:r>
              <a:rPr lang="en-US" sz="900" dirty="0" smtClean="0">
                <a:effectLst>
                  <a:outerShdw blurRad="38100" dist="38100" dir="2700000" algn="tl">
                    <a:srgbClr val="C0C0C0"/>
                  </a:outerShdw>
                </a:effectLst>
              </a:rPr>
              <a:t> comment)</a:t>
            </a:r>
            <a:endParaRPr lang="en-US" sz="900" dirty="0" smtClean="0"/>
          </a:p>
          <a:p>
            <a:pPr eaLnBrk="1" hangingPunct="1">
              <a:defRPr/>
            </a:pPr>
            <a:endParaRPr lang="en-US" sz="900" dirty="0" smtClean="0"/>
          </a:p>
          <a:p>
            <a:pPr eaLnBrk="1" hangingPunct="1">
              <a:defRPr/>
            </a:pPr>
            <a:endParaRPr lang="en-US" sz="900" i="1" dirty="0" smtClean="0"/>
          </a:p>
          <a:p>
            <a:pPr eaLnBrk="1" hangingPunct="1">
              <a:defRPr/>
            </a:pPr>
            <a:r>
              <a:rPr lang="en-US" sz="900" i="1" dirty="0" smtClean="0"/>
              <a:t>http://remoteaccess.typepad.com/remote_access/</a:t>
            </a:r>
            <a:br>
              <a:rPr lang="en-US" sz="900" i="1" dirty="0" smtClean="0"/>
            </a:br>
            <a:r>
              <a:rPr lang="en-US" sz="900" i="1" dirty="0" smtClean="0"/>
              <a:t>2006/06/literacy_as_bat.html </a:t>
            </a:r>
            <a:r>
              <a:rPr lang="en-US" sz="900" dirty="0" smtClean="0"/>
              <a:t>(see </a:t>
            </a:r>
            <a:r>
              <a:rPr lang="en-US" sz="900" dirty="0" err="1" smtClean="0"/>
              <a:t>Guhlin</a:t>
            </a:r>
            <a:r>
              <a:rPr lang="en-US" sz="900" dirty="0" smtClean="0"/>
              <a:t> comment)</a:t>
            </a:r>
            <a:endParaRPr lang="en-US" sz="900" i="1" dirty="0" smtClean="0"/>
          </a:p>
          <a:p>
            <a:pPr eaLnBrk="1" hangingPunct="1">
              <a:defRPr/>
            </a:pPr>
            <a:r>
              <a:rPr lang="en-US" sz="900" i="1" dirty="0" smtClean="0"/>
              <a:t>http://headrush.typepad.com/creating_passionate_users/2005/03/incremental_vs_.html</a:t>
            </a:r>
          </a:p>
          <a:p>
            <a:pPr eaLnBrk="1" hangingPunct="1">
              <a:defRPr/>
            </a:pPr>
            <a:endParaRPr lang="en-US" dirty="0"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C6BD4F31-FDDB-4311-BC3F-BE035D459D28}" type="slidenum">
              <a:rPr lang="en-US" smtClean="0"/>
              <a:pPr>
                <a:defRPr/>
              </a:pPr>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635272A-51B0-49FC-839D-4FB37FFE93B5}" type="slidenum">
              <a:rPr lang="en-US" smtClean="0"/>
              <a:pPr>
                <a:defRPr/>
              </a:pPr>
              <a:t>105</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C790415-61EC-448D-8AF5-E7BC345AF2EB}" type="slidenum">
              <a:rPr lang="en-US" smtClean="0"/>
              <a:pPr>
                <a:defRPr/>
              </a:pPr>
              <a:t>106</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C1F0FE3-9A7B-4234-B6EB-13FF5C39BD20}" type="slidenum">
              <a:rPr lang="en-US" smtClean="0"/>
              <a:pPr>
                <a:defRPr/>
              </a:pPr>
              <a:t>107</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0C29B9A-FE31-4D0B-A0E4-3DD0055CB6E7}" type="slidenum">
              <a:rPr lang="en-US" smtClean="0"/>
              <a:pPr>
                <a:defRPr/>
              </a:pPr>
              <a:t>108</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a:ln/>
        </p:spPr>
      </p:sp>
      <p:sp>
        <p:nvSpPr>
          <p:cNvPr id="177154" name="Notes Placeholder 2"/>
          <p:cNvSpPr>
            <a:spLocks noGrp="1"/>
          </p:cNvSpPr>
          <p:nvPr>
            <p:ph type="body" idx="1"/>
          </p:nvPr>
        </p:nvSpPr>
        <p:spPr>
          <a:noFill/>
          <a:ln/>
        </p:spPr>
        <p:txBody>
          <a:bodyPr/>
          <a:lstStyle/>
          <a:p>
            <a:r>
              <a:rPr lang="en-US" smtClean="0"/>
              <a:t>Anticipatory v. reactionary</a:t>
            </a:r>
          </a:p>
        </p:txBody>
      </p:sp>
      <p:sp>
        <p:nvSpPr>
          <p:cNvPr id="4" name="Slide Number Placeholder 3"/>
          <p:cNvSpPr>
            <a:spLocks noGrp="1"/>
          </p:cNvSpPr>
          <p:nvPr>
            <p:ph type="sldNum" sz="quarter" idx="5"/>
          </p:nvPr>
        </p:nvSpPr>
        <p:spPr/>
        <p:txBody>
          <a:bodyPr/>
          <a:lstStyle/>
          <a:p>
            <a:pPr>
              <a:defRPr/>
            </a:pPr>
            <a:fld id="{4BA8BBB8-170C-4AA1-9BBD-D6D5B4ADC41C}" type="slidenum">
              <a:rPr lang="en-US" smtClean="0"/>
              <a:pPr>
                <a:defRPr/>
              </a:pPr>
              <a:t>109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62AD46C-2C3E-4E5E-9574-DAC17536F996}" type="slidenum">
              <a:rPr lang="en-US" smtClean="0"/>
              <a:pPr>
                <a:defRPr/>
              </a:pPr>
              <a:t>11</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a:ln/>
        </p:spPr>
      </p:sp>
      <p:sp>
        <p:nvSpPr>
          <p:cNvPr id="179202" name="Notes Placeholder 2"/>
          <p:cNvSpPr>
            <a:spLocks noGrp="1"/>
          </p:cNvSpPr>
          <p:nvPr>
            <p:ph type="body" idx="1"/>
          </p:nvPr>
        </p:nvSpPr>
        <p:spPr>
          <a:noFill/>
          <a:ln/>
        </p:spPr>
        <p:txBody>
          <a:bodyPr/>
          <a:lstStyle/>
          <a:p>
            <a:r>
              <a:rPr lang="en-US" smtClean="0"/>
              <a:t>Future oriented v. compliance oriented</a:t>
            </a:r>
          </a:p>
        </p:txBody>
      </p:sp>
      <p:sp>
        <p:nvSpPr>
          <p:cNvPr id="4" name="Slide Number Placeholder 3"/>
          <p:cNvSpPr>
            <a:spLocks noGrp="1"/>
          </p:cNvSpPr>
          <p:nvPr>
            <p:ph type="sldNum" sz="quarter" idx="5"/>
          </p:nvPr>
        </p:nvSpPr>
        <p:spPr/>
        <p:txBody>
          <a:bodyPr/>
          <a:lstStyle/>
          <a:p>
            <a:pPr>
              <a:defRPr/>
            </a:pPr>
            <a:fld id="{00E1530F-E8C9-473D-9799-6662E59043EB}" type="slidenum">
              <a:rPr lang="en-US" smtClean="0"/>
              <a:pPr>
                <a:defRPr/>
              </a:pPr>
              <a:t>110</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p:cNvSpPr>
          <p:nvPr>
            <p:ph type="sldImg"/>
          </p:nvPr>
        </p:nvSpPr>
        <p:spPr>
          <a:ln/>
        </p:spPr>
      </p:sp>
      <p:sp>
        <p:nvSpPr>
          <p:cNvPr id="173058" name="Notes Placeholder 2"/>
          <p:cNvSpPr>
            <a:spLocks noGrp="1"/>
          </p:cNvSpPr>
          <p:nvPr>
            <p:ph type="body" idx="1"/>
          </p:nvPr>
        </p:nvSpPr>
        <p:spPr>
          <a:noFill/>
          <a:ln/>
        </p:spPr>
        <p:txBody>
          <a:bodyPr/>
          <a:lstStyle/>
          <a:p>
            <a:pPr>
              <a:spcBef>
                <a:spcPct val="0"/>
              </a:spcBef>
            </a:pPr>
            <a:r>
              <a:rPr lang="en-US" smtClean="0"/>
              <a:t>Licensed under a Creative Commons attribution-share alike license.</a:t>
            </a:r>
          </a:p>
          <a:p>
            <a:pPr>
              <a:spcBef>
                <a:spcPct val="0"/>
              </a:spcBef>
            </a:pPr>
            <a:r>
              <a:rPr lang="en-US" smtClean="0"/>
              <a:t>http://creativecommons.org/licenses/by-sa/3.0</a:t>
            </a:r>
          </a:p>
          <a:p>
            <a:pPr>
              <a:spcBef>
                <a:spcPct val="0"/>
              </a:spcBef>
            </a:pPr>
            <a:endParaRPr lang="en-US" b="1" smtClean="0"/>
          </a:p>
          <a:p>
            <a:pPr>
              <a:spcBef>
                <a:spcPct val="0"/>
              </a:spcBef>
            </a:pPr>
            <a:r>
              <a:rPr lang="en-US" b="1" smtClean="0"/>
              <a:t>Scott McLeod, J.D., Ph.D.</a:t>
            </a:r>
          </a:p>
          <a:p>
            <a:pPr>
              <a:spcBef>
                <a:spcPct val="0"/>
              </a:spcBef>
            </a:pPr>
            <a:r>
              <a:rPr lang="en-US" smtClean="0"/>
              <a:t/>
            </a:r>
            <a:br>
              <a:rPr lang="en-US" smtClean="0"/>
            </a:br>
            <a:r>
              <a:rPr lang="en-US" smtClean="0"/>
              <a:t>scottmcleod.net/contact</a:t>
            </a:r>
          </a:p>
          <a:p>
            <a:pPr>
              <a:spcBef>
                <a:spcPct val="0"/>
              </a:spcBef>
            </a:pPr>
            <a:r>
              <a:rPr lang="en-US" smtClean="0"/>
              <a:t>dangerouslyirrelevant.org</a:t>
            </a:r>
          </a:p>
          <a:p>
            <a:pPr>
              <a:spcBef>
                <a:spcPct val="0"/>
              </a:spcBef>
            </a:pPr>
            <a:r>
              <a:rPr lang="en-US" smtClean="0"/>
              <a:t>schooltechleadership.org</a:t>
            </a:r>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2E3858FC-1059-4116-B738-B6C049906AD3}" type="slidenum">
              <a:rPr lang="en-US" smtClean="0"/>
              <a:pPr>
                <a:defRPr/>
              </a:pPr>
              <a:t>111</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BC1D712-E54E-4EFA-B333-118B8C36F579}" type="slidenum">
              <a:rPr lang="en-US" smtClean="0"/>
              <a:pPr/>
              <a:t>112</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113</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047D28F-5A96-4892-877B-A98C3525F0D0}" type="slidenum">
              <a:rPr lang="en-US" smtClean="0"/>
              <a:pPr>
                <a:defRPr/>
              </a:pPr>
              <a:t>114</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lIns="92365" tIns="46183" rIns="92365" bIns="46183"/>
          <a:lstStyle/>
          <a:p>
            <a:endParaRPr lang="en-US" smtClean="0"/>
          </a:p>
        </p:txBody>
      </p:sp>
      <p:sp>
        <p:nvSpPr>
          <p:cNvPr id="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E69DFF83-E4F2-4B8B-B496-E21C46CBB12E}" type="slidenum">
              <a:rPr lang="en-US" sz="1200">
                <a:latin typeface="Arial" charset="0"/>
                <a:cs typeface="+mn-cs"/>
              </a:rPr>
              <a:pPr algn="r" defTabSz="923916">
                <a:defRPr/>
              </a:pPr>
              <a:t>115</a:t>
            </a:fld>
            <a:endParaRPr lang="en-US" sz="1200" dirty="0">
              <a:latin typeface="Arial" charset="0"/>
              <a:cs typeface="+mn-cs"/>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B889E173-4B0D-4479-B5B0-EE9F78B66BE2}" type="slidenum">
              <a:rPr lang="en-US" sz="1200">
                <a:latin typeface="Arial" charset="0"/>
                <a:cs typeface="+mn-cs"/>
              </a:rPr>
              <a:pPr algn="r" defTabSz="923916">
                <a:defRPr/>
              </a:pPr>
              <a:t>116</a:t>
            </a:fld>
            <a:endParaRPr lang="en-US" sz="1200" dirty="0">
              <a:latin typeface="Arial" charset="0"/>
              <a:cs typeface="+mn-cs"/>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lIns="92365" tIns="46183" rIns="92365" bIns="46183"/>
          <a:lstStyle/>
          <a:p>
            <a:pPr>
              <a:spcBef>
                <a:spcPct val="0"/>
              </a:spcBef>
            </a:pPr>
            <a:r>
              <a:rPr lang="en-US" smtClean="0"/>
              <a:t>All of my materials are licensed under a Creative Commons attribution-share alike license (</a:t>
            </a:r>
            <a:r>
              <a:rPr lang="en-US" i="1" smtClean="0"/>
              <a:t>http://creativecommons.org/licenses/by-sa/3.0</a:t>
            </a:r>
            <a:r>
              <a:rPr lang="en-US" smtClean="0"/>
              <a:t>). That means not only that you are welcome to share and/or remix my content but that you are encouraged to do so! All I ask is that you properly credit me for my content and that you not place any greater copyright restrictions than I have on the content that utilizes my material. If possible, including the URL of Dangerously Irrelevant in your content would be most appreciated.</a:t>
            </a:r>
          </a:p>
          <a:p>
            <a:pPr>
              <a:spcBef>
                <a:spcPct val="0"/>
              </a:spcBef>
            </a:pPr>
            <a:endParaRPr lang="en-US" smtClean="0"/>
          </a:p>
          <a:p>
            <a:pPr>
              <a:spcBef>
                <a:spcPct val="0"/>
              </a:spcBef>
            </a:pPr>
            <a:r>
              <a:rPr lang="en-US" b="1" smtClean="0"/>
              <a:t>Scott McLeod, J.D., Ph.D.</a:t>
            </a:r>
          </a:p>
          <a:p>
            <a:pPr>
              <a:spcBef>
                <a:spcPct val="0"/>
              </a:spcBef>
            </a:pPr>
            <a:r>
              <a:rPr lang="en-US" smtClean="0"/>
              <a:t/>
            </a:r>
            <a:br>
              <a:rPr lang="en-US" smtClean="0"/>
            </a:br>
            <a:r>
              <a:rPr lang="en-US" smtClean="0"/>
              <a:t>dangerouslyirrelevant.org</a:t>
            </a:r>
          </a:p>
          <a:p>
            <a:pPr>
              <a:spcBef>
                <a:spcPct val="0"/>
              </a:spcBef>
            </a:pPr>
            <a:r>
              <a:rPr lang="en-US" smtClean="0"/>
              <a:t>schooltechleadership.org</a:t>
            </a:r>
          </a:p>
          <a:p>
            <a:pPr>
              <a:spcBef>
                <a:spcPct val="0"/>
              </a:spcBef>
            </a:pPr>
            <a:r>
              <a:rPr lang="en-US" smtClean="0"/>
              <a:t>dangerouslyirrelevant.org/contact.html</a:t>
            </a:r>
          </a:p>
          <a:p>
            <a:pPr>
              <a:spcBef>
                <a:spcPct val="0"/>
              </a:spcBef>
            </a:pPr>
            <a:endParaRPr lang="en-US" smtClean="0"/>
          </a:p>
          <a:p>
            <a:pPr eaLnBrk="1" hangingPunct="1"/>
            <a:endParaRPr lang="en-US" smtClean="0"/>
          </a:p>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739CA-E6EB-49B2-A694-F00F15AAD4F5}"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1E34EAA-B420-41F2-9288-7666DBE73E35}"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441D647-6B78-47E5-B9C1-07369ED2D3D5}"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2C714CC-2724-4CC5-8E79-A2E31DEB5032}"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99B7E2-9338-495E-96C0-FE4A3CAD8642}"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251E828-649F-4118-BB4E-690F6846D934}"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0025833-8191-4A3B-B008-AC2F0F39F735}"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FFC7107-31E2-4D37-A8C0-B3091EA438BF}"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F85AFE1-A55F-4067-BA9D-D7A5FEA8909F}"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BE1A80F-E206-47B7-8BA5-FE8BEEDC5A7E}"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06D61B9-9245-480B-B99F-D0573C9833B4}"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68EDD3B-D7B3-4BC6-A82E-856AED97FA45}"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74490DA-A4A8-4A0F-9CFA-C59AE6AD42B3}"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B6D209F-1701-40CD-9F34-5761D5F625DF}"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2FEC4253-6606-41E6-9D55-A3C5994F33F7}" type="slidenum">
              <a:rPr lang="en-US"/>
              <a:pPr>
                <a:defRPr/>
              </a:pPr>
              <a:t>3</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a:spcBef>
                <a:spcPct val="0"/>
              </a:spcBef>
            </a:pPr>
            <a:r>
              <a:rPr lang="en-US" smtClean="0"/>
              <a:t>All of my materials are licensed under a Creative Commons attribution-share alike license (</a:t>
            </a:r>
            <a:r>
              <a:rPr lang="en-US" i="1" smtClean="0"/>
              <a:t>http://creativecommons.org/licenses/by-sa/3.0</a:t>
            </a:r>
            <a:r>
              <a:rPr lang="en-US" smtClean="0"/>
              <a:t>). That means not only that you are welcome to share and/or remix my content but that you are encouraged to do so! All I ask is that you properly credit me for my content and that you not place any greater copyright restrictions than I have on the content that utilizes my material. If possible, including the URL of Dangerously Irrelevant in your content would be most appreciated.</a:t>
            </a:r>
          </a:p>
          <a:p>
            <a:pPr>
              <a:spcBef>
                <a:spcPct val="0"/>
              </a:spcBef>
            </a:pPr>
            <a:endParaRPr lang="en-US" smtClean="0"/>
          </a:p>
          <a:p>
            <a:pPr>
              <a:spcBef>
                <a:spcPct val="0"/>
              </a:spcBef>
            </a:pPr>
            <a:r>
              <a:rPr lang="en-US" b="1" smtClean="0"/>
              <a:t>Scott McLeod, J.D., Ph.D.</a:t>
            </a:r>
          </a:p>
          <a:p>
            <a:pPr>
              <a:spcBef>
                <a:spcPct val="0"/>
              </a:spcBef>
            </a:pPr>
            <a:r>
              <a:rPr lang="en-US" smtClean="0"/>
              <a:t/>
            </a:r>
            <a:br>
              <a:rPr lang="en-US" smtClean="0"/>
            </a:br>
            <a:r>
              <a:rPr lang="en-US" smtClean="0"/>
              <a:t>dangerouslyirrelevant.org</a:t>
            </a:r>
          </a:p>
          <a:p>
            <a:pPr>
              <a:spcBef>
                <a:spcPct val="0"/>
              </a:spcBef>
            </a:pPr>
            <a:r>
              <a:rPr lang="en-US" smtClean="0"/>
              <a:t>schooltechleadership.org</a:t>
            </a:r>
          </a:p>
          <a:p>
            <a:pPr>
              <a:spcBef>
                <a:spcPct val="0"/>
              </a:spcBef>
            </a:pPr>
            <a:r>
              <a:rPr lang="en-US" smtClean="0"/>
              <a:t>dangerouslyirrelevant.org/contact.html</a:t>
            </a:r>
          </a:p>
          <a:p>
            <a:pPr>
              <a:spcBef>
                <a:spcPct val="0"/>
              </a:spcBef>
            </a:pPr>
            <a:endParaRPr lang="en-US" smtClean="0"/>
          </a:p>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D89F363-1E37-4248-8B1E-E45A31421B31}"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F3DD1BC-C18B-4AAD-827D-6EB346ADFEF8}"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84A911E-3DDF-4962-9786-DB46395AD259}"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42632-F9BF-4C42-9192-8DEB80B9D06E}"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CCB169A-3445-42E0-93C2-D87F6DB204C9}"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7127CE1-4508-4E08-9BE8-DC10DB0DBAB1}"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7B0262C-ACC4-4E19-8131-696CF9796A73}"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3C83AEFC-D4A4-4D52-8A53-10E5BB364412}" type="slidenum">
              <a:rPr lang="en-US" smtClean="0"/>
              <a:pPr>
                <a:defRPr/>
              </a:pPr>
              <a:t>4</a:t>
            </a:fld>
            <a:endParaRPr lang="en-US" smtClean="0"/>
          </a:p>
        </p:txBody>
      </p:sp>
      <p:sp>
        <p:nvSpPr>
          <p:cNvPr id="87043" name="Rectangle 2"/>
          <p:cNvSpPr>
            <a:spLocks noGrp="1" noRot="1" noChangeAspect="1" noChangeArrowheads="1" noTextEdit="1"/>
          </p:cNvSpPr>
          <p:nvPr>
            <p:ph type="sldImg"/>
          </p:nvPr>
        </p:nvSpPr>
        <p:spPr>
          <a:xfrm>
            <a:off x="1100138" y="695325"/>
            <a:ext cx="4659312" cy="3495675"/>
          </a:xfrm>
          <a:ln/>
        </p:spPr>
      </p:sp>
      <p:sp>
        <p:nvSpPr>
          <p:cNvPr id="87044"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z="90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EF5DF27-149F-4F1C-BA50-BBCC02ABD25D}"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AC36824C-706C-45CE-A541-B988F4988A2B}"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C2324B6-05B3-4D5E-8DF5-32E5E4852891}"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F875200-63CA-46B7-A005-1C924CAFCDBF}"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D061BEC-583F-42FA-8D42-6A4F8E812A5D}"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70FBDA9-F8DE-4A22-A9F5-BC8B14E8489D}"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7FAAF16-49FF-478E-B034-AF2A702F7AC7}"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97169D6-938E-496A-8AA6-1FD928DBC9D6}"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EFF60FC-402F-4F18-8086-1D8DA391499E}"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9808C60-91C0-4FF6-9B8F-8F1E899BD925}"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938FAD8-B318-4BC0-9E69-640892DB05D8}"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8ED33BE-7A57-4E8A-8AED-9F386F69C442}"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16FE44A-0DDE-4D7B-A34B-9789A6BA5CB6}" type="slidenum">
              <a:rPr lang="en-US" smtClean="0"/>
              <a:pPr>
                <a:defRPr/>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0F0778-8BF6-4242-BBE9-86B771B49EE0}" type="slidenum">
              <a:rPr lang="en-US" smtClean="0"/>
              <a:pPr>
                <a:defRPr/>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6D09AAA-C5E2-4A0A-9289-21821995AA4A}" type="slidenum">
              <a:rPr lang="en-US" smtClean="0"/>
              <a:pPr>
                <a:defRPr/>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C2324B6-05B3-4D5E-8DF5-32E5E4852891}" type="slidenum">
              <a:rPr lang="en-US" smtClean="0"/>
              <a:pPr>
                <a:defRPr/>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689E96D-1450-4B89-B9FD-3DEF645F021C}" type="slidenum">
              <a:rPr lang="en-US" smtClean="0"/>
              <a:pPr>
                <a:defRPr/>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DDF5657-4B1D-4307-9018-B5FF45F4FDE9}" type="slidenum">
              <a:rPr lang="en-US" smtClean="0"/>
              <a:pPr>
                <a:defRPr/>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158EDAD4-8F18-46DA-B2BA-B27049C79907}" type="slidenum">
              <a:rPr lang="en-US" smtClean="0"/>
              <a:pPr>
                <a:defRPr/>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9696B0D7-F1D5-4832-8743-BAC96F512B1A}" type="slidenum">
              <a:rPr lang="en-US" smtClean="0"/>
              <a:pPr>
                <a:defRPr/>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BB8F9DAA-B92E-47CA-8DB3-E503C5E890C5}" type="slidenum">
              <a:rPr lang="en-US" smtClean="0"/>
              <a:pPr>
                <a:defRPr/>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B763A87-2245-4E92-B0AE-FAB8335C4052}" type="slidenum">
              <a:rPr lang="en-US" smtClean="0"/>
              <a:pPr>
                <a:defRPr/>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B36AE728-BA7C-4E1D-BD14-6DD89DFCEF17}" type="slidenum">
              <a:rPr lang="en-US" smtClean="0"/>
              <a:pPr>
                <a:defRPr/>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CD5A058B-23DA-4DEA-8A2F-905F12A4C1FC}" type="slidenum">
              <a:rPr lang="en-US" smtClean="0"/>
              <a:pPr>
                <a:defRPr/>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8B741B6-8167-47DF-94E3-5BC04B6DD1E0}" type="slidenum">
              <a:rPr lang="en-US" smtClean="0"/>
              <a:pPr>
                <a:defRPr/>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B9413DB5-3D4C-45F0-8F93-D92069C66661}" type="slidenum">
              <a:rPr lang="en-US" smtClean="0"/>
              <a:pPr>
                <a:defRPr/>
              </a:pPr>
              <a:t>71</a:t>
            </a:fld>
            <a:endParaRPr lang="en-US" smtClean="0"/>
          </a:p>
        </p:txBody>
      </p:sp>
      <p:sp>
        <p:nvSpPr>
          <p:cNvPr id="143363" name="Rectangle 2"/>
          <p:cNvSpPr>
            <a:spLocks noGrp="1" noRot="1" noChangeAspect="1" noChangeArrowheads="1" noTextEdit="1"/>
          </p:cNvSpPr>
          <p:nvPr>
            <p:ph type="sldImg"/>
          </p:nvPr>
        </p:nvSpPr>
        <p:spPr>
          <a:xfrm>
            <a:off x="1100138" y="695325"/>
            <a:ext cx="4659312" cy="3495675"/>
          </a:xfrm>
          <a:ln/>
        </p:spPr>
      </p:sp>
      <p:sp>
        <p:nvSpPr>
          <p:cNvPr id="143364"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a:ln/>
        </p:spPr>
      </p:sp>
      <p:sp>
        <p:nvSpPr>
          <p:cNvPr id="9216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6039142-C34E-4392-B954-7C5877E6F918}" type="slidenum">
              <a:rPr lang="en-US" smtClean="0"/>
              <a:pPr>
                <a:defRPr/>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a:ln/>
        </p:spPr>
      </p:sp>
      <p:sp>
        <p:nvSpPr>
          <p:cNvPr id="9421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B9F23AD7-6D4C-4E03-8968-B3A896A58DB2}" type="slidenum">
              <a:rPr lang="en-US" smtClean="0"/>
              <a:pPr>
                <a:defRPr/>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7D60B41-784F-45D9-846C-4D9C32E8E0C0}" type="slidenum">
              <a:rPr lang="en-US" smtClean="0"/>
              <a:pPr>
                <a:defRPr/>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8190C864-91C0-438B-9081-8D489FB4F1DE}" type="slidenum">
              <a:rPr lang="en-US" smtClean="0"/>
              <a:pPr>
                <a:defRPr/>
              </a:pPr>
              <a:t>75</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7AD0846-0559-404F-97CE-5A5DEA651913}" type="slidenum">
              <a:rPr lang="en-US" smtClean="0"/>
              <a:pPr>
                <a:defRPr/>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7AD0846-0559-404F-97CE-5A5DEA651913}" type="slidenum">
              <a:rPr lang="en-US" smtClean="0"/>
              <a:pPr>
                <a:defRPr/>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958C3ED-4031-45CC-84D3-FD3C3891783F}" type="slidenum">
              <a:rPr lang="en-US" smtClean="0"/>
              <a:pPr>
                <a:defRPr/>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A687294A-A148-4A91-A88C-382E59DB81D2}" type="slidenum">
              <a:rPr lang="en-US" smtClean="0"/>
              <a:pPr>
                <a:defRPr/>
              </a:pPr>
              <a:t>80</a:t>
            </a:fld>
            <a:endParaRPr lang="en-US" smtClean="0"/>
          </a:p>
        </p:txBody>
      </p:sp>
      <p:sp>
        <p:nvSpPr>
          <p:cNvPr id="146435" name="Rectangle 2"/>
          <p:cNvSpPr>
            <a:spLocks noGrp="1" noRot="1" noChangeAspect="1" noChangeArrowheads="1" noTextEdit="1"/>
          </p:cNvSpPr>
          <p:nvPr>
            <p:ph type="sldImg"/>
          </p:nvPr>
        </p:nvSpPr>
        <p:spPr>
          <a:xfrm>
            <a:off x="1100138" y="695325"/>
            <a:ext cx="4659312" cy="3495675"/>
          </a:xfrm>
          <a:ln/>
        </p:spPr>
      </p:sp>
      <p:sp>
        <p:nvSpPr>
          <p:cNvPr id="146436"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z="900"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5527B64B-1A96-44ED-9419-78B5EFA1A5CE}" type="slidenum">
              <a:rPr lang="en-US" sz="1200">
                <a:latin typeface="Arial" charset="0"/>
                <a:cs typeface="+mn-cs"/>
              </a:rPr>
              <a:pPr algn="r" defTabSz="924034">
                <a:defRPr/>
              </a:pPr>
              <a:t>81</a:t>
            </a:fld>
            <a:endParaRPr lang="en-US" sz="1200" dirty="0">
              <a:latin typeface="Arial" charset="0"/>
              <a:cs typeface="+mn-cs"/>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671A18D3-D3A7-4DCC-A39A-9E7EAD75C0BD}" type="slidenum">
              <a:rPr lang="en-US" smtClean="0"/>
              <a:pPr>
                <a:defRPr/>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pPr>
              <a:spcBef>
                <a:spcPct val="0"/>
              </a:spcBef>
            </a:pPr>
            <a:endParaRPr lang="en-US" smtClean="0"/>
          </a:p>
        </p:txBody>
      </p:sp>
      <p:sp>
        <p:nvSpPr>
          <p:cNvPr id="512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F493570C-2820-4E1C-85BE-23590F6CAC09}" type="slidenum">
              <a:rPr lang="en-US" sz="1200">
                <a:latin typeface="Arial" charset="0"/>
                <a:cs typeface="+mn-cs"/>
              </a:rPr>
              <a:pPr algn="r" defTabSz="924034">
                <a:defRPr/>
              </a:pPr>
              <a:t>83</a:t>
            </a:fld>
            <a:endParaRPr lang="en-US" sz="1200" dirty="0">
              <a:latin typeface="Arial" charset="0"/>
              <a:cs typeface="+mn-c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lIns="92365" tIns="46183" rIns="92365" bIns="46183"/>
          <a:lstStyle/>
          <a:p>
            <a:r>
              <a:rPr lang="en-US" smtClean="0"/>
              <a:t>THIS SLIDE IS COPYRIGHT-PROTECTED. I GOT SPECIAL PERMISSION FROM THE CARTOONIST, TONY CARRILLO, TO USE IT.</a:t>
            </a:r>
          </a:p>
        </p:txBody>
      </p:sp>
      <p:sp>
        <p:nvSpPr>
          <p:cNvPr id="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50F2FF68-45EF-48F0-ACE6-E0B4174C2FA5}" type="slidenum">
              <a:rPr lang="en-US" sz="1200">
                <a:latin typeface="Arial" charset="0"/>
                <a:cs typeface="+mn-cs"/>
              </a:rPr>
              <a:pPr algn="r" defTabSz="923916">
                <a:defRPr/>
              </a:pPr>
              <a:t>84</a:t>
            </a:fld>
            <a:endParaRPr lang="en-US" sz="1200" dirty="0">
              <a:latin typeface="Arial" charset="0"/>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AFD3B9A9-E33F-4A99-9270-987B89684844}" type="slidenum">
              <a:rPr lang="en-US" smtClean="0"/>
              <a:pPr>
                <a:defRPr/>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7EDE063F-D55F-4046-9B58-610F85E10040}" type="slidenum">
              <a:rPr lang="en-US" sz="1200">
                <a:latin typeface="Arial" charset="0"/>
                <a:cs typeface="+mn-cs"/>
              </a:rPr>
              <a:pPr algn="r" defTabSz="924034">
                <a:defRPr/>
              </a:pPr>
              <a:t>86</a:t>
            </a:fld>
            <a:endParaRPr lang="en-US" sz="1200" dirty="0">
              <a:latin typeface="Arial" charset="0"/>
              <a:cs typeface="+mn-cs"/>
            </a:endParaRPr>
          </a:p>
        </p:txBody>
      </p:sp>
      <p:sp>
        <p:nvSpPr>
          <p:cNvPr id="151555" name="Rectangle 2"/>
          <p:cNvSpPr>
            <a:spLocks noGrp="1" noRot="1" noChangeAspect="1" noChangeArrowheads="1" noTextEdit="1"/>
          </p:cNvSpPr>
          <p:nvPr>
            <p:ph type="sldImg"/>
          </p:nvPr>
        </p:nvSpPr>
        <p:spPr>
          <a:xfrm>
            <a:off x="1101725" y="696913"/>
            <a:ext cx="4656138" cy="3494087"/>
          </a:xfrm>
          <a:ln/>
        </p:spPr>
      </p:sp>
      <p:sp>
        <p:nvSpPr>
          <p:cNvPr id="151556" name="Rectangle 3"/>
          <p:cNvSpPr>
            <a:spLocks noGrp="1" noChangeArrowheads="1"/>
          </p:cNvSpPr>
          <p:nvPr>
            <p:ph type="body" idx="1"/>
          </p:nvPr>
        </p:nvSpPr>
        <p:spPr>
          <a:xfrm>
            <a:off x="685800" y="4424363"/>
            <a:ext cx="5486400" cy="4192587"/>
          </a:xfrm>
          <a:noFill/>
          <a:ln/>
        </p:spPr>
        <p:txBody>
          <a:bodyPr/>
          <a:lstStyle/>
          <a:p>
            <a:pPr eaLnBrk="1" hangingPunct="1"/>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9C9954D3-58AE-42B1-9DE5-281D6AD261A7}" type="slidenum">
              <a:rPr lang="en-US" sz="1200">
                <a:latin typeface="Arial" charset="0"/>
                <a:cs typeface="+mn-cs"/>
              </a:rPr>
              <a:pPr algn="r" defTabSz="924034">
                <a:defRPr/>
              </a:pPr>
              <a:t>87</a:t>
            </a:fld>
            <a:endParaRPr lang="en-US" sz="1200" dirty="0">
              <a:latin typeface="Arial" charset="0"/>
              <a:cs typeface="+mn-cs"/>
            </a:endParaRPr>
          </a:p>
        </p:txBody>
      </p:sp>
      <p:sp>
        <p:nvSpPr>
          <p:cNvPr id="152579" name="Rectangle 2"/>
          <p:cNvSpPr>
            <a:spLocks noGrp="1" noRot="1" noChangeAspect="1" noChangeArrowheads="1" noTextEdit="1"/>
          </p:cNvSpPr>
          <p:nvPr>
            <p:ph type="sldImg"/>
          </p:nvPr>
        </p:nvSpPr>
        <p:spPr>
          <a:xfrm>
            <a:off x="1101725" y="696913"/>
            <a:ext cx="4656138" cy="3494087"/>
          </a:xfrm>
          <a:ln/>
        </p:spPr>
      </p:sp>
      <p:sp>
        <p:nvSpPr>
          <p:cNvPr id="152580" name="Rectangle 3"/>
          <p:cNvSpPr>
            <a:spLocks noGrp="1" noChangeArrowheads="1"/>
          </p:cNvSpPr>
          <p:nvPr>
            <p:ph type="body" idx="1"/>
          </p:nvPr>
        </p:nvSpPr>
        <p:spPr>
          <a:xfrm>
            <a:off x="685800" y="4424363"/>
            <a:ext cx="5486400" cy="4192587"/>
          </a:xfrm>
          <a:noFill/>
          <a:ln/>
        </p:spPr>
        <p:txBody>
          <a:bodyPr/>
          <a:lstStyle/>
          <a:p>
            <a:pPr eaLnBrk="1" hangingPunct="1"/>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p:txBody>
          <a:bodyPr/>
          <a:lstStyle/>
          <a:p>
            <a:pPr>
              <a:defRPr/>
            </a:pPr>
            <a:fld id="{59E1C740-4B4A-4755-B599-59572D469B2A}" type="slidenum">
              <a:rPr lang="en-US" smtClean="0"/>
              <a:pPr>
                <a:defRPr/>
              </a:pPr>
              <a:t>94</a:t>
            </a:fld>
            <a:endParaRPr lang="en-US" smtClean="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p:spPr>
        <p:txBody>
          <a:bodyPr/>
          <a:lstStyle/>
          <a:p>
            <a:pPr eaLnBrk="1" hangingPunct="1"/>
            <a:r>
              <a:rPr lang="en-US" smtClean="0"/>
              <a:t>For the past five years, the national conversation on education has focused on reading scores, math tests and closing the "achievement gap" between social classes. This is not a story about that conversation.</a:t>
            </a:r>
          </a:p>
          <a:p>
            <a:pPr eaLnBrk="1" hangingPunct="1"/>
            <a:r>
              <a:rPr lang="en-US" smtClean="0"/>
              <a:t>This is a story about the big public conversation the nation is </a:t>
            </a:r>
            <a:r>
              <a:rPr lang="en-US" i="1" smtClean="0"/>
              <a:t>not</a:t>
            </a:r>
            <a:r>
              <a:rPr lang="en-US" smtClean="0"/>
              <a:t> having about education, the one that will ultimately determine not merely whether some fraction of our children get "left behind" but also whether an entire generation of kids will fail to make the grade in the global economy because they can't think their way through abstract problems, work in teams, distinguish good information from bad or speak a language other than English.</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p:spPr>
        <p:txBody>
          <a:bodyPr/>
          <a:lstStyle/>
          <a:p>
            <a:pPr eaLnBrk="1" hangingPunct="1"/>
            <a:r>
              <a:rPr lang="en-US" i="1" dirty="0" smtClean="0"/>
              <a:t>As a result…</a:t>
            </a:r>
          </a:p>
          <a:p>
            <a:pPr eaLnBrk="1" hangingPunct="1"/>
            <a:endParaRPr lang="en-US" i="1" dirty="0" smtClean="0"/>
          </a:p>
          <a:p>
            <a:pPr eaLnBrk="1" hangingPunct="1"/>
            <a:r>
              <a:rPr lang="en-US" i="1" dirty="0" smtClean="0"/>
              <a:t>http://remoteaccess.typepad.com/remote_access/2005/11/educational_lea.html</a:t>
            </a:r>
          </a:p>
          <a:p>
            <a:pPr eaLnBrk="1" hangingPunct="1"/>
            <a:endParaRPr lang="en-US" dirty="0" smtClean="0"/>
          </a:p>
          <a:p>
            <a:pPr eaLnBrk="1" hangingPunct="1"/>
            <a:r>
              <a:rPr lang="en-US" dirty="0" smtClean="0"/>
              <a:t>Incrementally changing our teaching methods, slowly bringing people up to speed . . . worked fine when ideas of literacy and education were not rapidly changing; but they are. We need to be able to leapfrog in our understandings, in our methods, and in our tools, allowing us to move to where the kids are. If we do not become leaders to our students, we will be followers, seen as irrelevant, and left to cry in our books.</a:t>
            </a:r>
          </a:p>
          <a:p>
            <a:endParaRPr lang="en-US" dirty="0" smtClean="0"/>
          </a:p>
        </p:txBody>
      </p:sp>
      <p:sp>
        <p:nvSpPr>
          <p:cNvPr id="4" name="Slide Number Placeholder 3"/>
          <p:cNvSpPr>
            <a:spLocks noGrp="1"/>
          </p:cNvSpPr>
          <p:nvPr>
            <p:ph type="sldNum" sz="quarter" idx="5"/>
          </p:nvPr>
        </p:nvSpPr>
        <p:spPr/>
        <p:txBody>
          <a:bodyPr/>
          <a:lstStyle/>
          <a:p>
            <a:pPr>
              <a:defRPr/>
            </a:pPr>
            <a:fld id="{1FE2D22B-416D-4F47-AABF-2BFA936CFB43}" type="slidenum">
              <a:rPr lang="en-US" smtClean="0"/>
              <a:pPr>
                <a:defRPr/>
              </a:pPr>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0F04F66-A5A7-4353-83A5-A3D8A7EEBEBA}" type="slidenum">
              <a:rPr lang="en-US" smtClean="0"/>
              <a:pPr>
                <a:defRPr/>
              </a:pPr>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2D0921B-90D8-4F01-A369-488322233C5F}" type="slidenum">
              <a:rPr lang="en-US" smtClean="0"/>
              <a:pPr>
                <a:defRPr/>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503"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625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7A9BA69C-E6CD-4467-8EB8-C04CC3CA3AE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47F49AE-6A54-4812-9EF1-006930AC5D4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F8943C8B-FD9E-4DFE-8011-7EAEA79E709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E2A0C398-9ABA-465B-864B-7F2000E5DA6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9E00FF85-C7C9-4EEE-A474-FB880BD06A1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65DB620-8A09-47EE-9950-1AFBE8007F4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4019E867-365A-48FB-99BD-4FFF3E416CB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4BDA1635-D94C-4928-ADDC-DA8C867D353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EF69267C-5A6D-4470-80E4-0CC0BE5AFC5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B48737A0-80EA-4DBA-8027-F609944A5FC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27DE1F87-8A5F-461F-BD4A-CB396B2F13E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4B67C794-A90D-4E44-A81D-8022F69C4C0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94B9E31D-D498-459C-A87F-FA1B4DC28B8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79"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148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effectLst>
                  <a:outerShdw blurRad="38100" dist="38100" dir="2700000" algn="tl">
                    <a:srgbClr val="000000"/>
                  </a:outerShdw>
                </a:effectLst>
                <a:cs typeface="+mn-cs"/>
              </a:defRPr>
            </a:lvl1pPr>
          </a:lstStyle>
          <a:p>
            <a:pPr>
              <a:defRPr/>
            </a:pPr>
            <a:fld id="{206DACDF-006F-4A72-8352-26EEB8A014D1}" type="slidenum">
              <a:rPr lang="en-US"/>
              <a:pPr>
                <a:defRPr/>
              </a:pPr>
              <a:t>‹#›</a:t>
            </a:fld>
            <a:endParaRPr lang="en-US"/>
          </a:p>
        </p:txBody>
      </p:sp>
      <p:sp>
        <p:nvSpPr>
          <p:cNvPr id="6148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56.jpeg"/></Relationships>
</file>

<file path=ppt/slides/_rels/slide10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0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10.xml"/><Relationship Id="rId1" Type="http://schemas.openxmlformats.org/officeDocument/2006/relationships/slideLayout" Target="../slideLayouts/slideLayout16.xml"/></Relationships>
</file>

<file path=ppt/slides/_rels/slide11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11.xml"/><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2.xml"/><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3.xml"/><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1.xml"/><Relationship Id="rId1" Type="http://schemas.openxmlformats.org/officeDocument/2006/relationships/tags" Target="../tags/tag20.xml"/><Relationship Id="rId4" Type="http://schemas.openxmlformats.org/officeDocument/2006/relationships/image" Target="../media/image69.jpe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25.jpeg"/><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file:///T:\ZZ%20Documents\Videos\didyouknow4.mpg" TargetMode="Externa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Microsoft_Office_Excel_97-2003_Worksheet3.xls"/></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5.xml"/><Relationship Id="rId1" Type="http://schemas.openxmlformats.org/officeDocument/2006/relationships/vmlDrawing" Target="../drawings/vmlDrawing4.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7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45.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46.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oleObject" Target="../embeddings/Microsoft_Office_Excel_97-2003_Worksheet4.xls"/></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48.png"/></Relationships>
</file>

<file path=ppt/slides/_rels/slide8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50.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1.xml"/><Relationship Id="rId1" Type="http://schemas.openxmlformats.org/officeDocument/2006/relationships/tags" Target="../tags/tag17.xml"/><Relationship Id="rId4" Type="http://schemas.openxmlformats.org/officeDocument/2006/relationships/image" Target="../media/image51.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52.jpeg"/></Relationships>
</file>

<file path=ppt/slides/_rels/slide9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6.xml"/><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14.xml"/><Relationship Id="rId1" Type="http://schemas.openxmlformats.org/officeDocument/2006/relationships/video" Target="file:///T:\ZZ%20Documents\Videos\2008%20-%20Pearson%20-%20Learning%20to%20Change-0001.wmv" TargetMode="External"/><Relationship Id="rId4" Type="http://schemas.openxmlformats.org/officeDocument/2006/relationships/image" Target="../media/image55.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ctrTitle" sz="quarter"/>
          </p:nvPr>
        </p:nvSpPr>
        <p:spPr>
          <a:xfrm>
            <a:off x="0" y="2560638"/>
            <a:ext cx="9144000" cy="1736725"/>
          </a:xfrm>
        </p:spPr>
        <p:txBody>
          <a:bodyPr anchor="ctr" anchorCtr="0"/>
          <a:lstStyle/>
          <a:p>
            <a:r>
              <a:rPr lang="en-US" sz="9600" dirty="0" smtClean="0">
                <a:solidFill>
                  <a:srgbClr val="5CB9E7"/>
                </a:solidFill>
                <a:effectLst/>
                <a:latin typeface="Arial Black" pitchFamily="34" charset="0"/>
              </a:rPr>
              <a:t>Say hi</a:t>
            </a:r>
            <a:br>
              <a:rPr lang="en-US" sz="9600" dirty="0" smtClean="0">
                <a:solidFill>
                  <a:srgbClr val="5CB9E7"/>
                </a:solidFill>
                <a:effectLst/>
                <a:latin typeface="Arial Black" pitchFamily="34" charset="0"/>
              </a:rPr>
            </a:br>
            <a:r>
              <a:rPr lang="en-US" sz="9600" dirty="0" smtClean="0">
                <a:solidFill>
                  <a:srgbClr val="5CB9E7"/>
                </a:solidFill>
                <a:latin typeface="Arial Black" pitchFamily="34" charset="0"/>
              </a:rPr>
              <a:t>to your</a:t>
            </a:r>
            <a:br>
              <a:rPr lang="en-US" sz="9600" dirty="0" smtClean="0">
                <a:solidFill>
                  <a:srgbClr val="5CB9E7"/>
                </a:solidFill>
                <a:latin typeface="Arial Black" pitchFamily="34" charset="0"/>
              </a:rPr>
            </a:br>
            <a:r>
              <a:rPr lang="en-US" sz="9600" dirty="0" smtClean="0">
                <a:solidFill>
                  <a:srgbClr val="5CB9E7"/>
                </a:solidFill>
                <a:latin typeface="Arial Black" pitchFamily="34" charset="0"/>
              </a:rPr>
              <a:t>neighbors!</a:t>
            </a:r>
            <a:endParaRPr lang="en-US" sz="9600" dirty="0" smtClean="0">
              <a:solidFill>
                <a:srgbClr val="5CB9E7"/>
              </a:solidFill>
              <a:effectLst/>
              <a:latin typeface="Arial Black"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0" y="0"/>
            <a:ext cx="1078739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ctrTitle"/>
          </p:nvPr>
        </p:nvSpPr>
        <p:spPr>
          <a:xfrm>
            <a:off x="76200" y="3733800"/>
            <a:ext cx="7772400" cy="1470025"/>
          </a:xfrm>
        </p:spPr>
        <p:txBody>
          <a:bodyPr/>
          <a:lstStyle/>
          <a:p>
            <a:pPr marL="914400" indent="-914400" algn="l"/>
            <a:r>
              <a:rPr lang="en-US" sz="6000" smtClean="0">
                <a:effectLst/>
                <a:latin typeface="Impact" pitchFamily="34" charset="0"/>
              </a:rPr>
              <a:t>	K-12 education is</a:t>
            </a:r>
            <a:br>
              <a:rPr lang="en-US" sz="6000" smtClean="0">
                <a:effectLst/>
                <a:latin typeface="Impact" pitchFamily="34" charset="0"/>
              </a:rPr>
            </a:br>
            <a:r>
              <a:rPr lang="en-US" sz="6000" smtClean="0">
                <a:effectLst/>
                <a:latin typeface="Impact" pitchFamily="34" charset="0"/>
              </a:rPr>
              <a:t>facing multiple</a:t>
            </a:r>
            <a:br>
              <a:rPr lang="en-US" sz="6000" smtClean="0">
                <a:effectLst/>
                <a:latin typeface="Impact" pitchFamily="34" charset="0"/>
              </a:rPr>
            </a:br>
            <a:r>
              <a:rPr lang="en-US" sz="6000" smtClean="0">
                <a:effectLst/>
                <a:latin typeface="Impact" pitchFamily="34" charset="0"/>
              </a:rPr>
              <a:t>disruptive innovations.</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ctrTitle"/>
          </p:nvPr>
        </p:nvSpPr>
        <p:spPr>
          <a:xfrm>
            <a:off x="685800" y="2873375"/>
            <a:ext cx="7772400" cy="1470025"/>
          </a:xfrm>
        </p:spPr>
        <p:txBody>
          <a:bodyPr/>
          <a:lstStyle/>
          <a:p>
            <a:pPr marL="914400" indent="-914400" algn="l"/>
            <a:r>
              <a:rPr lang="en-US" sz="6000" smtClean="0">
                <a:effectLst/>
                <a:latin typeface="Impact" pitchFamily="34" charset="0"/>
              </a:rPr>
              <a:t>	The existing </a:t>
            </a:r>
            <a:br>
              <a:rPr lang="en-US" sz="6000" smtClean="0">
                <a:effectLst/>
                <a:latin typeface="Impact" pitchFamily="34" charset="0"/>
              </a:rPr>
            </a:br>
            <a:r>
              <a:rPr lang="en-US" sz="6000" smtClean="0">
                <a:effectLst/>
                <a:latin typeface="Impact" pitchFamily="34" charset="0"/>
              </a:rPr>
              <a:t>educational model is not a given.</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ctrTitle"/>
          </p:nvPr>
        </p:nvSpPr>
        <p:spPr>
          <a:xfrm>
            <a:off x="381000" y="2895600"/>
            <a:ext cx="7772400" cy="1470025"/>
          </a:xfrm>
        </p:spPr>
        <p:txBody>
          <a:bodyPr/>
          <a:lstStyle/>
          <a:p>
            <a:pPr marL="914400" indent="-914400" algn="l"/>
            <a:r>
              <a:rPr lang="en-US" sz="6000" smtClean="0">
                <a:effectLst/>
                <a:latin typeface="Impact" pitchFamily="34" charset="0"/>
              </a:rPr>
              <a:t>	This is sneaking up </a:t>
            </a:r>
            <a:br>
              <a:rPr lang="en-US" sz="6000" smtClean="0">
                <a:effectLst/>
                <a:latin typeface="Impact" pitchFamily="34" charset="0"/>
              </a:rPr>
            </a:br>
            <a:r>
              <a:rPr lang="en-US" sz="6000" smtClean="0">
                <a:effectLst/>
                <a:latin typeface="Impact" pitchFamily="34" charset="0"/>
              </a:rPr>
              <a:t>on most school organizations.</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4" descr="Incremental1"/>
          <p:cNvPicPr>
            <a:picLocks noChangeAspect="1" noChangeArrowheads="1"/>
          </p:cNvPicPr>
          <p:nvPr/>
        </p:nvPicPr>
        <p:blipFill>
          <a:blip r:embed="rId4" cstate="print"/>
          <a:srcRect/>
          <a:stretch>
            <a:fillRect/>
          </a:stretch>
        </p:blipFill>
        <p:spPr bwMode="auto">
          <a:xfrm>
            <a:off x="190500" y="879475"/>
            <a:ext cx="8763000" cy="5100638"/>
          </a:xfrm>
          <a:prstGeom prst="rect">
            <a:avLst/>
          </a:prstGeom>
          <a:noFill/>
          <a:ln w="9525">
            <a:noFill/>
            <a:miter lim="800000"/>
            <a:headEnd/>
            <a:tailEnd/>
          </a:ln>
        </p:spPr>
      </p:pic>
      <p:sp>
        <p:nvSpPr>
          <p:cNvPr id="656389" name="Text Box 5"/>
          <p:cNvSpPr txBox="1">
            <a:spLocks noChangeArrowheads="1"/>
          </p:cNvSpPr>
          <p:nvPr/>
        </p:nvSpPr>
        <p:spPr bwMode="auto">
          <a:xfrm>
            <a:off x="174625" y="6553200"/>
            <a:ext cx="184150" cy="304800"/>
          </a:xfrm>
          <a:prstGeom prst="rect">
            <a:avLst/>
          </a:prstGeom>
          <a:noFill/>
          <a:ln w="9525" algn="ctr">
            <a:noFill/>
            <a:miter lim="800000"/>
            <a:headEnd/>
            <a:tailEnd/>
          </a:ln>
          <a:effectLst/>
        </p:spPr>
        <p:txBody>
          <a:bodyPr wrap="none">
            <a:spAutoFit/>
          </a:bodyPr>
          <a:lstStyle/>
          <a:p>
            <a:pPr>
              <a:spcBef>
                <a:spcPct val="20000"/>
              </a:spcBef>
              <a:buClr>
                <a:schemeClr val="hlink"/>
              </a:buClr>
              <a:buSzPct val="60000"/>
              <a:buFont typeface="Wingdings" pitchFamily="2" charset="2"/>
              <a:buNone/>
              <a:defRPr/>
            </a:pPr>
            <a:endParaRPr lang="en-US" sz="1400">
              <a:effectLst>
                <a:outerShdw blurRad="38100" dist="38100" dir="2700000" algn="tl">
                  <a:srgbClr val="000000"/>
                </a:outerShdw>
              </a:effectLst>
              <a:cs typeface="+mn-cs"/>
            </a:endParaRPr>
          </a:p>
        </p:txBody>
      </p:sp>
    </p:spTree>
    <p:custDataLst>
      <p:tags r:id="rId1"/>
    </p:custData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 descr="Slide5.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descr="Slide6.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descr="Slide7.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4" name="Picture 3" descr="bloomsnewtaxonomyNEW.png"/>
          <p:cNvPicPr>
            <a:picLocks noChangeAspect="1"/>
          </p:cNvPicPr>
          <p:nvPr/>
        </p:nvPicPr>
        <p:blipFill>
          <a:blip r:embed="rId3" cstate="print"/>
          <a:srcRect r="32498" b="3381"/>
          <a:stretch>
            <a:fillRect/>
          </a:stretch>
        </p:blipFill>
        <p:spPr bwMode="auto">
          <a:xfrm>
            <a:off x="4868863" y="1266825"/>
            <a:ext cx="4071937" cy="4371975"/>
          </a:xfrm>
          <a:prstGeom prst="rect">
            <a:avLst/>
          </a:prstGeom>
          <a:noFill/>
          <a:ln w="9525">
            <a:noFill/>
            <a:miter lim="800000"/>
            <a:headEnd/>
            <a:tailEnd/>
          </a:ln>
        </p:spPr>
      </p:pic>
      <p:pic>
        <p:nvPicPr>
          <p:cNvPr id="79875" name="Picture 2" descr="2006 - NCASW - Tough Choices or Tough Times 02"/>
          <p:cNvPicPr>
            <a:picLocks noChangeAspect="1" noChangeArrowheads="1"/>
          </p:cNvPicPr>
          <p:nvPr/>
        </p:nvPicPr>
        <p:blipFill>
          <a:blip r:embed="rId4" cstate="print"/>
          <a:srcRect/>
          <a:stretch>
            <a:fillRect/>
          </a:stretch>
        </p:blipFill>
        <p:spPr bwMode="auto">
          <a:xfrm>
            <a:off x="149225" y="1266825"/>
            <a:ext cx="4575175" cy="4371975"/>
          </a:xfrm>
          <a:prstGeom prst="rect">
            <a:avLst/>
          </a:prstGeom>
          <a:noFill/>
          <a:ln w="9525">
            <a:noFill/>
            <a:miter lim="800000"/>
            <a:headEnd/>
            <a:tailEnd/>
          </a:ln>
        </p:spPr>
      </p:pic>
      <p:cxnSp>
        <p:nvCxnSpPr>
          <p:cNvPr id="79876" name="Straight Connector 8"/>
          <p:cNvCxnSpPr>
            <a:cxnSpLocks noChangeShapeType="1"/>
          </p:cNvCxnSpPr>
          <p:nvPr/>
        </p:nvCxnSpPr>
        <p:spPr bwMode="auto">
          <a:xfrm>
            <a:off x="0" y="3733800"/>
            <a:ext cx="9144000" cy="0"/>
          </a:xfrm>
          <a:prstGeom prst="line">
            <a:avLst/>
          </a:prstGeom>
          <a:noFill/>
          <a:ln w="63500" algn="ctr">
            <a:solidFill>
              <a:srgbClr val="FF0000"/>
            </a:solidFill>
            <a:round/>
            <a:headEnd/>
            <a:tailEnd/>
          </a:ln>
        </p:spPr>
      </p:cxn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iStock_000006627044Medium.jpg"/>
          <p:cNvPicPr>
            <a:picLocks noChangeAspect="1"/>
          </p:cNvPicPr>
          <p:nvPr/>
        </p:nvPicPr>
        <p:blipFill>
          <a:blip r:embed="rId3" cstate="print"/>
          <a:srcRect l="11137"/>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 descr="Anticipatory.jpg"/>
          <p:cNvPicPr>
            <a:picLocks noChangeAspect="1"/>
          </p:cNvPicPr>
          <p:nvPr/>
        </p:nvPicPr>
        <p:blipFill>
          <a:blip r:embed="rId3" cstate="print"/>
          <a:srcRect/>
          <a:stretch>
            <a:fillRect/>
          </a:stretch>
        </p:blipFill>
        <p:spPr bwMode="auto">
          <a:xfrm>
            <a:off x="0" y="0"/>
            <a:ext cx="10296525"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p:cNvSpPr>
            <a:spLocks noGrp="1"/>
          </p:cNvSpPr>
          <p:nvPr>
            <p:ph type="ctrTitle" sz="quarter"/>
          </p:nvPr>
        </p:nvSpPr>
        <p:spPr>
          <a:xfrm>
            <a:off x="685800" y="3200400"/>
            <a:ext cx="7772400" cy="1736725"/>
          </a:xfrm>
        </p:spPr>
        <p:txBody>
          <a:bodyPr/>
          <a:lstStyle/>
          <a:p>
            <a:r>
              <a:rPr lang="en-US" sz="9600" smtClean="0">
                <a:solidFill>
                  <a:srgbClr val="5CB9E7"/>
                </a:solidFill>
                <a:effectLst/>
                <a:latin typeface="Arial Black" pitchFamily="34" charset="0"/>
              </a:rPr>
              <a:t>Big </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shift 1</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8178" name="Picture 1" descr="Future.jpg"/>
          <p:cNvPicPr>
            <a:picLocks noChangeAspect="1"/>
          </p:cNvPicPr>
          <p:nvPr/>
        </p:nvPicPr>
        <p:blipFill>
          <a:blip r:embed="rId3" cstate="print"/>
          <a:srcRect/>
          <a:stretch>
            <a:fillRect/>
          </a:stretch>
        </p:blipFill>
        <p:spPr bwMode="auto">
          <a:xfrm>
            <a:off x="0" y="1041400"/>
            <a:ext cx="9144000" cy="5816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1" descr="iStock_000003015750Medium.jpg"/>
          <p:cNvPicPr>
            <a:picLocks noChangeAspect="1"/>
          </p:cNvPicPr>
          <p:nvPr/>
        </p:nvPicPr>
        <p:blipFill>
          <a:blip r:embed="rId3" cstate="print"/>
          <a:srcRect l="6248" r="10417" b="6168"/>
          <a:stretch>
            <a:fillRect/>
          </a:stretch>
        </p:blipFill>
        <p:spPr bwMode="auto">
          <a:xfrm>
            <a:off x="0" y="0"/>
            <a:ext cx="9144000" cy="6858000"/>
          </a:xfrm>
          <a:prstGeom prst="rect">
            <a:avLst/>
          </a:prstGeom>
          <a:noFill/>
          <a:ln w="9525">
            <a:noFill/>
            <a:miter lim="800000"/>
            <a:headEnd/>
            <a:tailEnd/>
          </a:ln>
        </p:spPr>
      </p:pic>
      <p:sp>
        <p:nvSpPr>
          <p:cNvPr id="172034" name="TextBox 2"/>
          <p:cNvSpPr txBox="1">
            <a:spLocks noChangeArrowheads="1"/>
          </p:cNvSpPr>
          <p:nvPr/>
        </p:nvSpPr>
        <p:spPr bwMode="auto">
          <a:xfrm>
            <a:off x="201613" y="228600"/>
            <a:ext cx="2922587" cy="1570038"/>
          </a:xfrm>
          <a:prstGeom prst="rect">
            <a:avLst/>
          </a:prstGeom>
          <a:noFill/>
          <a:ln w="9525">
            <a:noFill/>
            <a:miter lim="800000"/>
            <a:headEnd/>
            <a:tailEnd/>
          </a:ln>
        </p:spPr>
        <p:txBody>
          <a:bodyPr wrap="none">
            <a:spAutoFit/>
          </a:bodyPr>
          <a:lstStyle/>
          <a:p>
            <a:r>
              <a:rPr lang="en-US" sz="2400">
                <a:solidFill>
                  <a:srgbClr val="0C0C0C"/>
                </a:solidFill>
                <a:latin typeface="Kabel Bk BT" pitchFamily="34" charset="0"/>
              </a:rPr>
              <a:t>The people in charge </a:t>
            </a:r>
            <a:br>
              <a:rPr lang="en-US" sz="2400">
                <a:solidFill>
                  <a:srgbClr val="0C0C0C"/>
                </a:solidFill>
                <a:latin typeface="Kabel Bk BT" pitchFamily="34" charset="0"/>
              </a:rPr>
            </a:br>
            <a:r>
              <a:rPr lang="en-US" sz="2400">
                <a:solidFill>
                  <a:srgbClr val="0C0C0C"/>
                </a:solidFill>
                <a:latin typeface="Kabel Bk BT" pitchFamily="34" charset="0"/>
              </a:rPr>
              <a:t>of leading school </a:t>
            </a:r>
            <a:br>
              <a:rPr lang="en-US" sz="2400">
                <a:solidFill>
                  <a:srgbClr val="0C0C0C"/>
                </a:solidFill>
                <a:latin typeface="Kabel Bk BT" pitchFamily="34" charset="0"/>
              </a:rPr>
            </a:br>
            <a:r>
              <a:rPr lang="en-US" sz="2400">
                <a:solidFill>
                  <a:srgbClr val="0C0C0C"/>
                </a:solidFill>
                <a:latin typeface="Kabel Bk BT" pitchFamily="34" charset="0"/>
              </a:rPr>
              <a:t>organizations into the </a:t>
            </a:r>
            <a:br>
              <a:rPr lang="en-US" sz="2400">
                <a:solidFill>
                  <a:srgbClr val="0C0C0C"/>
                </a:solidFill>
                <a:latin typeface="Kabel Bk BT" pitchFamily="34" charset="0"/>
              </a:rPr>
            </a:br>
            <a:r>
              <a:rPr lang="en-US" sz="2400">
                <a:solidFill>
                  <a:srgbClr val="0C0C0C"/>
                </a:solidFill>
                <a:latin typeface="Kabel Bk BT" pitchFamily="34" charset="0"/>
              </a:rPr>
              <a:t>21st century …</a:t>
            </a:r>
          </a:p>
        </p:txBody>
      </p:sp>
      <p:sp>
        <p:nvSpPr>
          <p:cNvPr id="172035" name="TextBox 3"/>
          <p:cNvSpPr txBox="1">
            <a:spLocks noChangeArrowheads="1"/>
          </p:cNvSpPr>
          <p:nvPr/>
        </p:nvSpPr>
        <p:spPr bwMode="auto">
          <a:xfrm>
            <a:off x="5915025" y="4114800"/>
            <a:ext cx="3076575" cy="1200150"/>
          </a:xfrm>
          <a:prstGeom prst="rect">
            <a:avLst/>
          </a:prstGeom>
          <a:noFill/>
          <a:ln w="9525">
            <a:noFill/>
            <a:miter lim="800000"/>
            <a:headEnd/>
            <a:tailEnd/>
          </a:ln>
        </p:spPr>
        <p:txBody>
          <a:bodyPr wrap="none">
            <a:spAutoFit/>
          </a:bodyPr>
          <a:lstStyle/>
          <a:p>
            <a:pPr algn="r"/>
            <a:r>
              <a:rPr lang="en-US" sz="2400">
                <a:solidFill>
                  <a:srgbClr val="0C0C0C"/>
                </a:solidFill>
                <a:latin typeface="Kabel Bk BT" pitchFamily="34" charset="0"/>
              </a:rPr>
              <a:t>often are the</a:t>
            </a:r>
            <a:br>
              <a:rPr lang="en-US" sz="2400">
                <a:solidFill>
                  <a:srgbClr val="0C0C0C"/>
                </a:solidFill>
                <a:latin typeface="Kabel Bk BT" pitchFamily="34" charset="0"/>
              </a:rPr>
            </a:br>
            <a:r>
              <a:rPr lang="en-US" sz="2400">
                <a:solidFill>
                  <a:srgbClr val="0C0C0C"/>
                </a:solidFill>
                <a:latin typeface="Kabel Bk BT" pitchFamily="34" charset="0"/>
              </a:rPr>
              <a:t>least knowledgeable</a:t>
            </a:r>
            <a:br>
              <a:rPr lang="en-US" sz="2400">
                <a:solidFill>
                  <a:srgbClr val="0C0C0C"/>
                </a:solidFill>
                <a:latin typeface="Kabel Bk BT" pitchFamily="34" charset="0"/>
              </a:rPr>
            </a:br>
            <a:r>
              <a:rPr lang="en-US" sz="2400">
                <a:solidFill>
                  <a:srgbClr val="0C0C0C"/>
                </a:solidFill>
                <a:latin typeface="Kabel Bk BT" pitchFamily="34" charset="0"/>
              </a:rPr>
              <a:t>about the 21st century.</a:t>
            </a:r>
          </a:p>
        </p:txBody>
      </p:sp>
      <p:sp>
        <p:nvSpPr>
          <p:cNvPr id="172036" name="TextBox 4"/>
          <p:cNvSpPr txBox="1">
            <a:spLocks noChangeArrowheads="1"/>
          </p:cNvSpPr>
          <p:nvPr/>
        </p:nvSpPr>
        <p:spPr bwMode="auto">
          <a:xfrm rot="5400000">
            <a:off x="-649288" y="6027738"/>
            <a:ext cx="1514475" cy="215900"/>
          </a:xfrm>
          <a:prstGeom prst="rect">
            <a:avLst/>
          </a:prstGeom>
          <a:noFill/>
          <a:ln w="9525">
            <a:noFill/>
            <a:miter lim="800000"/>
            <a:headEnd/>
            <a:tailEnd/>
          </a:ln>
        </p:spPr>
        <p:txBody>
          <a:bodyPr wrap="none">
            <a:spAutoFit/>
          </a:bodyPr>
          <a:lstStyle/>
          <a:p>
            <a:pPr algn="r"/>
            <a:r>
              <a:rPr lang="en-US" sz="800">
                <a:solidFill>
                  <a:srgbClr val="0C0C0C"/>
                </a:solidFill>
              </a:rPr>
              <a:t>dangerouslyirrelevant.org</a:t>
            </a:r>
          </a:p>
        </p:txBody>
      </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05591118Medium.jpg"/>
          <p:cNvPicPr>
            <a:picLocks noChangeAspect="1"/>
          </p:cNvPicPr>
          <p:nvPr/>
        </p:nvPicPr>
        <p:blipFill>
          <a:blip r:embed="rId3" cstate="print"/>
          <a:srcRect t="1527" b="3159"/>
          <a:stretch>
            <a:fillRect/>
          </a:stretch>
        </p:blipFill>
        <p:spPr>
          <a:xfrm>
            <a:off x="3962400" y="0"/>
            <a:ext cx="5181600" cy="6858000"/>
          </a:xfrm>
          <a:prstGeom prst="rect">
            <a:avLst/>
          </a:prstGeom>
        </p:spPr>
      </p:pic>
      <p:sp>
        <p:nvSpPr>
          <p:cNvPr id="3" name="TextBox 2"/>
          <p:cNvSpPr txBox="1"/>
          <p:nvPr/>
        </p:nvSpPr>
        <p:spPr>
          <a:xfrm>
            <a:off x="535544" y="4168676"/>
            <a:ext cx="2207656" cy="2308324"/>
          </a:xfrm>
          <a:prstGeom prst="rect">
            <a:avLst/>
          </a:prstGeom>
          <a:noFill/>
        </p:spPr>
        <p:txBody>
          <a:bodyPr wrap="none" rtlCol="0">
            <a:spAutoFit/>
          </a:bodyPr>
          <a:lstStyle/>
          <a:p>
            <a:pPr algn="ctr"/>
            <a:r>
              <a:rPr lang="en-US" sz="3600" dirty="0" smtClean="0">
                <a:solidFill>
                  <a:srgbClr val="0C0C0C"/>
                </a:solidFill>
                <a:latin typeface="Agency FB" pitchFamily="34" charset="0"/>
              </a:rPr>
              <a:t>If the leaders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don’t get it,</a:t>
            </a:r>
          </a:p>
          <a:p>
            <a:pPr algn="ctr"/>
            <a:r>
              <a:rPr lang="en-US" sz="3600" dirty="0" smtClean="0">
                <a:solidFill>
                  <a:srgbClr val="0C0C0C"/>
                </a:solidFill>
                <a:latin typeface="Agency FB" pitchFamily="34" charset="0"/>
              </a:rPr>
              <a:t>it’s not going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to happen.</a:t>
            </a:r>
            <a:endParaRPr lang="en-US" sz="3600" dirty="0">
              <a:solidFill>
                <a:srgbClr val="0C0C0C"/>
              </a:solidFill>
            </a:endParaRPr>
          </a:p>
        </p:txBody>
      </p:sp>
      <p:sp>
        <p:nvSpPr>
          <p:cNvPr id="4" name="TextBox 3"/>
          <p:cNvSpPr txBox="1"/>
          <p:nvPr/>
        </p:nvSpPr>
        <p:spPr>
          <a:xfrm rot="5400000">
            <a:off x="8390108" y="6104108"/>
            <a:ext cx="1292340" cy="215444"/>
          </a:xfrm>
          <a:prstGeom prst="rect">
            <a:avLst/>
          </a:prstGeom>
          <a:noFill/>
        </p:spPr>
        <p:txBody>
          <a:bodyPr wrap="none" rtlCol="0">
            <a:spAutoFit/>
          </a:bodyPr>
          <a:lstStyle/>
          <a:p>
            <a:pPr algn="r"/>
            <a:r>
              <a:rPr lang="en-US" sz="800" dirty="0" smtClean="0"/>
              <a:t>dangerouslyirrelevant.org</a:t>
            </a:r>
            <a:endParaRPr lang="en-US" sz="800" dirty="0"/>
          </a:p>
        </p:txBody>
      </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CastleLogo_300dpi.png"/>
          <p:cNvPicPr>
            <a:picLocks noChangeAspect="1"/>
          </p:cNvPicPr>
          <p:nvPr/>
        </p:nvPicPr>
        <p:blipFill>
          <a:blip r:embed="rId3" cstate="print"/>
          <a:stretch>
            <a:fillRect/>
          </a:stretch>
        </p:blipFill>
        <p:spPr>
          <a:xfrm>
            <a:off x="1409700" y="2430240"/>
            <a:ext cx="6324600" cy="1997520"/>
          </a:xfrm>
          <a:prstGeom prst="rect">
            <a:avLst/>
          </a:prstGeom>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3" name="Picture 4"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4" name="Picture 6"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5" name="Picture 7"/>
          <p:cNvPicPr>
            <a:picLocks noChangeAspect="1" noChangeArrowheads="1"/>
          </p:cNvPicPr>
          <p:nvPr/>
        </p:nvPicPr>
        <p:blipFill>
          <a:blip r:embed="rId4" cstate="print"/>
          <a:srcRect l="10448"/>
          <a:stretch>
            <a:fillRect/>
          </a:stretch>
        </p:blipFill>
        <p:spPr bwMode="auto">
          <a:xfrm>
            <a:off x="0" y="1588"/>
            <a:ext cx="9144000" cy="6856412"/>
          </a:xfrm>
          <a:prstGeom prst="rect">
            <a:avLst/>
          </a:prstGeom>
          <a:noFill/>
          <a:ln w="9525">
            <a:noFill/>
            <a:miter lim="800000"/>
            <a:headEnd/>
            <a:tailEnd/>
          </a:ln>
        </p:spPr>
      </p:pic>
      <p:sp>
        <p:nvSpPr>
          <p:cNvPr id="81926" name="Rectangle 7"/>
          <p:cNvSpPr>
            <a:spLocks noChangeArrowheads="1"/>
          </p:cNvSpPr>
          <p:nvPr/>
        </p:nvSpPr>
        <p:spPr bwMode="auto">
          <a:xfrm>
            <a:off x="1676400" y="609600"/>
            <a:ext cx="5334000" cy="2924175"/>
          </a:xfrm>
          <a:prstGeom prst="rect">
            <a:avLst/>
          </a:prstGeom>
          <a:noFill/>
          <a:ln w="9525">
            <a:noFill/>
            <a:miter lim="800000"/>
            <a:headEnd/>
            <a:tailEnd/>
          </a:ln>
        </p:spPr>
        <p:txBody>
          <a:bodyPr>
            <a:spAutoFit/>
          </a:bodyPr>
          <a:lstStyle/>
          <a:p>
            <a:pPr>
              <a:buFont typeface="Wingdings" pitchFamily="2" charset="2"/>
              <a:buNone/>
            </a:pPr>
            <a:r>
              <a:rPr lang="en-US" sz="4000">
                <a:solidFill>
                  <a:srgbClr val="0C0C0C"/>
                </a:solidFill>
                <a:latin typeface="Tw Cen MT Condensed Extra Bold" pitchFamily="34" charset="0"/>
              </a:rPr>
              <a:t>No one will thank you </a:t>
            </a:r>
          </a:p>
          <a:p>
            <a:pPr>
              <a:buFont typeface="Wingdings" pitchFamily="2" charset="2"/>
              <a:buNone/>
            </a:pPr>
            <a:r>
              <a:rPr lang="en-US" sz="4000">
                <a:solidFill>
                  <a:srgbClr val="0C0C0C"/>
                </a:solidFill>
                <a:latin typeface="Tw Cen MT Condensed Extra Bold" pitchFamily="34" charset="0"/>
              </a:rPr>
              <a:t>for taking care of today </a:t>
            </a:r>
          </a:p>
          <a:p>
            <a:pPr>
              <a:buFont typeface="Wingdings" pitchFamily="2" charset="2"/>
              <a:buNone/>
            </a:pPr>
            <a:r>
              <a:rPr lang="en-US" sz="4000">
                <a:solidFill>
                  <a:srgbClr val="0C0C0C"/>
                </a:solidFill>
                <a:latin typeface="Tw Cen MT Condensed Extra Bold" pitchFamily="34" charset="0"/>
              </a:rPr>
              <a:t>if you have failed </a:t>
            </a:r>
          </a:p>
          <a:p>
            <a:pPr>
              <a:buFont typeface="Wingdings" pitchFamily="2" charset="2"/>
              <a:buNone/>
            </a:pPr>
            <a:r>
              <a:rPr lang="en-US" sz="4000">
                <a:solidFill>
                  <a:srgbClr val="0C0C0C"/>
                </a:solidFill>
                <a:latin typeface="Tw Cen MT Condensed Extra Bold" pitchFamily="34" charset="0"/>
              </a:rPr>
              <a:t>to take care of tomorrow.  </a:t>
            </a:r>
          </a:p>
          <a:p>
            <a:pPr>
              <a:buFont typeface="Wingdings" pitchFamily="2" charset="2"/>
              <a:buNone/>
            </a:pPr>
            <a:r>
              <a:rPr lang="en-US" sz="2400">
                <a:solidFill>
                  <a:srgbClr val="0C0C0C"/>
                </a:solidFill>
              </a:rPr>
              <a:t>                                 </a:t>
            </a:r>
            <a:r>
              <a:rPr lang="en-US" sz="2400">
                <a:solidFill>
                  <a:srgbClr val="0C0C0C"/>
                </a:solidFill>
                <a:latin typeface="Tw Cen MT Condensed" pitchFamily="34" charset="0"/>
              </a:rPr>
              <a:t>Joel Barker </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Content Placeholder 3" descr="Irrelevant to Children's Futures.jpg"/>
          <p:cNvPicPr>
            <a:picLocks noGrp="1" noChangeAspect="1"/>
          </p:cNvPicPr>
          <p:nvPr>
            <p:ph idx="4294967295"/>
          </p:nvPr>
        </p:nvPicPr>
        <p:blipFill>
          <a:blip r:embed="rId4" cstate="print"/>
          <a:srcRect/>
          <a:stretch>
            <a:fillRect/>
          </a:stretch>
        </p:blipFill>
        <p:spPr>
          <a:xfrm>
            <a:off x="0" y="0"/>
            <a:ext cx="9372600" cy="6937375"/>
          </a:xfrm>
        </p:spPr>
      </p:pic>
    </p:spTree>
    <p:custDataLst>
      <p:tags r:id="rId1"/>
    </p:custData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nvPr>
        </p:nvSpPr>
        <p:spPr>
          <a:xfrm>
            <a:off x="457200" y="1146175"/>
            <a:ext cx="8229600" cy="1139825"/>
          </a:xfrm>
          <a:noFill/>
        </p:spPr>
        <p:txBody>
          <a:bodyPr/>
          <a:lstStyle/>
          <a:p>
            <a:pPr eaLnBrk="1" hangingPunct="1"/>
            <a:r>
              <a:rPr lang="en-US" sz="9000" smtClean="0">
                <a:solidFill>
                  <a:schemeClr val="accent2"/>
                </a:solidFill>
                <a:effectLst/>
                <a:latin typeface="Impact" pitchFamily="34" charset="0"/>
              </a:rPr>
              <a:t>Thank you!</a:t>
            </a:r>
          </a:p>
        </p:txBody>
      </p:sp>
      <p:sp>
        <p:nvSpPr>
          <p:cNvPr id="83971" name="Rectangle 3"/>
          <p:cNvSpPr>
            <a:spLocks noGrp="1" noChangeArrowheads="1"/>
          </p:cNvSpPr>
          <p:nvPr>
            <p:ph idx="4294967295"/>
          </p:nvPr>
        </p:nvSpPr>
        <p:spPr>
          <a:xfrm>
            <a:off x="0" y="3276600"/>
            <a:ext cx="9144000" cy="3259138"/>
          </a:xfrm>
          <a:noFill/>
        </p:spPr>
        <p:txBody>
          <a:bodyPr/>
          <a:lstStyle/>
          <a:p>
            <a:pPr eaLnBrk="1" hangingPunct="1"/>
            <a:endParaRPr lang="en-US" dirty="0" smtClean="0">
              <a:effectLst/>
            </a:endParaRPr>
          </a:p>
          <a:p>
            <a:pPr eaLnBrk="1" hangingPunct="1"/>
            <a:endParaRPr lang="en-US" dirty="0" smtClean="0">
              <a:effectLst/>
            </a:endParaRPr>
          </a:p>
          <a:p>
            <a:pPr algn="ctr" eaLnBrk="1" hangingPunct="1">
              <a:buFont typeface="Wingdings" pitchFamily="2" charset="2"/>
              <a:buNone/>
            </a:pPr>
            <a:r>
              <a:rPr lang="en-US" dirty="0" smtClean="0">
                <a:solidFill>
                  <a:schemeClr val="folHlink"/>
                </a:solidFill>
                <a:effectLst/>
              </a:rPr>
              <a:t>Scott McLeod, J.D., Ph.D.</a:t>
            </a:r>
          </a:p>
          <a:p>
            <a:pPr algn="ctr" eaLnBrk="1" hangingPunct="1">
              <a:buFont typeface="Wingdings" pitchFamily="2" charset="2"/>
              <a:buNone/>
            </a:pPr>
            <a:r>
              <a:rPr lang="en-US" dirty="0" smtClean="0">
                <a:solidFill>
                  <a:schemeClr val="folHlink"/>
                </a:solidFill>
                <a:effectLst/>
              </a:rPr>
              <a:t>Director, CASTLE</a:t>
            </a:r>
          </a:p>
          <a:p>
            <a:pPr algn="ctr" eaLnBrk="1" hangingPunct="1">
              <a:buFont typeface="Wingdings" pitchFamily="2" charset="2"/>
              <a:buNone/>
            </a:pPr>
            <a:r>
              <a:rPr lang="en-US" sz="2800" dirty="0" smtClean="0">
                <a:effectLst/>
              </a:rPr>
              <a:t>dangerouslyirrelevant.org/</a:t>
            </a:r>
            <a:r>
              <a:rPr lang="en-US" sz="2800" dirty="0" err="1" smtClean="0">
                <a:effectLst/>
              </a:rPr>
              <a:t>frisco</a:t>
            </a:r>
            <a:endParaRPr lang="en-US" sz="3000" dirty="0" smtClean="0">
              <a:effectLst/>
            </a:endParaRPr>
          </a:p>
        </p:txBody>
      </p:sp>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noFill/>
        </p:spPr>
        <p:txBody>
          <a:bodyPr/>
          <a:lstStyle/>
          <a:p>
            <a:endParaRPr lang="en-US" smtClean="0">
              <a:effectLst/>
            </a:endParaRPr>
          </a:p>
        </p:txBody>
      </p:sp>
      <p:sp>
        <p:nvSpPr>
          <p:cNvPr id="11267" name="Rectangle 3"/>
          <p:cNvSpPr>
            <a:spLocks noGrp="1" noChangeArrowheads="1"/>
          </p:cNvSpPr>
          <p:nvPr>
            <p:ph type="body" idx="4294967295"/>
          </p:nvPr>
        </p:nvSpPr>
        <p:spPr>
          <a:noFill/>
        </p:spPr>
        <p:txBody>
          <a:bodyPr/>
          <a:lstStyle/>
          <a:p>
            <a:endParaRPr lang="en-US" smtClean="0">
              <a:effectLst/>
            </a:endParaRPr>
          </a:p>
        </p:txBody>
      </p:sp>
      <p:pic>
        <p:nvPicPr>
          <p:cNvPr id="11268" name="Picture 4" descr="desktop"/>
          <p:cNvPicPr>
            <a:picLocks noChangeAspect="1" noChangeArrowheads="1"/>
          </p:cNvPicPr>
          <p:nvPr/>
        </p:nvPicPr>
        <p:blipFill>
          <a:blip r:embed="rId3" cstate="print"/>
          <a:srcRect/>
          <a:stretch>
            <a:fillRect/>
          </a:stretch>
        </p:blipFill>
        <p:spPr bwMode="auto">
          <a:xfrm>
            <a:off x="-304800" y="-914400"/>
            <a:ext cx="9753600" cy="780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2291" name="Content Placeholder 3" descr="lenovo-thinkpad-x61-tablet-pc.jpg"/>
          <p:cNvPicPr>
            <a:picLocks noGrp="1" noChangeAspect="1"/>
          </p:cNvPicPr>
          <p:nvPr>
            <p:ph idx="1"/>
          </p:nvPr>
        </p:nvPicPr>
        <p:blipFill>
          <a:blip r:embed="rId3" cstate="print"/>
          <a:srcRect/>
          <a:stretch>
            <a:fillRect/>
          </a:stretch>
        </p:blipFill>
        <p:spPr>
          <a:xfrm>
            <a:off x="0" y="-533400"/>
            <a:ext cx="9144000" cy="9423400"/>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82339986_ad45c6b742_b.jpg"/>
          <p:cNvPicPr>
            <a:picLocks noChangeAspect="1"/>
          </p:cNvPicPr>
          <p:nvPr/>
        </p:nvPicPr>
        <p:blipFill>
          <a:blip r:embed="rId4" cstate="print"/>
          <a:srcRect/>
          <a:stretch>
            <a:fillRect/>
          </a:stretch>
        </p:blipFill>
        <p:spPr bwMode="auto">
          <a:xfrm>
            <a:off x="-1138238"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4339" name="Content Placeholder 3" descr="42914294_975aab3235_b.jpg"/>
          <p:cNvPicPr>
            <a:picLocks noGrp="1" noChangeAspect="1"/>
          </p:cNvPicPr>
          <p:nvPr>
            <p:ph idx="1"/>
          </p:nvPr>
        </p:nvPicPr>
        <p:blipFill>
          <a:blip r:embed="rId4" cstate="print"/>
          <a:srcRect/>
          <a:stretch>
            <a:fillRect/>
          </a:stretch>
        </p:blipFill>
        <p:spPr>
          <a:xfrm>
            <a:off x="0" y="0"/>
            <a:ext cx="9144000" cy="6858000"/>
          </a:xfrm>
        </p:spPr>
      </p:pic>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450204342_636c98538c_b.jpg"/>
          <p:cNvPicPr>
            <a:picLocks noChangeAspect="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2070805989_10c4d22b4b_o.jpg"/>
          <p:cNvPicPr>
            <a:picLocks noChangeAspect="1"/>
          </p:cNvPicPr>
          <p:nvPr/>
        </p:nvPicPr>
        <p:blipFill>
          <a:blip r:embed="rId4" cstate="print"/>
          <a:srcRect/>
          <a:stretch>
            <a:fillRect/>
          </a:stretch>
        </p:blipFill>
        <p:spPr bwMode="auto">
          <a:xfrm>
            <a:off x="0" y="0"/>
            <a:ext cx="10439400" cy="6954838"/>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camcorder"/>
          <p:cNvPicPr>
            <a:picLocks noChangeAspect="1" noChangeArrowheads="1"/>
          </p:cNvPicPr>
          <p:nvPr/>
        </p:nvPicPr>
        <p:blipFill>
          <a:blip r:embed="rId4" cstate="print"/>
          <a:srcRect/>
          <a:stretch>
            <a:fillRect/>
          </a:stretch>
        </p:blipFill>
        <p:spPr bwMode="auto">
          <a:xfrm>
            <a:off x="0" y="0"/>
            <a:ext cx="9753600" cy="6905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4" name="Picture 3"/>
          <p:cNvPicPr>
            <a:picLocks noChangeAspect="1" noChangeArrowheads="1"/>
          </p:cNvPicPr>
          <p:nvPr/>
        </p:nvPicPr>
        <p:blipFill>
          <a:blip r:embed="rId3" cstate="print"/>
          <a:srcRect/>
          <a:stretch>
            <a:fillRect/>
          </a:stretch>
        </p:blipFill>
        <p:spPr bwMode="auto">
          <a:xfrm>
            <a:off x="0" y="0"/>
            <a:ext cx="113442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457200"/>
            <a:ext cx="9144000" cy="1470025"/>
          </a:xfrm>
        </p:spPr>
        <p:txBody>
          <a:bodyPr/>
          <a:lstStyle/>
          <a:p>
            <a:r>
              <a:rPr lang="en-US" b="1" dirty="0" smtClean="0">
                <a:solidFill>
                  <a:srgbClr val="000000"/>
                </a:solidFill>
                <a:effectLst/>
              </a:rPr>
              <a:t>dangerouslyirrelevant.org/</a:t>
            </a:r>
            <a:br>
              <a:rPr lang="en-US" b="1" dirty="0" smtClean="0">
                <a:solidFill>
                  <a:srgbClr val="000000"/>
                </a:solidFill>
                <a:effectLst/>
              </a:rPr>
            </a:br>
            <a:r>
              <a:rPr lang="en-US" b="1" dirty="0" err="1" smtClean="0">
                <a:solidFill>
                  <a:srgbClr val="000000"/>
                </a:solidFill>
                <a:effectLst/>
              </a:rPr>
              <a:t>frisco</a:t>
            </a:r>
            <a:endParaRPr lang="en-US" b="1" dirty="0">
              <a:solidFill>
                <a:srgbClr val="000000"/>
              </a:solidFill>
              <a:effectLst/>
            </a:endParaRPr>
          </a:p>
        </p:txBody>
      </p:sp>
      <p:pic>
        <p:nvPicPr>
          <p:cNvPr id="3" name="Picture 2" descr="2010 - PDK - Teacher Is Following Student Tweets.jpg"/>
          <p:cNvPicPr>
            <a:picLocks noChangeAspect="1"/>
          </p:cNvPicPr>
          <p:nvPr/>
        </p:nvPicPr>
        <p:blipFill>
          <a:blip r:embed="rId3" cstate="print"/>
          <a:stretch>
            <a:fillRect/>
          </a:stretch>
        </p:blipFill>
        <p:spPr>
          <a:xfrm>
            <a:off x="2743200" y="2247900"/>
            <a:ext cx="3571875" cy="4381500"/>
          </a:xfrm>
          <a:prstGeom prst="rect">
            <a:avLst/>
          </a:prstGeom>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0" y="0"/>
            <a:ext cx="1059021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0" y="0"/>
            <a:ext cx="98552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0" y="0"/>
            <a:ext cx="106076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a:stretch>
            <a:fillRect/>
          </a:stretch>
        </p:blipFill>
        <p:spPr bwMode="auto">
          <a:xfrm>
            <a:off x="0" y="0"/>
            <a:ext cx="106473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a:stretch>
            <a:fillRect/>
          </a:stretch>
        </p:blipFill>
        <p:spPr bwMode="auto">
          <a:xfrm>
            <a:off x="0" y="0"/>
            <a:ext cx="1016793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ctrTitle" sz="quarter"/>
          </p:nvPr>
        </p:nvSpPr>
        <p:spPr>
          <a:xfrm>
            <a:off x="0" y="3825875"/>
            <a:ext cx="9144000" cy="1736725"/>
          </a:xfrm>
        </p:spPr>
        <p:txBody>
          <a:bodyPr/>
          <a:lstStyle/>
          <a:p>
            <a:r>
              <a:rPr lang="en-US" sz="9600" smtClean="0">
                <a:solidFill>
                  <a:srgbClr val="5CB9E7"/>
                </a:solidFill>
                <a:effectLst/>
                <a:latin typeface="Arial Black" pitchFamily="34" charset="0"/>
              </a:rPr>
              <a:t>New</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information</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landscape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csse.monash.edu.au/~cema/courses/CSE5910/lectureFiles/images/lect5b/printPress.jpg"/>
          <p:cNvPicPr>
            <a:picLocks noChangeAspect="1" noChangeArrowheads="1"/>
          </p:cNvPicPr>
          <p:nvPr/>
        </p:nvPicPr>
        <p:blipFill>
          <a:blip r:embed="rId3" cstate="print"/>
          <a:srcRect/>
          <a:stretch>
            <a:fillRect/>
          </a:stretch>
        </p:blipFill>
        <p:spPr bwMode="auto">
          <a:xfrm>
            <a:off x="2057400" y="0"/>
            <a:ext cx="5410200" cy="7169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2724002777_f027058823_o.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149268694_abdcbc43b4_o.jpg"/>
          <p:cNvPicPr>
            <a:picLocks noChangeAspect="1"/>
          </p:cNvPicPr>
          <p:nvPr/>
        </p:nvPicPr>
        <p:blipFill>
          <a:blip r:embed="rId3" cstate="print"/>
          <a:srcRect/>
          <a:stretch>
            <a:fillRect/>
          </a:stretch>
        </p:blipFill>
        <p:spPr bwMode="auto">
          <a:xfrm>
            <a:off x="0" y="-228600"/>
            <a:ext cx="91440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3136521412_bbea1ff6b6_o (1).jpg"/>
          <p:cNvPicPr>
            <a:picLocks noChangeAspect="1"/>
          </p:cNvPicPr>
          <p:nvPr/>
        </p:nvPicPr>
        <p:blipFill>
          <a:blip r:embed="rId3" cstate="print"/>
          <a:srcRect/>
          <a:stretch>
            <a:fillRect/>
          </a:stretch>
        </p:blipFill>
        <p:spPr bwMode="auto">
          <a:xfrm>
            <a:off x="-571500" y="0"/>
            <a:ext cx="10287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
        <p:cNvGrpSpPr/>
        <p:nvPr/>
      </p:nvGrpSpPr>
      <p:grpSpPr>
        <a:xfrm>
          <a:off x="0" y="0"/>
          <a:ext cx="0" cy="0"/>
          <a:chOff x="0" y="0"/>
          <a:chExt cx="0" cy="0"/>
        </a:xfrm>
      </p:grpSpPr>
      <p:pic>
        <p:nvPicPr>
          <p:cNvPr id="8194" name="Picture 2" descr="C:\Users\Scott\AppData\Local\Microsoft\Windows\Temporary Internet Files\Content.IE5\XKT7UR3Y\MPj04285700000[1].jpg"/>
          <p:cNvPicPr>
            <a:picLocks noChangeAspect="1" noChangeArrowheads="1"/>
          </p:cNvPicPr>
          <p:nvPr/>
        </p:nvPicPr>
        <p:blipFill>
          <a:blip r:embed="rId3" cstate="print"/>
          <a:srcRect b="45143"/>
          <a:stretch>
            <a:fillRect/>
          </a:stretch>
        </p:blipFill>
        <p:spPr bwMode="auto">
          <a:xfrm>
            <a:off x="4824413" y="3810000"/>
            <a:ext cx="4319587" cy="3048000"/>
          </a:xfrm>
          <a:prstGeom prst="rect">
            <a:avLst/>
          </a:prstGeom>
          <a:solidFill>
            <a:srgbClr val="161616"/>
          </a:solidFill>
          <a:ln w="9525">
            <a:noFill/>
            <a:miter lim="800000"/>
            <a:headEnd/>
            <a:tailEnd/>
          </a:ln>
        </p:spPr>
      </p:pic>
      <p:sp>
        <p:nvSpPr>
          <p:cNvPr id="8195" name="TextBox 10"/>
          <p:cNvSpPr txBox="1">
            <a:spLocks noChangeArrowheads="1"/>
          </p:cNvSpPr>
          <p:nvPr/>
        </p:nvSpPr>
        <p:spPr bwMode="auto">
          <a:xfrm>
            <a:off x="1317625" y="304800"/>
            <a:ext cx="7497763" cy="2308225"/>
          </a:xfrm>
          <a:prstGeom prst="rect">
            <a:avLst/>
          </a:prstGeom>
          <a:noFill/>
          <a:ln w="9525">
            <a:noFill/>
            <a:miter lim="800000"/>
            <a:headEnd/>
            <a:tailEnd/>
          </a:ln>
        </p:spPr>
        <p:txBody>
          <a:bodyPr>
            <a:spAutoFit/>
          </a:bodyPr>
          <a:lstStyle/>
          <a:p>
            <a:pPr algn="r"/>
            <a:r>
              <a:rPr lang="en-US" sz="4800" b="1">
                <a:latin typeface="Arial" charset="0"/>
              </a:rPr>
              <a:t>2 big shifts</a:t>
            </a:r>
          </a:p>
          <a:p>
            <a:pPr algn="r"/>
            <a:r>
              <a:rPr lang="en-US" sz="4800" b="1">
                <a:solidFill>
                  <a:srgbClr val="FFC000"/>
                </a:solidFill>
                <a:latin typeface="Arial" charset="0"/>
              </a:rPr>
              <a:t>and</a:t>
            </a:r>
          </a:p>
          <a:p>
            <a:pPr algn="r"/>
            <a:r>
              <a:rPr lang="en-US" sz="4800" b="1">
                <a:latin typeface="Arial" charset="0"/>
              </a:rPr>
              <a:t>1 big problem</a:t>
            </a:r>
          </a:p>
        </p:txBody>
      </p:sp>
      <p:sp>
        <p:nvSpPr>
          <p:cNvPr id="8196" name="TextBox 19"/>
          <p:cNvSpPr txBox="1">
            <a:spLocks noChangeArrowheads="1"/>
          </p:cNvSpPr>
          <p:nvPr/>
        </p:nvSpPr>
        <p:spPr bwMode="auto">
          <a:xfrm>
            <a:off x="228600" y="6019800"/>
            <a:ext cx="2286000" cy="646113"/>
          </a:xfrm>
          <a:prstGeom prst="rect">
            <a:avLst/>
          </a:prstGeom>
          <a:noFill/>
          <a:ln w="9525">
            <a:noFill/>
            <a:miter lim="800000"/>
            <a:headEnd/>
            <a:tailEnd/>
          </a:ln>
        </p:spPr>
        <p:txBody>
          <a:bodyPr>
            <a:spAutoFit/>
          </a:bodyPr>
          <a:lstStyle/>
          <a:p>
            <a:r>
              <a:rPr lang="en-US" sz="1800"/>
              <a:t>Dr. Scott McLeod</a:t>
            </a:r>
          </a:p>
          <a:p>
            <a:r>
              <a:rPr lang="en-US" sz="1800"/>
              <a:t>CASTLE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nvPr>
        </p:nvSpPr>
        <p:spPr>
          <a:xfrm>
            <a:off x="685800" y="3673475"/>
            <a:ext cx="7772400" cy="1736725"/>
          </a:xfrm>
        </p:spPr>
        <p:txBody>
          <a:bodyPr/>
          <a:lstStyle/>
          <a:p>
            <a:r>
              <a:rPr lang="en-US" sz="9600" smtClean="0">
                <a:solidFill>
                  <a:srgbClr val="5CB9E7"/>
                </a:solidFill>
                <a:effectLst/>
                <a:latin typeface="Arial Black" pitchFamily="34" charset="0"/>
              </a:rPr>
              <a:t>We are</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hyper-connected</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myspace_logo2.jpg"/>
          <p:cNvPicPr>
            <a:picLocks noChangeAspect="1"/>
          </p:cNvPicPr>
          <p:nvPr/>
        </p:nvPicPr>
        <p:blipFill>
          <a:blip r:embed="rId4" cstate="print"/>
          <a:srcRect/>
          <a:stretch>
            <a:fillRect/>
          </a:stretch>
        </p:blipFill>
        <p:spPr bwMode="auto">
          <a:xfrm>
            <a:off x="533400" y="2286000"/>
            <a:ext cx="8128000" cy="6096000"/>
          </a:xfrm>
          <a:prstGeom prst="rect">
            <a:avLst/>
          </a:prstGeom>
          <a:noFill/>
          <a:ln w="9525">
            <a:noFill/>
            <a:miter lim="800000"/>
            <a:headEnd/>
            <a:tailEnd/>
          </a:ln>
        </p:spPr>
      </p:pic>
      <p:pic>
        <p:nvPicPr>
          <p:cNvPr id="30723" name="Picture 1" descr="logo_facebook.jpg"/>
          <p:cNvPicPr>
            <a:picLocks noChangeAspect="1"/>
          </p:cNvPicPr>
          <p:nvPr/>
        </p:nvPicPr>
        <p:blipFill>
          <a:blip r:embed="rId5" cstate="print"/>
          <a:srcRect/>
          <a:stretch>
            <a:fillRect/>
          </a:stretch>
        </p:blipFill>
        <p:spPr bwMode="auto">
          <a:xfrm>
            <a:off x="0" y="0"/>
            <a:ext cx="9144000" cy="34385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srcRect/>
          <a:stretch>
            <a:fillRect/>
          </a:stretch>
        </p:blipFill>
        <p:spPr bwMode="auto">
          <a:xfrm>
            <a:off x="0" y="0"/>
            <a:ext cx="94154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srcRect/>
          <a:stretch>
            <a:fillRect/>
          </a:stretch>
        </p:blipFill>
        <p:spPr bwMode="auto">
          <a:xfrm>
            <a:off x="0" y="231775"/>
            <a:ext cx="9144000" cy="6394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4" name="Picture 1" descr="webkinz.jpg"/>
          <p:cNvPicPr>
            <a:picLocks noChangeAspect="1"/>
          </p:cNvPicPr>
          <p:nvPr/>
        </p:nvPicPr>
        <p:blipFill>
          <a:blip r:embed="rId4" cstate="print"/>
          <a:srcRect/>
          <a:stretch>
            <a:fillRect/>
          </a:stretch>
        </p:blipFill>
        <p:spPr bwMode="auto">
          <a:xfrm>
            <a:off x="-1462088" y="0"/>
            <a:ext cx="11749088" cy="70866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print"/>
          <a:srcRect/>
          <a:stretch>
            <a:fillRect/>
          </a:stretch>
        </p:blipFill>
        <p:spPr bwMode="auto">
          <a:xfrm>
            <a:off x="0" y="0"/>
            <a:ext cx="100457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srcRect r="25299"/>
          <a:stretch>
            <a:fillRect/>
          </a:stretch>
        </p:blipFill>
        <p:spPr bwMode="auto">
          <a:xfrm>
            <a:off x="0" y="0"/>
            <a:ext cx="101393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srcRect/>
          <a:stretch>
            <a:fillRect/>
          </a:stretch>
        </p:blipFill>
        <p:spPr bwMode="auto">
          <a:xfrm>
            <a:off x="0" y="0"/>
            <a:ext cx="999331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0" y="0"/>
            <a:ext cx="931615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iphone02.jpg"/>
          <p:cNvPicPr>
            <a:picLocks noChangeAspect="1"/>
          </p:cNvPicPr>
          <p:nvPr/>
        </p:nvPicPr>
        <p:blipFill>
          <a:blip r:embed="rId3" cstate="print"/>
          <a:srcRect/>
          <a:stretch>
            <a:fillRect/>
          </a:stretch>
        </p:blipFill>
        <p:spPr bwMode="auto">
          <a:xfrm>
            <a:off x="0" y="-2362200"/>
            <a:ext cx="9144000" cy="1242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838200"/>
            <a:ext cx="8229600" cy="4572000"/>
          </a:xfrm>
        </p:spPr>
        <p:txBody>
          <a:bodyPr/>
          <a:lstStyle/>
          <a:p>
            <a:pPr marL="990600" lvl="1" indent="-533400" eaLnBrk="1" hangingPunct="1">
              <a:buClr>
                <a:srgbClr val="00B050"/>
              </a:buClr>
              <a:buFontTx/>
              <a:buNone/>
              <a:defRPr/>
            </a:pPr>
            <a:r>
              <a:rPr lang="en-US" sz="5400" dirty="0" smtClean="0">
                <a:solidFill>
                  <a:srgbClr val="00B050"/>
                </a:solidFill>
                <a:effectLst/>
                <a:latin typeface="Impact" pitchFamily="34" charset="0"/>
              </a:rPr>
              <a:t>Socially functional</a:t>
            </a:r>
            <a:br>
              <a:rPr lang="en-US" sz="5400" dirty="0" smtClean="0">
                <a:solidFill>
                  <a:srgbClr val="00B050"/>
                </a:solidFill>
                <a:effectLst/>
                <a:latin typeface="Impact" pitchFamily="34" charset="0"/>
              </a:rPr>
            </a:br>
            <a:endParaRPr lang="en-US" sz="5400" dirty="0" smtClean="0">
              <a:solidFill>
                <a:srgbClr val="00B050"/>
              </a:solidFill>
              <a:effectLst/>
              <a:latin typeface="Impact" pitchFamily="34" charset="0"/>
            </a:endParaRPr>
          </a:p>
          <a:p>
            <a:pPr marL="990600" lvl="1" indent="-533400" eaLnBrk="1" hangingPunct="1">
              <a:buClr>
                <a:srgbClr val="CC00FF"/>
              </a:buClr>
              <a:buFontTx/>
              <a:buNone/>
              <a:defRPr/>
            </a:pPr>
            <a:r>
              <a:rPr lang="en-US" sz="5400" dirty="0" smtClean="0">
                <a:solidFill>
                  <a:srgbClr val="CC00FF"/>
                </a:solidFill>
                <a:effectLst/>
                <a:latin typeface="Impact" pitchFamily="34" charset="0"/>
              </a:rPr>
              <a:t>Mastery of information landscape</a:t>
            </a:r>
            <a:br>
              <a:rPr lang="en-US" sz="5400" dirty="0" smtClean="0">
                <a:solidFill>
                  <a:srgbClr val="CC00FF"/>
                </a:solidFill>
                <a:effectLst/>
                <a:latin typeface="Impact" pitchFamily="34" charset="0"/>
              </a:rPr>
            </a:br>
            <a:endParaRPr lang="en-US" sz="5400" dirty="0" smtClean="0">
              <a:solidFill>
                <a:srgbClr val="CC00FF"/>
              </a:solidFill>
              <a:effectLst/>
              <a:latin typeface="Impact" pitchFamily="34" charset="0"/>
            </a:endParaRPr>
          </a:p>
          <a:p>
            <a:pPr marL="990600" lvl="1" indent="-533400" eaLnBrk="1" hangingPunct="1">
              <a:buClr>
                <a:srgbClr val="00B0F0"/>
              </a:buClr>
              <a:buFontTx/>
              <a:buNone/>
              <a:defRPr/>
            </a:pPr>
            <a:r>
              <a:rPr lang="en-US" sz="5400" dirty="0" smtClean="0">
                <a:solidFill>
                  <a:schemeClr val="bg1">
                    <a:lumMod val="60000"/>
                    <a:lumOff val="40000"/>
                  </a:schemeClr>
                </a:solidFill>
                <a:effectLst/>
                <a:latin typeface="Impact" pitchFamily="34" charset="0"/>
              </a:rPr>
              <a:t>Economically productive</a:t>
            </a:r>
          </a:p>
        </p:txBody>
      </p:sp>
    </p:spTree>
    <p:custDataLst>
      <p:tags r:id="rId1"/>
    </p:custData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3"/>
          <p:cNvSpPr>
            <a:spLocks noGrp="1"/>
          </p:cNvSpPr>
          <p:nvPr>
            <p:ph type="ctrTitle" sz="quarter"/>
          </p:nvPr>
        </p:nvSpPr>
        <p:spPr>
          <a:xfrm>
            <a:off x="685800" y="4419600"/>
            <a:ext cx="7772400" cy="1736725"/>
          </a:xfrm>
        </p:spPr>
        <p:txBody>
          <a:bodyPr/>
          <a:lstStyle/>
          <a:p>
            <a:r>
              <a:rPr lang="en-US" sz="6000" smtClean="0">
                <a:solidFill>
                  <a:srgbClr val="0070C0"/>
                </a:solidFill>
                <a:effectLst/>
                <a:latin typeface="Arial Black" pitchFamily="34" charset="0"/>
              </a:rPr>
              <a:t>We all now </a:t>
            </a:r>
            <a:br>
              <a:rPr lang="en-US" sz="6000" smtClean="0">
                <a:solidFill>
                  <a:srgbClr val="0070C0"/>
                </a:solidFill>
                <a:effectLst/>
                <a:latin typeface="Arial Black" pitchFamily="34" charset="0"/>
              </a:rPr>
            </a:br>
            <a:r>
              <a:rPr lang="en-US" sz="6000" smtClean="0">
                <a:solidFill>
                  <a:srgbClr val="0070C0"/>
                </a:solidFill>
                <a:effectLst/>
                <a:latin typeface="Arial Black" pitchFamily="34" charset="0"/>
              </a:rPr>
              <a:t>have a voice</a:t>
            </a:r>
            <a:br>
              <a:rPr lang="en-US" sz="6000" smtClean="0">
                <a:solidFill>
                  <a:srgbClr val="0070C0"/>
                </a:solidFill>
                <a:effectLst/>
                <a:latin typeface="Arial Black" pitchFamily="34" charset="0"/>
              </a:rPr>
            </a:br>
            <a:r>
              <a:rPr lang="en-US" sz="6000" smtClean="0">
                <a:solidFill>
                  <a:srgbClr val="0070C0"/>
                </a:solidFill>
                <a:effectLst/>
                <a:latin typeface="Arial Black" pitchFamily="34" charset="0"/>
              </a:rPr>
              <a:t/>
            </a:r>
            <a:br>
              <a:rPr lang="en-US" sz="6000" smtClean="0">
                <a:solidFill>
                  <a:srgbClr val="0070C0"/>
                </a:solidFill>
                <a:effectLst/>
                <a:latin typeface="Arial Black" pitchFamily="34" charset="0"/>
              </a:rPr>
            </a:br>
            <a:r>
              <a:rPr lang="en-US" sz="4800" smtClean="0">
                <a:solidFill>
                  <a:srgbClr val="00B050"/>
                </a:solidFill>
                <a:effectLst/>
                <a:latin typeface="Arial Black" pitchFamily="34" charset="0"/>
              </a:rPr>
              <a:t>(and can find </a:t>
            </a:r>
            <a:br>
              <a:rPr lang="en-US" sz="4800" smtClean="0">
                <a:solidFill>
                  <a:srgbClr val="00B050"/>
                </a:solidFill>
                <a:effectLst/>
                <a:latin typeface="Arial Black" pitchFamily="34" charset="0"/>
              </a:rPr>
            </a:br>
            <a:r>
              <a:rPr lang="en-US" sz="4800" smtClean="0">
                <a:solidFill>
                  <a:srgbClr val="00B050"/>
                </a:solidFill>
                <a:effectLst/>
                <a:latin typeface="Arial Black" pitchFamily="34" charset="0"/>
              </a:rPr>
              <a:t>each other, share, connect, collaborate)</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3"/>
          <p:cNvSpPr>
            <a:spLocks noGrp="1"/>
          </p:cNvSpPr>
          <p:nvPr>
            <p:ph type="ctrTitle" sz="quarter"/>
          </p:nvPr>
        </p:nvSpPr>
        <p:spPr>
          <a:xfrm>
            <a:off x="0" y="3733800"/>
            <a:ext cx="9144000" cy="1736725"/>
          </a:xfrm>
        </p:spPr>
        <p:txBody>
          <a:bodyPr/>
          <a:lstStyle/>
          <a:p>
            <a:r>
              <a:rPr lang="en-US" sz="6000" smtClean="0">
                <a:solidFill>
                  <a:srgbClr val="FFC000"/>
                </a:solidFill>
                <a:effectLst/>
                <a:latin typeface="Arial Black" pitchFamily="34" charset="0"/>
              </a:rPr>
              <a:t>Anytime/anywhere </a:t>
            </a:r>
            <a:r>
              <a:rPr lang="en-US" sz="6000" smtClean="0">
                <a:solidFill>
                  <a:srgbClr val="0070C0"/>
                </a:solidFill>
                <a:effectLst/>
                <a:latin typeface="Arial Black" pitchFamily="34" charset="0"/>
              </a:rPr>
              <a:t/>
            </a:r>
            <a:br>
              <a:rPr lang="en-US" sz="6000" smtClean="0">
                <a:solidFill>
                  <a:srgbClr val="0070C0"/>
                </a:solidFill>
                <a:effectLst/>
                <a:latin typeface="Arial Black" pitchFamily="34" charset="0"/>
              </a:rPr>
            </a:br>
            <a:r>
              <a:rPr lang="en-US" sz="6000" smtClean="0">
                <a:solidFill>
                  <a:srgbClr val="0070C0"/>
                </a:solidFill>
                <a:effectLst/>
                <a:latin typeface="Arial Black" pitchFamily="34" charset="0"/>
              </a:rPr>
              <a:t>content production, connection, collaboration…</a:t>
            </a:r>
            <a:endParaRPr lang="en-US" sz="4800" smtClean="0">
              <a:solidFill>
                <a:srgbClr val="00B050"/>
              </a:solidFill>
              <a:effectLst/>
              <a:latin typeface="Arial Black"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 pause ]</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nk Gravestone.jpg"/>
          <p:cNvPicPr>
            <a:picLocks noChangeAspect="1"/>
          </p:cNvPicPr>
          <p:nvPr/>
        </p:nvPicPr>
        <p:blipFill>
          <a:blip r:embed="rId3" cstate="print"/>
          <a:stretch>
            <a:fillRect/>
          </a:stretch>
        </p:blipFill>
        <p:spPr>
          <a:xfrm>
            <a:off x="2049130" y="0"/>
            <a:ext cx="5045739" cy="6858000"/>
          </a:xfrm>
          <a:prstGeom prst="rect">
            <a:avLst/>
          </a:prstGeom>
        </p:spPr>
      </p:pic>
      <p:sp>
        <p:nvSpPr>
          <p:cNvPr id="5" name="TextBox 4"/>
          <p:cNvSpPr txBox="1"/>
          <p:nvPr/>
        </p:nvSpPr>
        <p:spPr>
          <a:xfrm>
            <a:off x="3274270" y="2515850"/>
            <a:ext cx="2963440" cy="1446550"/>
          </a:xfrm>
          <a:prstGeom prst="rect">
            <a:avLst/>
          </a:prstGeom>
          <a:noFill/>
        </p:spPr>
        <p:txBody>
          <a:bodyPr wrap="none" rtlCol="0">
            <a:spAutoFit/>
          </a:bodyPr>
          <a:lstStyle/>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CHANGE</a:t>
            </a:r>
          </a:p>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OR DIE</a:t>
            </a:r>
            <a:endParaRPr lang="en-US" sz="4400" b="1" dirty="0">
              <a:solidFill>
                <a:schemeClr val="accent4">
                  <a:lumMod val="25000"/>
                </a:schemeClr>
              </a:solidFill>
              <a:effectLst>
                <a:innerShdw blurRad="63500" dist="50800" dir="13500000">
                  <a:schemeClr val="tx1">
                    <a:alpha val="50000"/>
                  </a:schemeClr>
                </a:innerShdw>
              </a:effectLst>
              <a:latin typeface="Trajan Pro" pitchFamily="18"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Title 3"/>
          <p:cNvSpPr>
            <a:spLocks noGrp="1"/>
          </p:cNvSpPr>
          <p:nvPr>
            <p:ph type="ctrTitle" sz="quarter"/>
          </p:nvPr>
        </p:nvSpPr>
        <p:spPr>
          <a:xfrm>
            <a:off x="685800" y="2819400"/>
            <a:ext cx="7772400" cy="1736725"/>
          </a:xfrm>
        </p:spPr>
        <p:txBody>
          <a:bodyPr/>
          <a:lstStyle/>
          <a:p>
            <a:r>
              <a:rPr lang="en-US" sz="6000" dirty="0" smtClean="0">
                <a:solidFill>
                  <a:srgbClr val="0070C0"/>
                </a:solidFill>
                <a:effectLst/>
                <a:latin typeface="Arial Black" pitchFamily="34" charset="0"/>
              </a:rPr>
              <a:t>Lightning </a:t>
            </a:r>
            <a:br>
              <a:rPr lang="en-US" sz="6000" dirty="0" smtClean="0">
                <a:solidFill>
                  <a:srgbClr val="0070C0"/>
                </a:solidFill>
                <a:effectLst/>
                <a:latin typeface="Arial Black" pitchFamily="34" charset="0"/>
              </a:rPr>
            </a:br>
            <a:r>
              <a:rPr lang="en-US" sz="6000" dirty="0" smtClean="0">
                <a:solidFill>
                  <a:srgbClr val="0070C0"/>
                </a:solidFill>
                <a:effectLst/>
                <a:latin typeface="Arial Black" pitchFamily="34" charset="0"/>
              </a:rPr>
              <a:t>round</a:t>
            </a:r>
            <a:endParaRPr lang="en-US" sz="4800" dirty="0" smtClean="0">
              <a:solidFill>
                <a:srgbClr val="00B050"/>
              </a:solidFill>
              <a:effectLst/>
              <a:latin typeface="Arial Black" pitchFamily="34" charset="0"/>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newspapers,</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magazines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music</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radio</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television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idyouknow4.mpg">
            <a:hlinkClick r:id="" action="ppaction://media"/>
          </p:cNvPr>
          <p:cNvPicPr>
            <a:picLocks noRot="1" noChangeAspect="1"/>
          </p:cNvPicPr>
          <p:nvPr>
            <a:videoFile r:link="rId1"/>
          </p:nvPr>
        </p:nvPicPr>
        <p:blipFill>
          <a:blip r:embed="rId4" cstate="print"/>
          <a:stretch>
            <a:fillRect/>
          </a:stretch>
        </p:blipFill>
        <p:spPr>
          <a:xfrm>
            <a:off x="0" y="871979"/>
            <a:ext cx="9144000" cy="51140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4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movies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books,</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reading</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maps, travel,</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travel agencies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76200" y="-1295400"/>
            <a:ext cx="9144000" cy="51054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business, </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personal finance, </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money management</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medicine,</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health</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postal service</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real estate</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politics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universities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3"/>
          <p:cNvSpPr>
            <a:spLocks noGrp="1"/>
          </p:cNvSpPr>
          <p:nvPr>
            <p:ph type="ctrTitle" sz="quarter"/>
          </p:nvPr>
        </p:nvSpPr>
        <p:spPr>
          <a:xfrm>
            <a:off x="685800" y="2819400"/>
            <a:ext cx="7772400" cy="1736725"/>
          </a:xfrm>
        </p:spPr>
        <p:txBody>
          <a:bodyPr/>
          <a:lstStyle/>
          <a:p>
            <a:r>
              <a:rPr lang="en-US" sz="6000" smtClean="0">
                <a:solidFill>
                  <a:srgbClr val="0070C0"/>
                </a:solidFill>
                <a:effectLst/>
                <a:latin typeface="Arial Black" pitchFamily="34" charset="0"/>
              </a:rPr>
              <a:t>Information-oriented</a:t>
            </a:r>
            <a:endParaRPr lang="en-US" sz="4800" smtClean="0">
              <a:solidFill>
                <a:srgbClr val="00B050"/>
              </a:solidFill>
              <a:effectLst/>
              <a:latin typeface="Arial Black"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Everything </a:t>
            </a:r>
            <a:br>
              <a:rPr lang="en-US" dirty="0" smtClean="0"/>
            </a:br>
            <a:r>
              <a:rPr lang="en-US" dirty="0" smtClean="0"/>
              <a:t>is moving </a:t>
            </a:r>
            <a:br>
              <a:rPr lang="en-US" dirty="0" smtClean="0"/>
            </a:br>
            <a:r>
              <a:rPr lang="en-US" dirty="0" smtClean="0"/>
              <a:t>to the Web</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P-12</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schools</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 pause ]</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3"/>
          <p:cNvSpPr>
            <a:spLocks noGrp="1"/>
          </p:cNvSpPr>
          <p:nvPr>
            <p:ph type="ctrTitle" sz="quarter"/>
          </p:nvPr>
        </p:nvSpPr>
        <p:spPr>
          <a:xfrm>
            <a:off x="685800" y="3200400"/>
            <a:ext cx="7772400" cy="1736725"/>
          </a:xfrm>
        </p:spPr>
        <p:txBody>
          <a:bodyPr/>
          <a:lstStyle/>
          <a:p>
            <a:r>
              <a:rPr lang="en-US" sz="9600" smtClean="0">
                <a:solidFill>
                  <a:srgbClr val="5CB9E7"/>
                </a:solidFill>
                <a:effectLst/>
                <a:latin typeface="Arial Black" pitchFamily="34" charset="0"/>
              </a:rPr>
              <a:t>Big </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shift 2</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Chart 1"/>
          <p:cNvGraphicFramePr>
            <a:graphicFrameLocks/>
          </p:cNvGraphicFramePr>
          <p:nvPr/>
        </p:nvGraphicFramePr>
        <p:xfrm>
          <a:off x="0" y="228600"/>
          <a:ext cx="9144000" cy="5943600"/>
        </p:xfrm>
        <a:graphic>
          <a:graphicData uri="http://schemas.openxmlformats.org/presentationml/2006/ole">
            <p:oleObj spid="_x0000_s1026" r:id="rId4" imgW="9144793" imgH="5944115" progId="Excel.Sheet.8">
              <p:embed/>
            </p:oleObj>
          </a:graphicData>
        </a:graphic>
      </p:graphicFrame>
      <p:sp>
        <p:nvSpPr>
          <p:cNvPr id="1027" name="TextBox 1"/>
          <p:cNvSpPr txBox="1">
            <a:spLocks noChangeArrowheads="1"/>
          </p:cNvSpPr>
          <p:nvPr/>
        </p:nvSpPr>
        <p:spPr bwMode="auto">
          <a:xfrm>
            <a:off x="1905000" y="381000"/>
            <a:ext cx="2971800" cy="1219200"/>
          </a:xfrm>
          <a:prstGeom prst="rect">
            <a:avLst/>
          </a:prstGeom>
          <a:noFill/>
          <a:ln w="9525">
            <a:noFill/>
            <a:miter lim="800000"/>
            <a:headEnd/>
            <a:tailEnd/>
          </a:ln>
        </p:spPr>
        <p:txBody>
          <a:bodyPr wrap="none"/>
          <a:lstStyle/>
          <a:p>
            <a:pPr algn="ctr"/>
            <a:r>
              <a:rPr lang="en-US">
                <a:solidFill>
                  <a:srgbClr val="0070C0"/>
                </a:solidFill>
                <a:latin typeface="Impact" pitchFamily="34" charset="0"/>
              </a:rPr>
              <a:t>Percentile change in </a:t>
            </a:r>
            <a:br>
              <a:rPr lang="en-US">
                <a:solidFill>
                  <a:srgbClr val="0070C0"/>
                </a:solidFill>
                <a:latin typeface="Impact" pitchFamily="34" charset="0"/>
              </a:rPr>
            </a:br>
            <a:r>
              <a:rPr lang="en-US">
                <a:solidFill>
                  <a:srgbClr val="0070C0"/>
                </a:solidFill>
                <a:latin typeface="Impact" pitchFamily="34" charset="0"/>
              </a:rPr>
              <a:t>importance of task type </a:t>
            </a:r>
            <a:br>
              <a:rPr lang="en-US">
                <a:solidFill>
                  <a:srgbClr val="0070C0"/>
                </a:solidFill>
                <a:latin typeface="Impact" pitchFamily="34" charset="0"/>
              </a:rPr>
            </a:br>
            <a:r>
              <a:rPr lang="en-US">
                <a:solidFill>
                  <a:srgbClr val="0070C0"/>
                </a:solidFill>
                <a:latin typeface="Impact" pitchFamily="34" charset="0"/>
              </a:rPr>
              <a:t>in U.S. economy</a:t>
            </a:r>
            <a:endParaRPr lang="en-US"/>
          </a:p>
        </p:txBody>
      </p:sp>
      <p:sp>
        <p:nvSpPr>
          <p:cNvPr id="4" name="TextBox 3"/>
          <p:cNvSpPr txBox="1"/>
          <p:nvPr/>
        </p:nvSpPr>
        <p:spPr>
          <a:xfrm>
            <a:off x="846138" y="6324600"/>
            <a:ext cx="7451725" cy="461963"/>
          </a:xfrm>
          <a:prstGeom prst="rect">
            <a:avLst/>
          </a:prstGeom>
          <a:noFill/>
        </p:spPr>
        <p:txBody>
          <a:bodyPr wrap="none">
            <a:spAutoFit/>
          </a:bodyPr>
          <a:lstStyle/>
          <a:p>
            <a:pPr>
              <a:defRPr/>
            </a:pPr>
            <a:r>
              <a:rPr lang="en-US" sz="1200" dirty="0" err="1">
                <a:solidFill>
                  <a:schemeClr val="accent5">
                    <a:lumMod val="75000"/>
                  </a:schemeClr>
                </a:solidFill>
              </a:rPr>
              <a:t>Autor</a:t>
            </a:r>
            <a:r>
              <a:rPr lang="en-US" sz="1200" dirty="0">
                <a:solidFill>
                  <a:schemeClr val="accent5">
                    <a:lumMod val="75000"/>
                  </a:schemeClr>
                </a:solidFill>
              </a:rPr>
              <a:t>, D., Levy, F., &amp; </a:t>
            </a:r>
            <a:r>
              <a:rPr lang="en-US" sz="1200" dirty="0" err="1">
                <a:solidFill>
                  <a:schemeClr val="accent5">
                    <a:lumMod val="75000"/>
                  </a:schemeClr>
                </a:solidFill>
              </a:rPr>
              <a:t>Murnane</a:t>
            </a:r>
            <a:r>
              <a:rPr lang="en-US" sz="1200" dirty="0">
                <a:solidFill>
                  <a:schemeClr val="accent5">
                    <a:lumMod val="75000"/>
                  </a:schemeClr>
                </a:solidFill>
              </a:rPr>
              <a:t>, R. J. (2003). The skill content of recent technological change: </a:t>
            </a:r>
            <a:br>
              <a:rPr lang="en-US" sz="1200" dirty="0">
                <a:solidFill>
                  <a:schemeClr val="accent5">
                    <a:lumMod val="75000"/>
                  </a:schemeClr>
                </a:solidFill>
              </a:rPr>
            </a:br>
            <a:r>
              <a:rPr lang="en-US" sz="1200" dirty="0">
                <a:solidFill>
                  <a:schemeClr val="accent5">
                    <a:lumMod val="75000"/>
                  </a:schemeClr>
                </a:solidFill>
              </a:rPr>
              <a:t>An empirical exploration. </a:t>
            </a:r>
            <a:r>
              <a:rPr lang="en-US" sz="1200" i="1" dirty="0">
                <a:solidFill>
                  <a:schemeClr val="accent5">
                    <a:lumMod val="75000"/>
                  </a:schemeClr>
                </a:solidFill>
              </a:rPr>
              <a:t>Quarterly Journal of Economics 188</a:t>
            </a:r>
            <a:r>
              <a:rPr lang="en-US" sz="1200" dirty="0">
                <a:solidFill>
                  <a:schemeClr val="accent5">
                    <a:lumMod val="75000"/>
                  </a:schemeClr>
                </a:solidFill>
              </a:rPr>
              <a:t>, 4. [updated, D. </a:t>
            </a:r>
            <a:r>
              <a:rPr lang="en-US" sz="1200" dirty="0" err="1">
                <a:solidFill>
                  <a:schemeClr val="accent5">
                    <a:lumMod val="75000"/>
                  </a:schemeClr>
                </a:solidFill>
              </a:rPr>
              <a:t>Autor</a:t>
            </a:r>
            <a:r>
              <a:rPr lang="en-US" sz="1200" dirty="0">
                <a:solidFill>
                  <a:schemeClr val="accent5">
                    <a:lumMod val="75000"/>
                  </a:schemeClr>
                </a:solidFill>
              </a:rPr>
              <a:t>, 2008]</a:t>
            </a:r>
          </a:p>
        </p:txBody>
      </p:sp>
      <p:sp>
        <p:nvSpPr>
          <p:cNvPr id="1029" name="TextBox 4"/>
          <p:cNvSpPr txBox="1">
            <a:spLocks noChangeArrowheads="1"/>
          </p:cNvSpPr>
          <p:nvPr/>
        </p:nvSpPr>
        <p:spPr bwMode="auto">
          <a:xfrm rot="-1705438">
            <a:off x="6640513" y="1069975"/>
            <a:ext cx="1246187" cy="400050"/>
          </a:xfrm>
          <a:prstGeom prst="rect">
            <a:avLst/>
          </a:prstGeom>
          <a:noFill/>
          <a:ln w="9525">
            <a:noFill/>
            <a:miter lim="800000"/>
            <a:headEnd/>
            <a:tailEnd/>
          </a:ln>
        </p:spPr>
        <p:txBody>
          <a:bodyPr wrap="none">
            <a:spAutoFit/>
          </a:bodyPr>
          <a:lstStyle/>
          <a:p>
            <a:r>
              <a:rPr lang="en-US" sz="2000">
                <a:solidFill>
                  <a:srgbClr val="00B050"/>
                </a:solidFill>
              </a:rPr>
              <a:t>Abstract</a:t>
            </a:r>
          </a:p>
        </p:txBody>
      </p:sp>
      <p:sp>
        <p:nvSpPr>
          <p:cNvPr id="1030" name="TextBox 5"/>
          <p:cNvSpPr txBox="1">
            <a:spLocks noChangeArrowheads="1"/>
          </p:cNvSpPr>
          <p:nvPr/>
        </p:nvSpPr>
        <p:spPr bwMode="auto">
          <a:xfrm rot="2182383">
            <a:off x="6559550" y="3962400"/>
            <a:ext cx="1158875" cy="400050"/>
          </a:xfrm>
          <a:prstGeom prst="rect">
            <a:avLst/>
          </a:prstGeom>
          <a:noFill/>
          <a:ln w="9525">
            <a:noFill/>
            <a:miter lim="800000"/>
            <a:headEnd/>
            <a:tailEnd/>
          </a:ln>
        </p:spPr>
        <p:txBody>
          <a:bodyPr wrap="none">
            <a:spAutoFit/>
          </a:bodyPr>
          <a:lstStyle/>
          <a:p>
            <a:r>
              <a:rPr lang="en-US" sz="2000">
                <a:solidFill>
                  <a:srgbClr val="FFFF00"/>
                </a:solidFill>
              </a:rPr>
              <a:t>Routine</a:t>
            </a:r>
          </a:p>
        </p:txBody>
      </p:sp>
      <p:sp>
        <p:nvSpPr>
          <p:cNvPr id="1031" name="TextBox 6"/>
          <p:cNvSpPr txBox="1">
            <a:spLocks noChangeArrowheads="1"/>
          </p:cNvSpPr>
          <p:nvPr/>
        </p:nvSpPr>
        <p:spPr bwMode="auto">
          <a:xfrm rot="160345">
            <a:off x="6889750" y="4749800"/>
            <a:ext cx="1103313" cy="400050"/>
          </a:xfrm>
          <a:prstGeom prst="rect">
            <a:avLst/>
          </a:prstGeom>
          <a:noFill/>
          <a:ln w="9525">
            <a:noFill/>
            <a:miter lim="800000"/>
            <a:headEnd/>
            <a:tailEnd/>
          </a:ln>
        </p:spPr>
        <p:txBody>
          <a:bodyPr wrap="none">
            <a:spAutoFit/>
          </a:bodyPr>
          <a:lstStyle/>
          <a:p>
            <a:r>
              <a:rPr lang="en-US" sz="2000">
                <a:solidFill>
                  <a:srgbClr val="FF0000"/>
                </a:solidFill>
              </a:rPr>
              <a:t>Manual</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3"/>
          <p:cNvSpPr txBox="1">
            <a:spLocks noChangeArrowheads="1"/>
          </p:cNvSpPr>
          <p:nvPr/>
        </p:nvSpPr>
        <p:spPr bwMode="auto">
          <a:xfrm>
            <a:off x="533400" y="1295400"/>
            <a:ext cx="3341688" cy="584200"/>
          </a:xfrm>
          <a:prstGeom prst="rect">
            <a:avLst/>
          </a:prstGeom>
          <a:noFill/>
          <a:ln w="9525">
            <a:noFill/>
            <a:miter lim="800000"/>
            <a:headEnd/>
            <a:tailEnd/>
          </a:ln>
        </p:spPr>
        <p:txBody>
          <a:bodyPr wrap="none">
            <a:spAutoFit/>
          </a:bodyPr>
          <a:lstStyle/>
          <a:p>
            <a:r>
              <a:rPr lang="en-US"/>
              <a:t>critical thinking</a:t>
            </a:r>
          </a:p>
        </p:txBody>
      </p:sp>
      <p:sp>
        <p:nvSpPr>
          <p:cNvPr id="57347" name="TextBox 2"/>
          <p:cNvSpPr txBox="1">
            <a:spLocks noChangeArrowheads="1"/>
          </p:cNvSpPr>
          <p:nvPr/>
        </p:nvSpPr>
        <p:spPr bwMode="auto">
          <a:xfrm>
            <a:off x="4876800" y="1447800"/>
            <a:ext cx="3467100" cy="584200"/>
          </a:xfrm>
          <a:prstGeom prst="rect">
            <a:avLst/>
          </a:prstGeom>
          <a:noFill/>
          <a:ln w="9525">
            <a:noFill/>
            <a:miter lim="800000"/>
            <a:headEnd/>
            <a:tailEnd/>
          </a:ln>
        </p:spPr>
        <p:txBody>
          <a:bodyPr wrap="none">
            <a:spAutoFit/>
          </a:bodyPr>
          <a:lstStyle/>
          <a:p>
            <a:r>
              <a:rPr lang="en-US"/>
              <a:t>problem solving</a:t>
            </a:r>
          </a:p>
        </p:txBody>
      </p:sp>
      <p:sp>
        <p:nvSpPr>
          <p:cNvPr id="57348" name="TextBox 4"/>
          <p:cNvSpPr txBox="1">
            <a:spLocks noChangeArrowheads="1"/>
          </p:cNvSpPr>
          <p:nvPr/>
        </p:nvSpPr>
        <p:spPr bwMode="auto">
          <a:xfrm>
            <a:off x="228600" y="2971800"/>
            <a:ext cx="2819400" cy="584200"/>
          </a:xfrm>
          <a:prstGeom prst="rect">
            <a:avLst/>
          </a:prstGeom>
          <a:noFill/>
          <a:ln w="9525">
            <a:noFill/>
            <a:miter lim="800000"/>
            <a:headEnd/>
            <a:tailEnd/>
          </a:ln>
        </p:spPr>
        <p:txBody>
          <a:bodyPr wrap="none">
            <a:spAutoFit/>
          </a:bodyPr>
          <a:lstStyle/>
          <a:p>
            <a:r>
              <a:rPr lang="en-US"/>
              <a:t>collaboration</a:t>
            </a:r>
          </a:p>
        </p:txBody>
      </p:sp>
      <p:sp>
        <p:nvSpPr>
          <p:cNvPr id="57349" name="TextBox 5"/>
          <p:cNvSpPr txBox="1">
            <a:spLocks noChangeArrowheads="1"/>
          </p:cNvSpPr>
          <p:nvPr/>
        </p:nvSpPr>
        <p:spPr bwMode="auto">
          <a:xfrm>
            <a:off x="1447800" y="2133600"/>
            <a:ext cx="2597150" cy="584200"/>
          </a:xfrm>
          <a:prstGeom prst="rect">
            <a:avLst/>
          </a:prstGeom>
          <a:noFill/>
          <a:ln w="9525">
            <a:noFill/>
            <a:miter lim="800000"/>
            <a:headEnd/>
            <a:tailEnd/>
          </a:ln>
        </p:spPr>
        <p:txBody>
          <a:bodyPr wrap="none">
            <a:spAutoFit/>
          </a:bodyPr>
          <a:lstStyle/>
          <a:p>
            <a:r>
              <a:rPr lang="en-US"/>
              <a:t>adaptability</a:t>
            </a:r>
          </a:p>
        </p:txBody>
      </p:sp>
      <p:sp>
        <p:nvSpPr>
          <p:cNvPr id="57350" name="TextBox 6"/>
          <p:cNvSpPr txBox="1">
            <a:spLocks noChangeArrowheads="1"/>
          </p:cNvSpPr>
          <p:nvPr/>
        </p:nvSpPr>
        <p:spPr bwMode="auto">
          <a:xfrm>
            <a:off x="2590800" y="4572000"/>
            <a:ext cx="3908425" cy="584200"/>
          </a:xfrm>
          <a:prstGeom prst="rect">
            <a:avLst/>
          </a:prstGeom>
          <a:noFill/>
          <a:ln w="9525">
            <a:noFill/>
            <a:miter lim="800000"/>
            <a:headEnd/>
            <a:tailEnd/>
          </a:ln>
        </p:spPr>
        <p:txBody>
          <a:bodyPr wrap="none">
            <a:spAutoFit/>
          </a:bodyPr>
          <a:lstStyle/>
          <a:p>
            <a:r>
              <a:rPr lang="en-US"/>
              <a:t>entrepeneurialism</a:t>
            </a:r>
          </a:p>
        </p:txBody>
      </p:sp>
      <p:sp>
        <p:nvSpPr>
          <p:cNvPr id="57351" name="TextBox 7"/>
          <p:cNvSpPr txBox="1">
            <a:spLocks noChangeArrowheads="1"/>
          </p:cNvSpPr>
          <p:nvPr/>
        </p:nvSpPr>
        <p:spPr bwMode="auto">
          <a:xfrm>
            <a:off x="4648200" y="3124200"/>
            <a:ext cx="2098675" cy="584200"/>
          </a:xfrm>
          <a:prstGeom prst="rect">
            <a:avLst/>
          </a:prstGeom>
          <a:noFill/>
          <a:ln w="9525">
            <a:noFill/>
            <a:miter lim="800000"/>
            <a:headEnd/>
            <a:tailEnd/>
          </a:ln>
        </p:spPr>
        <p:txBody>
          <a:bodyPr wrap="none">
            <a:spAutoFit/>
          </a:bodyPr>
          <a:lstStyle/>
          <a:p>
            <a:r>
              <a:rPr lang="en-US"/>
              <a:t>creativity</a:t>
            </a:r>
          </a:p>
        </p:txBody>
      </p:sp>
      <p:sp>
        <p:nvSpPr>
          <p:cNvPr id="57352" name="TextBox 8"/>
          <p:cNvSpPr txBox="1">
            <a:spLocks noChangeArrowheads="1"/>
          </p:cNvSpPr>
          <p:nvPr/>
        </p:nvSpPr>
        <p:spPr bwMode="auto">
          <a:xfrm>
            <a:off x="4800600" y="381000"/>
            <a:ext cx="3914775" cy="584200"/>
          </a:xfrm>
          <a:prstGeom prst="rect">
            <a:avLst/>
          </a:prstGeom>
          <a:noFill/>
          <a:ln w="9525">
            <a:noFill/>
            <a:miter lim="800000"/>
            <a:headEnd/>
            <a:tailEnd/>
          </a:ln>
        </p:spPr>
        <p:txBody>
          <a:bodyPr wrap="none">
            <a:spAutoFit/>
          </a:bodyPr>
          <a:lstStyle/>
          <a:p>
            <a:r>
              <a:rPr lang="en-US"/>
              <a:t>effective speaking</a:t>
            </a:r>
          </a:p>
        </p:txBody>
      </p:sp>
      <p:sp>
        <p:nvSpPr>
          <p:cNvPr id="57353" name="TextBox 9"/>
          <p:cNvSpPr txBox="1">
            <a:spLocks noChangeArrowheads="1"/>
          </p:cNvSpPr>
          <p:nvPr/>
        </p:nvSpPr>
        <p:spPr bwMode="auto">
          <a:xfrm>
            <a:off x="4267200" y="5257800"/>
            <a:ext cx="3494088" cy="584200"/>
          </a:xfrm>
          <a:prstGeom prst="rect">
            <a:avLst/>
          </a:prstGeom>
          <a:noFill/>
          <a:ln w="9525">
            <a:noFill/>
            <a:miter lim="800000"/>
            <a:headEnd/>
            <a:tailEnd/>
          </a:ln>
        </p:spPr>
        <p:txBody>
          <a:bodyPr wrap="none">
            <a:spAutoFit/>
          </a:bodyPr>
          <a:lstStyle/>
          <a:p>
            <a:r>
              <a:rPr lang="en-US"/>
              <a:t>effective writing</a:t>
            </a:r>
          </a:p>
        </p:txBody>
      </p:sp>
      <p:sp>
        <p:nvSpPr>
          <p:cNvPr id="57354" name="TextBox 10"/>
          <p:cNvSpPr txBox="1">
            <a:spLocks noChangeArrowheads="1"/>
          </p:cNvSpPr>
          <p:nvPr/>
        </p:nvSpPr>
        <p:spPr bwMode="auto">
          <a:xfrm>
            <a:off x="304800" y="5257800"/>
            <a:ext cx="2325688" cy="584200"/>
          </a:xfrm>
          <a:prstGeom prst="rect">
            <a:avLst/>
          </a:prstGeom>
          <a:noFill/>
          <a:ln w="9525">
            <a:noFill/>
            <a:miter lim="800000"/>
            <a:headEnd/>
            <a:tailEnd/>
          </a:ln>
        </p:spPr>
        <p:txBody>
          <a:bodyPr wrap="none">
            <a:spAutoFit/>
          </a:bodyPr>
          <a:lstStyle/>
          <a:p>
            <a:r>
              <a:rPr lang="en-US"/>
              <a:t>innovation</a:t>
            </a:r>
          </a:p>
        </p:txBody>
      </p:sp>
      <p:sp>
        <p:nvSpPr>
          <p:cNvPr id="57355" name="TextBox 11"/>
          <p:cNvSpPr txBox="1">
            <a:spLocks noChangeArrowheads="1"/>
          </p:cNvSpPr>
          <p:nvPr/>
        </p:nvSpPr>
        <p:spPr bwMode="auto">
          <a:xfrm>
            <a:off x="4495800" y="2286000"/>
            <a:ext cx="4198938" cy="584200"/>
          </a:xfrm>
          <a:prstGeom prst="rect">
            <a:avLst/>
          </a:prstGeom>
          <a:noFill/>
          <a:ln w="9525">
            <a:noFill/>
            <a:miter lim="800000"/>
            <a:headEnd/>
            <a:tailEnd/>
          </a:ln>
        </p:spPr>
        <p:txBody>
          <a:bodyPr wrap="none">
            <a:spAutoFit/>
          </a:bodyPr>
          <a:lstStyle/>
          <a:p>
            <a:r>
              <a:rPr lang="en-US"/>
              <a:t>information literacy</a:t>
            </a:r>
          </a:p>
        </p:txBody>
      </p:sp>
      <p:sp>
        <p:nvSpPr>
          <p:cNvPr id="57356" name="TextBox 12"/>
          <p:cNvSpPr txBox="1">
            <a:spLocks noChangeArrowheads="1"/>
          </p:cNvSpPr>
          <p:nvPr/>
        </p:nvSpPr>
        <p:spPr bwMode="auto">
          <a:xfrm>
            <a:off x="1524000" y="3733800"/>
            <a:ext cx="3067050" cy="584200"/>
          </a:xfrm>
          <a:prstGeom prst="rect">
            <a:avLst/>
          </a:prstGeom>
          <a:noFill/>
          <a:ln w="9525">
            <a:noFill/>
            <a:miter lim="800000"/>
            <a:headEnd/>
            <a:tailEnd/>
          </a:ln>
        </p:spPr>
        <p:txBody>
          <a:bodyPr wrap="none">
            <a:spAutoFit/>
          </a:bodyPr>
          <a:lstStyle/>
          <a:p>
            <a:r>
              <a:rPr lang="en-US"/>
              <a:t>media fluency</a:t>
            </a:r>
          </a:p>
        </p:txBody>
      </p:sp>
      <p:sp>
        <p:nvSpPr>
          <p:cNvPr id="57357" name="TextBox 13"/>
          <p:cNvSpPr txBox="1">
            <a:spLocks noChangeArrowheads="1"/>
          </p:cNvSpPr>
          <p:nvPr/>
        </p:nvSpPr>
        <p:spPr bwMode="auto">
          <a:xfrm>
            <a:off x="1447800" y="6019800"/>
            <a:ext cx="2106613" cy="584200"/>
          </a:xfrm>
          <a:prstGeom prst="rect">
            <a:avLst/>
          </a:prstGeom>
          <a:noFill/>
          <a:ln w="9525">
            <a:noFill/>
            <a:miter lim="800000"/>
            <a:headEnd/>
            <a:tailEnd/>
          </a:ln>
        </p:spPr>
        <p:txBody>
          <a:bodyPr wrap="none">
            <a:spAutoFit/>
          </a:bodyPr>
          <a:lstStyle/>
          <a:p>
            <a:r>
              <a:rPr lang="en-US"/>
              <a:t>synthesis</a:t>
            </a:r>
          </a:p>
        </p:txBody>
      </p:sp>
      <p:sp>
        <p:nvSpPr>
          <p:cNvPr id="57358" name="TextBox 14"/>
          <p:cNvSpPr txBox="1">
            <a:spLocks noChangeArrowheads="1"/>
          </p:cNvSpPr>
          <p:nvPr/>
        </p:nvSpPr>
        <p:spPr bwMode="auto">
          <a:xfrm>
            <a:off x="5410200" y="3733800"/>
            <a:ext cx="3290888" cy="584200"/>
          </a:xfrm>
          <a:prstGeom prst="rect">
            <a:avLst/>
          </a:prstGeom>
          <a:noFill/>
          <a:ln w="9525">
            <a:noFill/>
            <a:miter lim="800000"/>
            <a:headEnd/>
            <a:tailEnd/>
          </a:ln>
        </p:spPr>
        <p:txBody>
          <a:bodyPr wrap="none">
            <a:spAutoFit/>
          </a:bodyPr>
          <a:lstStyle/>
          <a:p>
            <a:r>
              <a:rPr lang="en-US"/>
              <a:t>analytical skills</a:t>
            </a:r>
          </a:p>
        </p:txBody>
      </p:sp>
      <p:sp>
        <p:nvSpPr>
          <p:cNvPr id="57359" name="TextBox 15"/>
          <p:cNvSpPr txBox="1">
            <a:spLocks noChangeArrowheads="1"/>
          </p:cNvSpPr>
          <p:nvPr/>
        </p:nvSpPr>
        <p:spPr bwMode="auto">
          <a:xfrm>
            <a:off x="5715000" y="6019800"/>
            <a:ext cx="1922463" cy="584200"/>
          </a:xfrm>
          <a:prstGeom prst="rect">
            <a:avLst/>
          </a:prstGeom>
          <a:noFill/>
          <a:ln w="9525">
            <a:noFill/>
            <a:miter lim="800000"/>
            <a:headEnd/>
            <a:tailEnd/>
          </a:ln>
        </p:spPr>
        <p:txBody>
          <a:bodyPr wrap="none">
            <a:spAutoFit/>
          </a:bodyPr>
          <a:lstStyle/>
          <a:p>
            <a:r>
              <a:rPr lang="en-US"/>
              <a:t>curiosity</a:t>
            </a:r>
          </a:p>
        </p:txBody>
      </p:sp>
      <p:sp>
        <p:nvSpPr>
          <p:cNvPr id="57360" name="TextBox 16"/>
          <p:cNvSpPr txBox="1">
            <a:spLocks noChangeArrowheads="1"/>
          </p:cNvSpPr>
          <p:nvPr/>
        </p:nvSpPr>
        <p:spPr bwMode="auto">
          <a:xfrm>
            <a:off x="0" y="381000"/>
            <a:ext cx="3736975" cy="584200"/>
          </a:xfrm>
          <a:prstGeom prst="rect">
            <a:avLst/>
          </a:prstGeom>
          <a:noFill/>
          <a:ln w="9525">
            <a:noFill/>
            <a:miter lim="800000"/>
            <a:headEnd/>
            <a:tailEnd/>
          </a:ln>
        </p:spPr>
        <p:txBody>
          <a:bodyPr wrap="none">
            <a:spAutoFit/>
          </a:bodyPr>
          <a:lstStyle/>
          <a:p>
            <a:r>
              <a:rPr lang="en-US"/>
              <a:t>global awareness</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533400" y="1371600"/>
          <a:ext cx="7924800" cy="5029200"/>
        </p:xfrm>
        <a:graphic>
          <a:graphicData uri="http://schemas.openxmlformats.org/presentationml/2006/ole">
            <p:oleObj spid="_x0000_s2050" name="Worksheet" r:id="rId4" imgW="7925487" imgH="5029636" progId="Excel.Sheet.8">
              <p:embed/>
            </p:oleObj>
          </a:graphicData>
        </a:graphic>
      </p:graphicFrame>
      <p:sp>
        <p:nvSpPr>
          <p:cNvPr id="2051" name="TextBox 5"/>
          <p:cNvSpPr txBox="1">
            <a:spLocks noChangeArrowheads="1"/>
          </p:cNvSpPr>
          <p:nvPr/>
        </p:nvSpPr>
        <p:spPr bwMode="auto">
          <a:xfrm>
            <a:off x="609600" y="204788"/>
            <a:ext cx="8212138" cy="938212"/>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
        <p:nvSpPr>
          <p:cNvPr id="4" name="TextBox 3"/>
          <p:cNvSpPr txBox="1"/>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Chart 4"/>
          <p:cNvGraphicFramePr>
            <a:graphicFrameLocks/>
          </p:cNvGraphicFramePr>
          <p:nvPr/>
        </p:nvGraphicFramePr>
        <p:xfrm>
          <a:off x="533400" y="1295400"/>
          <a:ext cx="8077200" cy="5181600"/>
        </p:xfrm>
        <a:graphic>
          <a:graphicData uri="http://schemas.openxmlformats.org/presentationml/2006/ole">
            <p:oleObj spid="_x0000_s3074" r:id="rId4" imgW="8077900" imgH="5182049" progId="Excel.Sheet.8">
              <p:embed/>
            </p:oleObj>
          </a:graphicData>
        </a:graphic>
      </p:graphicFrame>
      <p:sp>
        <p:nvSpPr>
          <p:cNvPr id="3075" name="TextBox 5"/>
          <p:cNvSpPr txBox="1">
            <a:spLocks noChangeArrowheads="1"/>
          </p:cNvSpPr>
          <p:nvPr/>
        </p:nvSpPr>
        <p:spPr bwMode="auto">
          <a:xfrm>
            <a:off x="609600" y="128588"/>
            <a:ext cx="8212138" cy="938212"/>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
        <p:nvSpPr>
          <p:cNvPr id="4" name="TextBox 3"/>
          <p:cNvSpPr txBox="1"/>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defRPr/>
            </a:pPr>
            <a:r>
              <a:rPr lang="en-US" dirty="0" smtClean="0">
                <a:solidFill>
                  <a:srgbClr val="00B050"/>
                </a:solidFill>
                <a:latin typeface="Impact" pitchFamily="34" charset="0"/>
              </a:rPr>
              <a:t>MANUFACTURING IN IOWA</a:t>
            </a:r>
            <a:endParaRPr lang="en-US" dirty="0">
              <a:solidFill>
                <a:srgbClr val="00B050"/>
              </a:solidFill>
              <a:latin typeface="Impact" pitchFamily="34" charset="0"/>
            </a:endParaRPr>
          </a:p>
        </p:txBody>
      </p:sp>
      <p:graphicFrame>
        <p:nvGraphicFramePr>
          <p:cNvPr id="4098" name="Content Placeholder 6"/>
          <p:cNvGraphicFramePr>
            <a:graphicFrameLocks noChangeAspect="1"/>
          </p:cNvGraphicFramePr>
          <p:nvPr>
            <p:ph sz="half" idx="2"/>
          </p:nvPr>
        </p:nvGraphicFramePr>
        <p:xfrm>
          <a:off x="-98425" y="2068513"/>
          <a:ext cx="4822825" cy="4941887"/>
        </p:xfrm>
        <a:graphic>
          <a:graphicData uri="http://schemas.openxmlformats.org/presentationml/2006/ole">
            <p:oleObj spid="_x0000_s4098" name="Chart" r:id="rId4" imgW="10001402" imgH="10248900" progId="MSGraph.Chart.8">
              <p:embed followColorScheme="full"/>
            </p:oleObj>
          </a:graphicData>
        </a:graphic>
      </p:graphicFrame>
      <p:graphicFrame>
        <p:nvGraphicFramePr>
          <p:cNvPr id="4099" name="Object 3"/>
          <p:cNvGraphicFramePr>
            <a:graphicFrameLocks noChangeAspect="1"/>
          </p:cNvGraphicFramePr>
          <p:nvPr/>
        </p:nvGraphicFramePr>
        <p:xfrm>
          <a:off x="4397375" y="2068513"/>
          <a:ext cx="4822825" cy="4941887"/>
        </p:xfrm>
        <a:graphic>
          <a:graphicData uri="http://schemas.openxmlformats.org/presentationml/2006/ole">
            <p:oleObj spid="_x0000_s4099" name="Chart" r:id="rId5" imgW="10001402" imgH="10248900" progId="MSGraph.Chart.8">
              <p:embed followColorScheme="full"/>
            </p:oleObj>
          </a:graphicData>
        </a:graphic>
      </p:graphicFrame>
      <p:sp>
        <p:nvSpPr>
          <p:cNvPr id="12" name="Text Placeholder 2"/>
          <p:cNvSpPr>
            <a:spLocks noGrp="1"/>
          </p:cNvSpPr>
          <p:nvPr>
            <p:ph type="body" idx="1"/>
          </p:nvPr>
        </p:nvSpPr>
        <p:spPr/>
        <p:txBody>
          <a:bodyPr/>
          <a:lstStyle/>
          <a:p>
            <a:pPr algn="ctr">
              <a:defRPr/>
            </a:pPr>
            <a:r>
              <a:rPr lang="en-US" sz="2000" dirty="0" smtClean="0"/>
              <a:t>% of all Iowa jobs </a:t>
            </a:r>
            <a:br>
              <a:rPr lang="en-US" sz="2000" dirty="0" smtClean="0"/>
            </a:br>
            <a:r>
              <a:rPr lang="en-US" sz="2000" dirty="0" smtClean="0"/>
              <a:t>in May ‘08</a:t>
            </a:r>
            <a:endParaRPr lang="en-US" sz="2000" dirty="0"/>
          </a:p>
        </p:txBody>
      </p:sp>
      <p:sp>
        <p:nvSpPr>
          <p:cNvPr id="13" name="Text Placeholder 4"/>
          <p:cNvSpPr>
            <a:spLocks noGrp="1"/>
          </p:cNvSpPr>
          <p:nvPr>
            <p:ph type="body" sz="quarter" idx="3"/>
          </p:nvPr>
        </p:nvSpPr>
        <p:spPr/>
        <p:txBody>
          <a:bodyPr/>
          <a:lstStyle/>
          <a:p>
            <a:pPr algn="ctr">
              <a:defRPr/>
            </a:pPr>
            <a:r>
              <a:rPr lang="en-US" sz="2000" dirty="0" smtClean="0"/>
              <a:t>% of overall job losses</a:t>
            </a:r>
            <a:br>
              <a:rPr lang="en-US" sz="2000" dirty="0" smtClean="0"/>
            </a:br>
            <a:r>
              <a:rPr lang="en-US" sz="2000" dirty="0" smtClean="0"/>
              <a:t>by Sep ‘09</a:t>
            </a:r>
            <a:endParaRPr lang="en-US" sz="2000"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cstate="print"/>
          <a:srcRect/>
          <a:stretch>
            <a:fillRect/>
          </a:stretch>
        </p:blipFill>
        <p:spPr bwMode="auto">
          <a:xfrm>
            <a:off x="41275" y="152400"/>
            <a:ext cx="9026525" cy="655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394" name="Content Placeholder 3" descr="2009bls01.gif"/>
          <p:cNvPicPr>
            <a:picLocks noGrp="1" noChangeAspect="1"/>
          </p:cNvPicPr>
          <p:nvPr>
            <p:ph idx="1"/>
          </p:nvPr>
        </p:nvPicPr>
        <p:blipFill>
          <a:blip r:embed="rId3" cstate="print"/>
          <a:srcRect/>
          <a:stretch>
            <a:fillRect/>
          </a:stretch>
        </p:blipFill>
        <p:spPr>
          <a:xfrm>
            <a:off x="517525" y="457200"/>
            <a:ext cx="7940675" cy="5791200"/>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solidFill>
                  <a:schemeClr val="bg1"/>
                </a:solidFill>
              </a:rPr>
              <a:t>EVERYTHING</a:t>
            </a:r>
            <a:br>
              <a:rPr lang="en-US" dirty="0" smtClean="0">
                <a:solidFill>
                  <a:schemeClr val="bg1"/>
                </a:solidFill>
              </a:rPr>
            </a:br>
            <a:r>
              <a:rPr lang="en-US" dirty="0" smtClean="0"/>
              <a:t>is moving </a:t>
            </a:r>
            <a:br>
              <a:rPr lang="en-US" dirty="0" smtClean="0"/>
            </a:br>
            <a:r>
              <a:rPr lang="en-US" dirty="0" smtClean="0"/>
              <a:t>to the Web</a:t>
            </a:r>
            <a:endParaRPr lang="en-US" dirty="0"/>
          </a:p>
        </p:txBody>
      </p:sp>
      <p:sp>
        <p:nvSpPr>
          <p:cNvPr id="5" name="Subtitle 4"/>
          <p:cNvSpPr>
            <a:spLocks noGrp="1"/>
          </p:cNvSpPr>
          <p:nvPr>
            <p:ph type="subTitle" idx="1"/>
          </p:nvPr>
        </p:nvSpPr>
        <p:spPr/>
        <p:txBody>
          <a:bodyPr/>
          <a:lstStyle/>
          <a:p>
            <a:r>
              <a:rPr lang="en-US" dirty="0" smtClean="0"/>
              <a:t/>
            </a:r>
            <a:br>
              <a:rPr lang="en-US" dirty="0" smtClean="0"/>
            </a:br>
            <a:r>
              <a:rPr lang="en-US" dirty="0" smtClean="0"/>
              <a:t>(really)</a:t>
            </a:r>
          </a:p>
          <a:p>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3"/>
          <p:cNvSpPr>
            <a:spLocks noGrp="1"/>
          </p:cNvSpPr>
          <p:nvPr>
            <p:ph type="ctrTitle" sz="quarter"/>
          </p:nvPr>
        </p:nvSpPr>
        <p:spPr>
          <a:xfrm>
            <a:off x="685800" y="2987675"/>
            <a:ext cx="7772400" cy="1736725"/>
          </a:xfrm>
        </p:spPr>
        <p:txBody>
          <a:bodyPr/>
          <a:lstStyle/>
          <a:p>
            <a:r>
              <a:rPr lang="en-US" sz="8000" smtClean="0">
                <a:solidFill>
                  <a:srgbClr val="5CB9E7"/>
                </a:solidFill>
                <a:effectLst/>
                <a:latin typeface="Arial Black" pitchFamily="34" charset="0"/>
              </a:rPr>
              <a:t>Globalization</a:t>
            </a:r>
            <a:br>
              <a:rPr lang="en-US" sz="8000" smtClean="0">
                <a:solidFill>
                  <a:srgbClr val="5CB9E7"/>
                </a:solidFill>
                <a:effectLst/>
                <a:latin typeface="Arial Black" pitchFamily="34" charset="0"/>
              </a:rPr>
            </a:br>
            <a:r>
              <a:rPr lang="en-US" sz="8000" smtClean="0">
                <a:solidFill>
                  <a:srgbClr val="5CB9E7"/>
                </a:solidFill>
                <a:effectLst/>
                <a:latin typeface="Arial Black" pitchFamily="34" charset="0"/>
              </a:rPr>
              <a:t>of economy</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nvPr>
        </p:nvSpPr>
        <p:spPr>
          <a:xfrm>
            <a:off x="457200" y="1066800"/>
            <a:ext cx="8229600" cy="4572000"/>
          </a:xfrm>
        </p:spPr>
        <p:txBody>
          <a:bodyPr/>
          <a:lstStyle/>
          <a:p>
            <a:pPr marL="990600" lvl="1" indent="-533400" eaLnBrk="1" hangingPunct="1">
              <a:buClr>
                <a:srgbClr val="00B050"/>
              </a:buClr>
              <a:buFontTx/>
              <a:buNone/>
            </a:pPr>
            <a:r>
              <a:rPr lang="en-US" sz="6000" smtClean="0">
                <a:solidFill>
                  <a:srgbClr val="00B050"/>
                </a:solidFill>
                <a:effectLst/>
                <a:latin typeface="Impact" pitchFamily="34" charset="0"/>
              </a:rPr>
              <a:t>Can someone overseas </a:t>
            </a:r>
            <a:br>
              <a:rPr lang="en-US" sz="6000" smtClean="0">
                <a:solidFill>
                  <a:srgbClr val="00B050"/>
                </a:solidFill>
                <a:effectLst/>
                <a:latin typeface="Impact" pitchFamily="34" charset="0"/>
              </a:rPr>
            </a:br>
            <a:r>
              <a:rPr lang="en-US" sz="6000" smtClean="0">
                <a:solidFill>
                  <a:srgbClr val="00B050"/>
                </a:solidFill>
                <a:effectLst/>
                <a:latin typeface="Impact" pitchFamily="34" charset="0"/>
              </a:rPr>
              <a:t>do it cheaper?</a:t>
            </a:r>
            <a:br>
              <a:rPr lang="en-US" sz="6000" smtClean="0">
                <a:solidFill>
                  <a:srgbClr val="00B050"/>
                </a:solidFill>
                <a:effectLst/>
                <a:latin typeface="Impact" pitchFamily="34" charset="0"/>
              </a:rPr>
            </a:br>
            <a:endParaRPr lang="en-US" sz="6000" smtClean="0">
              <a:solidFill>
                <a:srgbClr val="00B050"/>
              </a:solidFill>
              <a:effectLst/>
              <a:latin typeface="Impact" pitchFamily="34" charset="0"/>
            </a:endParaRPr>
          </a:p>
          <a:p>
            <a:pPr marL="990600" lvl="1" indent="-533400" eaLnBrk="1" hangingPunct="1">
              <a:buClr>
                <a:srgbClr val="CC00FF"/>
              </a:buClr>
              <a:buFontTx/>
              <a:buNone/>
            </a:pPr>
            <a:r>
              <a:rPr lang="en-US" sz="6000" smtClean="0">
                <a:solidFill>
                  <a:srgbClr val="CC00FF"/>
                </a:solidFill>
                <a:effectLst/>
                <a:latin typeface="Impact" pitchFamily="34" charset="0"/>
              </a:rPr>
              <a:t>Can a computer </a:t>
            </a:r>
            <a:br>
              <a:rPr lang="en-US" sz="6000" smtClean="0">
                <a:solidFill>
                  <a:srgbClr val="CC00FF"/>
                </a:solidFill>
                <a:effectLst/>
                <a:latin typeface="Impact" pitchFamily="34" charset="0"/>
              </a:rPr>
            </a:br>
            <a:r>
              <a:rPr lang="en-US" sz="6000" smtClean="0">
                <a:solidFill>
                  <a:srgbClr val="CC00FF"/>
                </a:solidFill>
                <a:effectLst/>
                <a:latin typeface="Impact" pitchFamily="34" charset="0"/>
              </a:rPr>
              <a:t>do it faster?</a:t>
            </a:r>
            <a:br>
              <a:rPr lang="en-US" sz="6000" smtClean="0">
                <a:solidFill>
                  <a:srgbClr val="CC00FF"/>
                </a:solidFill>
                <a:effectLst/>
                <a:latin typeface="Impact" pitchFamily="34" charset="0"/>
              </a:rPr>
            </a:br>
            <a:endParaRPr lang="en-US" sz="6000" smtClean="0">
              <a:solidFill>
                <a:srgbClr val="CC00FF"/>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 descr="Shanghai.jpg"/>
          <p:cNvPicPr>
            <a:picLocks noChangeAspect="1"/>
          </p:cNvPicPr>
          <p:nvPr/>
        </p:nvPicPr>
        <p:blipFill>
          <a:blip r:embed="rId3" cstate="print"/>
          <a:srcRect/>
          <a:stretch>
            <a:fillRect/>
          </a:stretch>
        </p:blipFill>
        <p:spPr bwMode="auto">
          <a:xfrm>
            <a:off x="-533400" y="0"/>
            <a:ext cx="105441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1" descr="wipro2.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ctrTitle" sz="quarter"/>
          </p:nvPr>
        </p:nvSpPr>
        <p:spPr>
          <a:xfrm>
            <a:off x="685800" y="2560638"/>
            <a:ext cx="7772400" cy="1736725"/>
          </a:xfrm>
        </p:spPr>
        <p:txBody>
          <a:bodyPr/>
          <a:lstStyle/>
          <a:p>
            <a:pPr algn="l"/>
            <a:r>
              <a:rPr lang="en-US" sz="9600" smtClean="0">
                <a:solidFill>
                  <a:srgbClr val="5CB9E7"/>
                </a:solidFill>
                <a:effectLst/>
                <a:latin typeface="Arial Black" pitchFamily="34" charset="0"/>
              </a:rPr>
              <a:t>2.5 billion</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2006 - NCASW - Tough Choices or Tough Times 02"/>
          <p:cNvPicPr>
            <a:picLocks noChangeAspect="1" noChangeArrowheads="1"/>
          </p:cNvPicPr>
          <p:nvPr/>
        </p:nvPicPr>
        <p:blipFill>
          <a:blip r:embed="rId4" cstate="print"/>
          <a:srcRect/>
          <a:stretch>
            <a:fillRect/>
          </a:stretch>
        </p:blipFill>
        <p:spPr bwMode="auto">
          <a:xfrm>
            <a:off x="2284413" y="1243013"/>
            <a:ext cx="4575175" cy="43719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3"/>
          <p:cNvSpPr>
            <a:spLocks noGrp="1"/>
          </p:cNvSpPr>
          <p:nvPr>
            <p:ph type="ctrTitle" sz="quarter"/>
          </p:nvPr>
        </p:nvSpPr>
        <p:spPr>
          <a:xfrm>
            <a:off x="0" y="4495800"/>
            <a:ext cx="9144000" cy="1736725"/>
          </a:xfrm>
        </p:spPr>
        <p:txBody>
          <a:bodyPr/>
          <a:lstStyle/>
          <a:p>
            <a:r>
              <a:rPr lang="en-US" sz="4800" dirty="0" err="1" smtClean="0">
                <a:solidFill>
                  <a:schemeClr val="bg1">
                    <a:lumMod val="60000"/>
                    <a:lumOff val="40000"/>
                  </a:schemeClr>
                </a:solidFill>
                <a:effectLst/>
                <a:latin typeface="Arial Black" pitchFamily="34" charset="0"/>
              </a:rPr>
              <a:t>Hyperconnected</a:t>
            </a:r>
            <a:r>
              <a:rPr lang="en-US" sz="4800" dirty="0" smtClean="0">
                <a:solidFill>
                  <a:schemeClr val="bg1">
                    <a:lumMod val="60000"/>
                    <a:lumOff val="40000"/>
                  </a:schemeClr>
                </a:solidFill>
                <a:effectLst/>
                <a:latin typeface="Arial Black" pitchFamily="34" charset="0"/>
              </a:rPr>
              <a:t> </a:t>
            </a:r>
            <a:br>
              <a:rPr lang="en-US" sz="4800" dirty="0" smtClean="0">
                <a:solidFill>
                  <a:schemeClr val="bg1">
                    <a:lumMod val="60000"/>
                    <a:lumOff val="40000"/>
                  </a:schemeClr>
                </a:solidFill>
                <a:effectLst/>
                <a:latin typeface="Arial Black" pitchFamily="34" charset="0"/>
              </a:rPr>
            </a:br>
            <a:r>
              <a:rPr lang="en-US" sz="4800" dirty="0" smtClean="0">
                <a:solidFill>
                  <a:schemeClr val="bg1">
                    <a:lumMod val="60000"/>
                    <a:lumOff val="40000"/>
                  </a:schemeClr>
                </a:solidFill>
                <a:effectLst/>
                <a:latin typeface="Arial Black" pitchFamily="34" charset="0"/>
              </a:rPr>
              <a:t>global economy</a:t>
            </a:r>
            <a:br>
              <a:rPr lang="en-US" sz="4800" dirty="0" smtClean="0">
                <a:solidFill>
                  <a:schemeClr val="bg1">
                    <a:lumMod val="60000"/>
                    <a:lumOff val="40000"/>
                  </a:schemeClr>
                </a:solidFill>
                <a:effectLst/>
                <a:latin typeface="Arial Black" pitchFamily="34" charset="0"/>
              </a:rPr>
            </a:br>
            <a:r>
              <a:rPr lang="en-US" sz="4800" dirty="0" smtClean="0">
                <a:solidFill>
                  <a:schemeClr val="bg1">
                    <a:lumMod val="60000"/>
                    <a:lumOff val="40000"/>
                  </a:schemeClr>
                </a:solidFill>
                <a:effectLst/>
                <a:latin typeface="Arial Black" pitchFamily="34" charset="0"/>
              </a:rPr>
              <a:t/>
            </a:r>
            <a:br>
              <a:rPr lang="en-US" sz="4800" dirty="0" smtClean="0">
                <a:solidFill>
                  <a:schemeClr val="bg1">
                    <a:lumMod val="60000"/>
                    <a:lumOff val="40000"/>
                  </a:schemeClr>
                </a:solidFill>
                <a:effectLst/>
                <a:latin typeface="Arial Black" pitchFamily="34" charset="0"/>
              </a:rPr>
            </a:br>
            <a:r>
              <a:rPr lang="en-US" sz="4800" dirty="0" smtClean="0">
                <a:solidFill>
                  <a:srgbClr val="FFC000"/>
                </a:solidFill>
                <a:effectLst/>
                <a:latin typeface="Arial Black" pitchFamily="34" charset="0"/>
              </a:rPr>
              <a:t>Offshoring</a:t>
            </a:r>
            <a:br>
              <a:rPr lang="en-US" sz="4800" dirty="0" smtClean="0">
                <a:solidFill>
                  <a:srgbClr val="FFC000"/>
                </a:solidFill>
                <a:effectLst/>
                <a:latin typeface="Arial Black" pitchFamily="34" charset="0"/>
              </a:rPr>
            </a:br>
            <a:r>
              <a:rPr lang="en-US" sz="4800" dirty="0" smtClean="0">
                <a:solidFill>
                  <a:srgbClr val="FFC000"/>
                </a:solidFill>
                <a:effectLst/>
                <a:latin typeface="Arial Black" pitchFamily="34" charset="0"/>
              </a:rPr>
              <a:t/>
            </a:r>
            <a:br>
              <a:rPr lang="en-US" sz="4800" dirty="0" smtClean="0">
                <a:solidFill>
                  <a:srgbClr val="FFC000"/>
                </a:solidFill>
                <a:effectLst/>
                <a:latin typeface="Arial Black" pitchFamily="34" charset="0"/>
              </a:rPr>
            </a:br>
            <a:r>
              <a:rPr lang="en-US" sz="4800" dirty="0" smtClean="0">
                <a:solidFill>
                  <a:srgbClr val="00B050"/>
                </a:solidFill>
                <a:effectLst/>
                <a:latin typeface="Arial Black" pitchFamily="34" charset="0"/>
              </a:rPr>
              <a:t>Replacement of</a:t>
            </a:r>
            <a:br>
              <a:rPr lang="en-US" sz="4800" dirty="0" smtClean="0">
                <a:solidFill>
                  <a:srgbClr val="00B050"/>
                </a:solidFill>
                <a:effectLst/>
                <a:latin typeface="Arial Black" pitchFamily="34" charset="0"/>
              </a:rPr>
            </a:br>
            <a:r>
              <a:rPr lang="en-US" sz="4800" dirty="0" smtClean="0">
                <a:solidFill>
                  <a:srgbClr val="00B050"/>
                </a:solidFill>
                <a:effectLst/>
                <a:latin typeface="Arial Black" pitchFamily="34" charset="0"/>
              </a:rPr>
              <a:t>jobs with software</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3"/>
          <p:cNvSpPr>
            <a:spLocks noGrp="1"/>
          </p:cNvSpPr>
          <p:nvPr>
            <p:ph type="ctrTitle" sz="quarter"/>
          </p:nvPr>
        </p:nvSpPr>
        <p:spPr>
          <a:xfrm>
            <a:off x="0" y="4206875"/>
            <a:ext cx="9144000" cy="1736725"/>
          </a:xfrm>
        </p:spPr>
        <p:txBody>
          <a:bodyPr/>
          <a:lstStyle/>
          <a:p>
            <a:r>
              <a:rPr lang="en-US" sz="4800" dirty="0" smtClean="0">
                <a:solidFill>
                  <a:schemeClr val="bg1">
                    <a:lumMod val="60000"/>
                    <a:lumOff val="40000"/>
                  </a:schemeClr>
                </a:solidFill>
                <a:effectLst/>
                <a:latin typeface="Arial Black" pitchFamily="34" charset="0"/>
              </a:rPr>
              <a:t>Characteristics</a:t>
            </a:r>
            <a:br>
              <a:rPr lang="en-US" sz="4800" dirty="0" smtClean="0">
                <a:solidFill>
                  <a:schemeClr val="bg1">
                    <a:lumMod val="60000"/>
                    <a:lumOff val="40000"/>
                  </a:schemeClr>
                </a:solidFill>
                <a:effectLst/>
                <a:latin typeface="Arial Black" pitchFamily="34" charset="0"/>
              </a:rPr>
            </a:br>
            <a:r>
              <a:rPr lang="en-US" sz="4800" dirty="0" smtClean="0">
                <a:solidFill>
                  <a:schemeClr val="bg1">
                    <a:lumMod val="60000"/>
                    <a:lumOff val="40000"/>
                  </a:schemeClr>
                </a:solidFill>
                <a:effectLst/>
                <a:latin typeface="Arial Black" pitchFamily="34" charset="0"/>
              </a:rPr>
              <a:t>of the </a:t>
            </a:r>
            <a:r>
              <a:rPr lang="en-US" sz="4800" dirty="0" smtClean="0">
                <a:solidFill>
                  <a:srgbClr val="FFC000"/>
                </a:solidFill>
                <a:effectLst/>
                <a:latin typeface="Arial Black" pitchFamily="34" charset="0"/>
              </a:rPr>
              <a:t>job</a:t>
            </a:r>
            <a:r>
              <a:rPr lang="en-US" sz="4800" dirty="0" smtClean="0">
                <a:solidFill>
                  <a:srgbClr val="00B0F0"/>
                </a:solidFill>
                <a:effectLst/>
                <a:latin typeface="Arial Black" pitchFamily="34" charset="0"/>
              </a:rPr>
              <a:t/>
            </a:r>
            <a:br>
              <a:rPr lang="en-US" sz="4800" dirty="0" smtClean="0">
                <a:solidFill>
                  <a:srgbClr val="00B0F0"/>
                </a:solidFill>
                <a:effectLst/>
                <a:latin typeface="Arial Black" pitchFamily="34" charset="0"/>
              </a:rPr>
            </a:br>
            <a:r>
              <a:rPr lang="en-US" sz="4800" dirty="0" smtClean="0">
                <a:solidFill>
                  <a:srgbClr val="00B0F0"/>
                </a:solidFill>
                <a:effectLst/>
                <a:latin typeface="Arial Black" pitchFamily="34" charset="0"/>
              </a:rPr>
              <a:t/>
            </a:r>
            <a:br>
              <a:rPr lang="en-US" sz="4800" dirty="0" smtClean="0">
                <a:solidFill>
                  <a:srgbClr val="00B0F0"/>
                </a:solidFill>
                <a:effectLst/>
                <a:latin typeface="Arial Black" pitchFamily="34" charset="0"/>
              </a:rPr>
            </a:br>
            <a:r>
              <a:rPr lang="en-US" sz="4800" dirty="0" smtClean="0">
                <a:solidFill>
                  <a:schemeClr val="tx1"/>
                </a:solidFill>
                <a:effectLst/>
                <a:latin typeface="Arial Black" pitchFamily="34" charset="0"/>
              </a:rPr>
              <a:t>NOT</a:t>
            </a:r>
            <a:r>
              <a:rPr lang="en-US" sz="4800" dirty="0" smtClean="0">
                <a:solidFill>
                  <a:srgbClr val="00B0F0"/>
                </a:solidFill>
                <a:effectLst/>
                <a:latin typeface="Arial Black" pitchFamily="34" charset="0"/>
              </a:rPr>
              <a:t/>
            </a:r>
            <a:br>
              <a:rPr lang="en-US" sz="4800" dirty="0" smtClean="0">
                <a:solidFill>
                  <a:srgbClr val="00B0F0"/>
                </a:solidFill>
                <a:effectLst/>
                <a:latin typeface="Arial Black" pitchFamily="34" charset="0"/>
              </a:rPr>
            </a:br>
            <a:r>
              <a:rPr lang="en-US" sz="4800" dirty="0" smtClean="0">
                <a:solidFill>
                  <a:srgbClr val="00B0F0"/>
                </a:solidFill>
                <a:effectLst/>
                <a:latin typeface="Arial Black" pitchFamily="34" charset="0"/>
              </a:rPr>
              <a:t/>
            </a:r>
            <a:br>
              <a:rPr lang="en-US" sz="4800" dirty="0" smtClean="0">
                <a:solidFill>
                  <a:srgbClr val="00B0F0"/>
                </a:solidFill>
                <a:effectLst/>
                <a:latin typeface="Arial Black" pitchFamily="34" charset="0"/>
              </a:rPr>
            </a:br>
            <a:r>
              <a:rPr lang="en-US" sz="4800" dirty="0" smtClean="0">
                <a:solidFill>
                  <a:srgbClr val="00B0F0"/>
                </a:solidFill>
                <a:effectLst/>
                <a:latin typeface="Arial Black" pitchFamily="34" charset="0"/>
              </a:rPr>
              <a:t>Characteristics</a:t>
            </a:r>
            <a:br>
              <a:rPr lang="en-US" sz="4800" dirty="0" smtClean="0">
                <a:solidFill>
                  <a:srgbClr val="00B0F0"/>
                </a:solidFill>
                <a:effectLst/>
                <a:latin typeface="Arial Black" pitchFamily="34" charset="0"/>
              </a:rPr>
            </a:br>
            <a:r>
              <a:rPr lang="en-US" sz="4800" dirty="0" smtClean="0">
                <a:solidFill>
                  <a:srgbClr val="00B0F0"/>
                </a:solidFill>
                <a:effectLst/>
                <a:latin typeface="Arial Black" pitchFamily="34" charset="0"/>
              </a:rPr>
              <a:t>of the </a:t>
            </a:r>
            <a:r>
              <a:rPr lang="en-US" sz="4800" dirty="0" smtClean="0">
                <a:solidFill>
                  <a:srgbClr val="FFC000"/>
                </a:solidFill>
                <a:effectLst/>
                <a:latin typeface="Arial Black" pitchFamily="34" charset="0"/>
              </a:rPr>
              <a:t>person</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 pause ]</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3"/>
          <p:cNvSpPr>
            <a:spLocks noGrp="1"/>
          </p:cNvSpPr>
          <p:nvPr>
            <p:ph type="ctrTitle" sz="quarter"/>
          </p:nvPr>
        </p:nvSpPr>
        <p:spPr>
          <a:xfrm>
            <a:off x="685800" y="3200400"/>
            <a:ext cx="7772400" cy="1736725"/>
          </a:xfrm>
        </p:spPr>
        <p:txBody>
          <a:bodyPr/>
          <a:lstStyle/>
          <a:p>
            <a:r>
              <a:rPr lang="en-US" sz="9600" smtClean="0">
                <a:solidFill>
                  <a:srgbClr val="5CB9E7"/>
                </a:solidFill>
                <a:effectLst/>
                <a:latin typeface="Arial Black" pitchFamily="34" charset="0"/>
              </a:rPr>
              <a:t>1 big problem</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1130216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838200"/>
            <a:ext cx="8229600" cy="4572000"/>
          </a:xfrm>
        </p:spPr>
        <p:txBody>
          <a:bodyPr/>
          <a:lstStyle/>
          <a:p>
            <a:pPr marL="990600" lvl="1" indent="-533400" eaLnBrk="1" hangingPunct="1">
              <a:buClr>
                <a:srgbClr val="00B050"/>
              </a:buClr>
              <a:buFontTx/>
              <a:buNone/>
              <a:defRPr/>
            </a:pPr>
            <a:r>
              <a:rPr lang="en-US" sz="5400" dirty="0" smtClean="0">
                <a:solidFill>
                  <a:srgbClr val="00B050"/>
                </a:solidFill>
                <a:effectLst/>
                <a:latin typeface="Impact" pitchFamily="34" charset="0"/>
              </a:rPr>
              <a:t>Socially functional</a:t>
            </a:r>
            <a:br>
              <a:rPr lang="en-US" sz="5400" dirty="0" smtClean="0">
                <a:solidFill>
                  <a:srgbClr val="00B050"/>
                </a:solidFill>
                <a:effectLst/>
                <a:latin typeface="Impact" pitchFamily="34" charset="0"/>
              </a:rPr>
            </a:br>
            <a:endParaRPr lang="en-US" sz="5400" dirty="0" smtClean="0">
              <a:solidFill>
                <a:srgbClr val="00B050"/>
              </a:solidFill>
              <a:effectLst/>
              <a:latin typeface="Impact" pitchFamily="34" charset="0"/>
            </a:endParaRPr>
          </a:p>
          <a:p>
            <a:pPr marL="990600" lvl="1" indent="-533400" eaLnBrk="1" hangingPunct="1">
              <a:buClr>
                <a:srgbClr val="CC00FF"/>
              </a:buClr>
              <a:buFontTx/>
              <a:buNone/>
              <a:defRPr/>
            </a:pPr>
            <a:r>
              <a:rPr lang="en-US" sz="5400" dirty="0" smtClean="0">
                <a:solidFill>
                  <a:srgbClr val="CC00FF"/>
                </a:solidFill>
                <a:effectLst/>
                <a:latin typeface="Impact" pitchFamily="34" charset="0"/>
              </a:rPr>
              <a:t>Mastery of information landscape</a:t>
            </a:r>
            <a:br>
              <a:rPr lang="en-US" sz="5400" dirty="0" smtClean="0">
                <a:solidFill>
                  <a:srgbClr val="CC00FF"/>
                </a:solidFill>
                <a:effectLst/>
                <a:latin typeface="Impact" pitchFamily="34" charset="0"/>
              </a:rPr>
            </a:br>
            <a:endParaRPr lang="en-US" sz="5400" dirty="0" smtClean="0">
              <a:solidFill>
                <a:srgbClr val="CC00FF"/>
              </a:solidFill>
              <a:effectLst/>
              <a:latin typeface="Impact" pitchFamily="34" charset="0"/>
            </a:endParaRPr>
          </a:p>
          <a:p>
            <a:pPr marL="990600" lvl="1" indent="-533400" eaLnBrk="1" hangingPunct="1">
              <a:buClr>
                <a:srgbClr val="00B0F0"/>
              </a:buClr>
              <a:buFontTx/>
              <a:buNone/>
              <a:defRPr/>
            </a:pPr>
            <a:r>
              <a:rPr lang="en-US" sz="5400" dirty="0" smtClean="0">
                <a:solidFill>
                  <a:schemeClr val="bg1">
                    <a:lumMod val="60000"/>
                    <a:lumOff val="40000"/>
                  </a:schemeClr>
                </a:solidFill>
                <a:effectLst/>
                <a:latin typeface="Impact" pitchFamily="34" charset="0"/>
              </a:rPr>
              <a:t>Economically productive</a:t>
            </a:r>
          </a:p>
        </p:txBody>
      </p:sp>
    </p:spTree>
    <p:custDataLst>
      <p:tags r:id="rId1"/>
    </p:custData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Head in Sand"/>
          <p:cNvPicPr>
            <a:picLocks noChangeAspect="1" noChangeArrowheads="1"/>
          </p:cNvPicPr>
          <p:nvPr/>
        </p:nvPicPr>
        <p:blipFill>
          <a:blip r:embed="rId4" cstate="print"/>
          <a:srcRect/>
          <a:stretch>
            <a:fillRect/>
          </a:stretch>
        </p:blipFill>
        <p:spPr bwMode="auto">
          <a:xfrm>
            <a:off x="-685800"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Chart 4"/>
          <p:cNvGraphicFramePr>
            <a:graphicFrameLocks/>
          </p:cNvGraphicFramePr>
          <p:nvPr/>
        </p:nvGraphicFramePr>
        <p:xfrm>
          <a:off x="533400" y="1676400"/>
          <a:ext cx="8077200" cy="5181600"/>
        </p:xfrm>
        <a:graphic>
          <a:graphicData uri="http://schemas.openxmlformats.org/presentationml/2006/ole">
            <p:oleObj spid="_x0000_s5122" r:id="rId4" imgW="8077900" imgH="5182049" progId="Excel.Sheet.8">
              <p:embed/>
            </p:oleObj>
          </a:graphicData>
        </a:graphic>
      </p:graphicFrame>
      <p:sp>
        <p:nvSpPr>
          <p:cNvPr id="5123" name="TextBox 5"/>
          <p:cNvSpPr txBox="1">
            <a:spLocks noChangeArrowheads="1"/>
          </p:cNvSpPr>
          <p:nvPr/>
        </p:nvSpPr>
        <p:spPr bwMode="auto">
          <a:xfrm>
            <a:off x="609600" y="381000"/>
            <a:ext cx="7750175" cy="938213"/>
          </a:xfrm>
          <a:prstGeom prst="rect">
            <a:avLst/>
          </a:prstGeom>
          <a:noFill/>
          <a:ln w="9525">
            <a:noFill/>
            <a:miter lim="800000"/>
            <a:headEnd/>
            <a:tailEnd/>
          </a:ln>
        </p:spPr>
        <p:txBody>
          <a:bodyPr wrap="none">
            <a:spAutoFit/>
          </a:bodyPr>
          <a:lstStyle/>
          <a:p>
            <a:pPr algn="ctr"/>
            <a:r>
              <a:rPr lang="en-US" sz="5500">
                <a:solidFill>
                  <a:srgbClr val="0070C0"/>
                </a:solidFill>
                <a:latin typeface="Impact" pitchFamily="34" charset="0"/>
              </a:rPr>
              <a:t>The fundamental dilemma</a:t>
            </a:r>
          </a:p>
        </p:txBody>
      </p:sp>
      <p:sp>
        <p:nvSpPr>
          <p:cNvPr id="4" name="TextBox 3"/>
          <p:cNvSpPr txBox="1"/>
          <p:nvPr/>
        </p:nvSpPr>
        <p:spPr>
          <a:xfrm>
            <a:off x="2616200" y="3752850"/>
            <a:ext cx="2336800" cy="1200150"/>
          </a:xfrm>
          <a:prstGeom prst="rect">
            <a:avLst/>
          </a:prstGeom>
          <a:noFill/>
        </p:spPr>
        <p:txBody>
          <a:bodyPr wrap="none">
            <a:spAutoFit/>
          </a:bodyPr>
          <a:lstStyle/>
          <a:p>
            <a:pPr>
              <a:defRPr/>
            </a:pPr>
            <a:r>
              <a:rPr lang="en-US" sz="2400" dirty="0">
                <a:solidFill>
                  <a:schemeClr val="accent6"/>
                </a:solidFill>
              </a:rPr>
              <a:t>Schools were </a:t>
            </a:r>
            <a:br>
              <a:rPr lang="en-US" sz="2400" dirty="0">
                <a:solidFill>
                  <a:schemeClr val="accent6"/>
                </a:solidFill>
              </a:rPr>
            </a:br>
            <a:r>
              <a:rPr lang="en-US" sz="2400" dirty="0">
                <a:solidFill>
                  <a:schemeClr val="accent6"/>
                </a:solidFill>
              </a:rPr>
              <a:t>designed</a:t>
            </a:r>
            <a:br>
              <a:rPr lang="en-US" sz="2400" dirty="0">
                <a:solidFill>
                  <a:schemeClr val="accent6"/>
                </a:solidFill>
              </a:rPr>
            </a:br>
            <a:r>
              <a:rPr lang="en-US" sz="2400" dirty="0">
                <a:solidFill>
                  <a:schemeClr val="accent6"/>
                </a:solidFill>
              </a:rPr>
              <a:t>for this …</a:t>
            </a:r>
          </a:p>
        </p:txBody>
      </p:sp>
      <p:sp>
        <p:nvSpPr>
          <p:cNvPr id="5125" name="TextBox 6"/>
          <p:cNvSpPr txBox="1">
            <a:spLocks noChangeArrowheads="1"/>
          </p:cNvSpPr>
          <p:nvPr/>
        </p:nvSpPr>
        <p:spPr bwMode="auto">
          <a:xfrm>
            <a:off x="5097463" y="2743200"/>
            <a:ext cx="2065337" cy="1200150"/>
          </a:xfrm>
          <a:prstGeom prst="rect">
            <a:avLst/>
          </a:prstGeom>
          <a:noFill/>
          <a:ln w="9525">
            <a:noFill/>
            <a:miter lim="800000"/>
            <a:headEnd/>
            <a:tailEnd/>
          </a:ln>
        </p:spPr>
        <p:txBody>
          <a:bodyPr wrap="none">
            <a:spAutoFit/>
          </a:bodyPr>
          <a:lstStyle/>
          <a:p>
            <a:pPr algn="r"/>
            <a:r>
              <a:rPr lang="en-US" sz="2400">
                <a:solidFill>
                  <a:srgbClr val="009900"/>
                </a:solidFill>
              </a:rPr>
              <a:t>but now are</a:t>
            </a:r>
            <a:br>
              <a:rPr lang="en-US" sz="2400">
                <a:solidFill>
                  <a:srgbClr val="009900"/>
                </a:solidFill>
              </a:rPr>
            </a:br>
            <a:r>
              <a:rPr lang="en-US" sz="2400">
                <a:solidFill>
                  <a:srgbClr val="009900"/>
                </a:solidFill>
              </a:rPr>
              <a:t>expected to</a:t>
            </a:r>
          </a:p>
          <a:p>
            <a:pPr algn="r"/>
            <a:r>
              <a:rPr lang="en-US" sz="2400">
                <a:solidFill>
                  <a:srgbClr val="009900"/>
                </a:solidFill>
              </a:rPr>
              <a:t>do this</a:t>
            </a:r>
          </a:p>
        </p:txBody>
      </p:sp>
      <p:sp>
        <p:nvSpPr>
          <p:cNvPr id="8" name="Right Brace 7"/>
          <p:cNvSpPr/>
          <p:nvPr/>
        </p:nvSpPr>
        <p:spPr bwMode="auto">
          <a:xfrm>
            <a:off x="1981200" y="2971800"/>
            <a:ext cx="457200" cy="2895600"/>
          </a:xfrm>
          <a:prstGeom prst="rightBrace">
            <a:avLst/>
          </a:prstGeom>
          <a:noFill/>
          <a:ln w="38100" cap="flat" cmpd="sng" algn="ctr">
            <a:solidFill>
              <a:schemeClr val="accent6"/>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
        <p:nvSpPr>
          <p:cNvPr id="9" name="Right Brace 8"/>
          <p:cNvSpPr/>
          <p:nvPr/>
        </p:nvSpPr>
        <p:spPr bwMode="auto">
          <a:xfrm flipH="1">
            <a:off x="7315200" y="1828800"/>
            <a:ext cx="457200" cy="2971800"/>
          </a:xfrm>
          <a:prstGeom prst="rightBrace">
            <a:avLst/>
          </a:prstGeom>
          <a:noFill/>
          <a:ln w="38100" cap="flat" cmpd="sng" algn="ctr">
            <a:solidFill>
              <a:srgbClr val="009900"/>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Box 11"/>
          <p:cNvSpPr txBox="1">
            <a:spLocks noChangeArrowheads="1"/>
          </p:cNvSpPr>
          <p:nvPr/>
        </p:nvSpPr>
        <p:spPr bwMode="auto">
          <a:xfrm>
            <a:off x="6477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sp>
        <p:nvSpPr>
          <p:cNvPr id="65539" name="TextBox 12"/>
          <p:cNvSpPr txBox="1">
            <a:spLocks noChangeArrowheads="1"/>
          </p:cNvSpPr>
          <p:nvPr/>
        </p:nvSpPr>
        <p:spPr bwMode="auto">
          <a:xfrm>
            <a:off x="381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grpSp>
        <p:nvGrpSpPr>
          <p:cNvPr id="65540" name="Group 16"/>
          <p:cNvGrpSpPr>
            <a:grpSpLocks/>
          </p:cNvGrpSpPr>
          <p:nvPr/>
        </p:nvGrpSpPr>
        <p:grpSpPr bwMode="auto">
          <a:xfrm>
            <a:off x="2768600" y="1600200"/>
            <a:ext cx="3683000" cy="4989513"/>
            <a:chOff x="2743200" y="1600200"/>
            <a:chExt cx="3683000" cy="4989731"/>
          </a:xfrm>
        </p:grpSpPr>
        <p:grpSp>
          <p:nvGrpSpPr>
            <p:cNvPr id="65543" name="Group 4"/>
            <p:cNvGrpSpPr>
              <a:grpSpLocks/>
            </p:cNvGrpSpPr>
            <p:nvPr/>
          </p:nvGrpSpPr>
          <p:grpSpPr bwMode="auto">
            <a:xfrm>
              <a:off x="2743200" y="1600200"/>
              <a:ext cx="3683000" cy="3098800"/>
              <a:chOff x="2794000" y="2006600"/>
              <a:chExt cx="3556000" cy="2844800"/>
            </a:xfrm>
          </p:grpSpPr>
          <p:sp>
            <p:nvSpPr>
              <p:cNvPr id="3" name="Oval 2"/>
              <p:cNvSpPr/>
              <p:nvPr/>
            </p:nvSpPr>
            <p:spPr>
              <a:xfrm>
                <a:off x="2928883" y="2146514"/>
                <a:ext cx="3277038" cy="1138262"/>
              </a:xfrm>
              <a:prstGeom prst="ellipse">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sp>
            <p:nvSpPr>
              <p:cNvPr id="4" name=" 4"/>
              <p:cNvSpPr/>
              <p:nvPr/>
            </p:nvSpPr>
            <p:spPr>
              <a:xfrm>
                <a:off x="2794000" y="2006600"/>
                <a:ext cx="3556000" cy="2844800"/>
              </a:xfrm>
              <a:prstGeom prst="funnel">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grpSp>
        <p:sp>
          <p:nvSpPr>
            <p:cNvPr id="18" name="Up Arrow 17"/>
            <p:cNvSpPr/>
            <p:nvPr/>
          </p:nvSpPr>
          <p:spPr>
            <a:xfrm rot="10800000">
              <a:off x="4191000" y="5029200"/>
              <a:ext cx="762000" cy="838200"/>
            </a:xfrm>
            <a:prstGeom prst="upArrow">
              <a:avLst/>
            </a:prstGeom>
            <a:gradFill>
              <a:gsLst>
                <a:gs pos="0">
                  <a:srgbClr val="7030A0"/>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p>
          </p:txBody>
        </p:sp>
        <p:sp>
          <p:nvSpPr>
            <p:cNvPr id="65547" name="TextBox 18"/>
            <p:cNvSpPr txBox="1">
              <a:spLocks noChangeArrowheads="1"/>
            </p:cNvSpPr>
            <p:nvPr/>
          </p:nvSpPr>
          <p:spPr bwMode="auto">
            <a:xfrm>
              <a:off x="2918924" y="5943600"/>
              <a:ext cx="3341620" cy="646331"/>
            </a:xfrm>
            <a:prstGeom prst="rect">
              <a:avLst/>
            </a:prstGeom>
            <a:noFill/>
            <a:ln w="9525">
              <a:noFill/>
              <a:miter lim="800000"/>
              <a:headEnd/>
              <a:tailEnd/>
            </a:ln>
          </p:spPr>
          <p:txBody>
            <a:bodyPr wrap="none">
              <a:spAutoFit/>
            </a:bodyPr>
            <a:lstStyle/>
            <a:p>
              <a:r>
                <a:rPr lang="en-US" sz="3600">
                  <a:latin typeface="Calibri" pitchFamily="34" charset="0"/>
                </a:rPr>
                <a:t>one right answer</a:t>
              </a:r>
            </a:p>
          </p:txBody>
        </p:sp>
      </p:grpSp>
      <p:grpSp>
        <p:nvGrpSpPr>
          <p:cNvPr id="6" name="Group 15"/>
          <p:cNvGrpSpPr>
            <a:grpSpLocks/>
          </p:cNvGrpSpPr>
          <p:nvPr/>
        </p:nvGrpSpPr>
        <p:grpSpPr bwMode="auto">
          <a:xfrm>
            <a:off x="1905000" y="1447800"/>
            <a:ext cx="5410200" cy="2057400"/>
            <a:chOff x="1905000" y="1447800"/>
            <a:chExt cx="5410200" cy="2057400"/>
          </a:xfrm>
          <a:gradFill>
            <a:gsLst>
              <a:gs pos="0">
                <a:srgbClr val="C00000"/>
              </a:gs>
              <a:gs pos="45000">
                <a:srgbClr val="FF7A00"/>
              </a:gs>
              <a:gs pos="70000">
                <a:srgbClr val="FF0300"/>
              </a:gs>
              <a:gs pos="100000">
                <a:srgbClr val="4D0808"/>
              </a:gs>
            </a:gsLst>
            <a:lin ang="16200000" scaled="0"/>
          </a:gradFill>
        </p:grpSpPr>
        <p:sp>
          <p:nvSpPr>
            <p:cNvPr id="14" name="Circular Arrow 13"/>
            <p:cNvSpPr/>
            <p:nvPr/>
          </p:nvSpPr>
          <p:spPr>
            <a:xfrm>
              <a:off x="1905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5" name="Circular Arrow 14"/>
            <p:cNvSpPr/>
            <p:nvPr/>
          </p:nvSpPr>
          <p:spPr>
            <a:xfrm flipH="1">
              <a:off x="5334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7" name="Group 16"/>
          <p:cNvGrpSpPr>
            <a:grpSpLocks/>
          </p:cNvGrpSpPr>
          <p:nvPr/>
        </p:nvGrpSpPr>
        <p:grpSpPr bwMode="auto">
          <a:xfrm>
            <a:off x="228600" y="228600"/>
            <a:ext cx="5105400" cy="704850"/>
            <a:chOff x="0" y="6160"/>
            <a:chExt cx="9776690" cy="695565"/>
          </a:xfrm>
          <a:solidFill>
            <a:schemeClr val="bg1">
              <a:lumMod val="50000"/>
            </a:schemeClr>
          </a:solidFill>
        </p:grpSpPr>
        <p:sp>
          <p:nvSpPr>
            <p:cNvPr id="20" name="Rounded Rectangle 19"/>
            <p:cNvSpPr/>
            <p:nvPr/>
          </p:nvSpPr>
          <p:spPr>
            <a:xfrm>
              <a:off x="0" y="6160"/>
              <a:ext cx="9776690" cy="695565"/>
            </a:xfrm>
            <a:prstGeom prst="roundRect">
              <a:avLst/>
            </a:prstGeom>
            <a:solidFill>
              <a:schemeClr val="bg1">
                <a:lumMod val="50000"/>
              </a:schemeClr>
            </a:solidFill>
          </p:spPr>
          <p:style>
            <a:lnRef idx="0">
              <a:schemeClr val="accent4"/>
            </a:lnRef>
            <a:fillRef idx="3">
              <a:schemeClr val="accent4"/>
            </a:fillRef>
            <a:effectRef idx="3">
              <a:schemeClr val="accent4"/>
            </a:effectRef>
            <a:fontRef idx="minor">
              <a:schemeClr val="lt1"/>
            </a:fontRef>
          </p:style>
        </p:sp>
        <p:sp>
          <p:nvSpPr>
            <p:cNvPr id="21" name="Rounded Rectangle 4"/>
            <p:cNvSpPr/>
            <p:nvPr/>
          </p:nvSpPr>
          <p:spPr>
            <a:xfrm>
              <a:off x="33441" y="40625"/>
              <a:ext cx="9086606" cy="626635"/>
            </a:xfrm>
            <a:prstGeom prst="rect">
              <a:avLst/>
            </a:prstGeom>
            <a:noFill/>
          </p:spPr>
          <p:style>
            <a:lnRef idx="0">
              <a:scrgbClr r="0" g="0" b="0"/>
            </a:lnRef>
            <a:fillRef idx="0">
              <a:scrgbClr r="0" g="0" b="0"/>
            </a:fillRef>
            <a:effectRef idx="0">
              <a:scrgbClr r="0" g="0" b="0"/>
            </a:effectRef>
            <a:fontRef idx="minor">
              <a:schemeClr val="lt1"/>
            </a:fontRef>
          </p:style>
          <p:txBody>
            <a:bodyPr lIns="110490" tIns="110490" rIns="110490" bIns="110490" spcCol="1270" anchor="ctr"/>
            <a:lstStyle/>
            <a:p>
              <a:pPr defTabSz="1289050" fontAlgn="auto">
                <a:lnSpc>
                  <a:spcPct val="90000"/>
                </a:lnSpc>
                <a:spcAft>
                  <a:spcPct val="35000"/>
                </a:spcAft>
                <a:defRPr/>
              </a:pPr>
              <a:r>
                <a:rPr lang="en-US" sz="2900" dirty="0"/>
                <a:t>What we have right now</a:t>
              </a:r>
            </a:p>
          </p:txBody>
        </p:sp>
      </p:grpSp>
    </p:spTree>
    <p:custDataLst>
      <p:tags r:id="rId1"/>
    </p:custData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F Minus.gif"/>
          <p:cNvPicPr>
            <a:picLocks noChangeAspect="1"/>
          </p:cNvPicPr>
          <p:nvPr/>
        </p:nvPicPr>
        <p:blipFill>
          <a:blip r:embed="rId4" cstate="print"/>
          <a:srcRect/>
          <a:stretch>
            <a:fillRect/>
          </a:stretch>
        </p:blipFill>
        <p:spPr bwMode="auto">
          <a:xfrm>
            <a:off x="0" y="2057400"/>
            <a:ext cx="9191625" cy="2971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googleinyourpocket.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iStock_000001610547Small"/>
          <p:cNvPicPr>
            <a:picLocks noGrp="1" noChangeAspect="1" noChangeArrowheads="1"/>
          </p:cNvPicPr>
          <p:nvPr>
            <p:ph idx="4294967295"/>
          </p:nvPr>
        </p:nvPicPr>
        <p:blipFill>
          <a:blip r:embed="rId4" cstate="print"/>
          <a:srcRect/>
          <a:stretch>
            <a:fillRect/>
          </a:stretch>
        </p:blipFill>
        <p:spPr>
          <a:xfrm>
            <a:off x="0" y="0"/>
            <a:ext cx="9144000" cy="8556625"/>
          </a:xfrm>
        </p:spPr>
      </p:pic>
    </p:spTree>
    <p:custDataLst>
      <p:tags r:id="rId1"/>
    </p:custData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sc1477-6293-0001"/>
          <p:cNvPicPr>
            <a:picLocks noGrp="1" noChangeAspect="1" noChangeArrowheads="1"/>
          </p:cNvPicPr>
          <p:nvPr>
            <p:ph idx="4294967295"/>
          </p:nvPr>
        </p:nvPicPr>
        <p:blipFill>
          <a:blip r:embed="rId4" cstate="print"/>
          <a:srcRect l="1891" t="2510" r="1620" b="4016"/>
          <a:stretch>
            <a:fillRect/>
          </a:stretch>
        </p:blipFill>
        <p:spPr>
          <a:xfrm>
            <a:off x="-1219200" y="0"/>
            <a:ext cx="13158788" cy="6858000"/>
          </a:xfrm>
        </p:spPr>
      </p:pic>
    </p:spTree>
    <p:custDataLst>
      <p:tags r:id="rId1"/>
    </p:custData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85800"/>
            <a:ext cx="8229600" cy="4062651"/>
          </a:xfrm>
          <a:prstGeom prst="rect">
            <a:avLst/>
          </a:prstGeom>
          <a:noFill/>
        </p:spPr>
        <p:txBody>
          <a:bodyPr wrap="square" rtlCol="0">
            <a:spAutoFit/>
          </a:bodyPr>
          <a:lstStyle/>
          <a:p>
            <a:r>
              <a:rPr lang="en-US" sz="3600" dirty="0" smtClean="0"/>
              <a:t>The average fifth grader received </a:t>
            </a:r>
            <a:r>
              <a:rPr lang="en-US" sz="3600" dirty="0" smtClean="0">
                <a:solidFill>
                  <a:schemeClr val="bg1">
                    <a:lumMod val="60000"/>
                    <a:lumOff val="40000"/>
                  </a:schemeClr>
                </a:solidFill>
              </a:rPr>
              <a:t>five times as much instruction in basic skills </a:t>
            </a:r>
            <a:r>
              <a:rPr lang="en-US" sz="3600" dirty="0" smtClean="0"/>
              <a:t>as instruction focused on problem solving or reasoning; this ratio was 10:1 in first and third grades.</a:t>
            </a:r>
          </a:p>
          <a:p>
            <a:r>
              <a:rPr lang="en-US" sz="1800" dirty="0" smtClean="0"/>
              <a:t/>
            </a:r>
            <a:br>
              <a:rPr lang="en-US" sz="1800" dirty="0" smtClean="0"/>
            </a:br>
            <a:r>
              <a:rPr lang="en-US" sz="1200" dirty="0" smtClean="0"/>
              <a:t>Robert C. </a:t>
            </a:r>
            <a:r>
              <a:rPr lang="en-US" sz="1200" dirty="0" err="1" smtClean="0"/>
              <a:t>Pianta</a:t>
            </a:r>
            <a:r>
              <a:rPr lang="en-US" sz="1200" dirty="0" smtClean="0"/>
              <a:t>, et al., </a:t>
            </a:r>
            <a:r>
              <a:rPr lang="en-US" sz="1200" i="1" dirty="0" smtClean="0"/>
              <a:t>Opportunities to Learn in America’s Elementary Classrooms</a:t>
            </a:r>
            <a:r>
              <a:rPr lang="en-US" sz="1200" dirty="0" smtClean="0"/>
              <a:t> (2007) </a:t>
            </a:r>
            <a:br>
              <a:rPr lang="en-US" sz="1200" dirty="0" smtClean="0"/>
            </a:br>
            <a:r>
              <a:rPr lang="en-US" sz="1200" dirty="0" smtClean="0"/>
              <a:t>[study of 2500+ classrooms in more than 1,000 elementary schools and 400 school districts]</a:t>
            </a:r>
            <a:endParaRPr lang="en-US" sz="1200"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85800"/>
            <a:ext cx="8229600" cy="5539978"/>
          </a:xfrm>
          <a:prstGeom prst="rect">
            <a:avLst/>
          </a:prstGeom>
          <a:noFill/>
        </p:spPr>
        <p:txBody>
          <a:bodyPr wrap="square" rtlCol="0">
            <a:spAutoFit/>
          </a:bodyPr>
          <a:lstStyle/>
          <a:p>
            <a:r>
              <a:rPr lang="en-US" sz="3600" dirty="0" smtClean="0"/>
              <a:t>Classrooms in which there was evidence of higher-order thinking: </a:t>
            </a:r>
            <a:r>
              <a:rPr lang="en-US" sz="3600" dirty="0" smtClean="0">
                <a:solidFill>
                  <a:schemeClr val="bg1">
                    <a:lumMod val="60000"/>
                    <a:lumOff val="40000"/>
                  </a:schemeClr>
                </a:solidFill>
              </a:rPr>
              <a:t>3 percent</a:t>
            </a:r>
            <a:r>
              <a:rPr lang="en-US" sz="3600" dirty="0" smtClean="0"/>
              <a:t>. </a:t>
            </a:r>
            <a:br>
              <a:rPr lang="en-US" sz="3600" dirty="0" smtClean="0"/>
            </a:br>
            <a:r>
              <a:rPr lang="en-US" sz="3600" dirty="0" smtClean="0"/>
              <a:t>Classrooms in which high-yield [instructional] strategies were being used: </a:t>
            </a:r>
            <a:r>
              <a:rPr lang="en-US" sz="3600" dirty="0" smtClean="0">
                <a:solidFill>
                  <a:schemeClr val="bg1">
                    <a:lumMod val="60000"/>
                    <a:lumOff val="40000"/>
                  </a:schemeClr>
                </a:solidFill>
              </a:rPr>
              <a:t>0.2 percent</a:t>
            </a:r>
            <a:r>
              <a:rPr lang="en-US" sz="3600" dirty="0" smtClean="0"/>
              <a:t>. Classrooms in which fewer than one-half of students were paying attention: </a:t>
            </a:r>
            <a:r>
              <a:rPr lang="en-US" sz="3600" dirty="0" smtClean="0">
                <a:solidFill>
                  <a:schemeClr val="bg1">
                    <a:lumMod val="60000"/>
                    <a:lumOff val="40000"/>
                  </a:schemeClr>
                </a:solidFill>
              </a:rPr>
              <a:t>85 percent</a:t>
            </a:r>
            <a:r>
              <a:rPr lang="en-US" sz="3600" dirty="0" smtClean="0"/>
              <a:t>.</a:t>
            </a:r>
          </a:p>
          <a:p>
            <a:r>
              <a:rPr lang="en-US" sz="1800" dirty="0" smtClean="0"/>
              <a:t/>
            </a:r>
            <a:br>
              <a:rPr lang="en-US" sz="1800" dirty="0" smtClean="0"/>
            </a:br>
            <a:r>
              <a:rPr lang="en-US" sz="1200" dirty="0" smtClean="0"/>
              <a:t>Mike </a:t>
            </a:r>
            <a:r>
              <a:rPr lang="en-US" sz="1200" dirty="0" err="1" smtClean="0"/>
              <a:t>Schmoker</a:t>
            </a:r>
            <a:r>
              <a:rPr lang="en-US" sz="1200" dirty="0" smtClean="0"/>
              <a:t>, </a:t>
            </a:r>
            <a:r>
              <a:rPr lang="en-US" sz="1200" i="1" dirty="0" smtClean="0"/>
              <a:t>Results Now</a:t>
            </a:r>
            <a:r>
              <a:rPr lang="en-US" sz="1200" dirty="0" smtClean="0"/>
              <a:t> (2006) [citing a study of 1,500+ classroom observations]</a:t>
            </a:r>
            <a:endParaRPr lang="en-US" sz="12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0" y="0"/>
            <a:ext cx="1078739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85800"/>
            <a:ext cx="8229600" cy="3877985"/>
          </a:xfrm>
          <a:prstGeom prst="rect">
            <a:avLst/>
          </a:prstGeom>
          <a:noFill/>
        </p:spPr>
        <p:txBody>
          <a:bodyPr wrap="square" rtlCol="0">
            <a:spAutoFit/>
          </a:bodyPr>
          <a:lstStyle/>
          <a:p>
            <a:r>
              <a:rPr lang="en-US" sz="3600" dirty="0" smtClean="0"/>
              <a:t>When you code classroom practice for level of cognitive demand . . . </a:t>
            </a:r>
            <a:r>
              <a:rPr lang="en-US" sz="3600" dirty="0" smtClean="0">
                <a:solidFill>
                  <a:schemeClr val="bg1">
                    <a:lumMod val="60000"/>
                    <a:lumOff val="40000"/>
                  </a:schemeClr>
                </a:solidFill>
              </a:rPr>
              <a:t>80% of the work is at the factual and procedural level</a:t>
            </a:r>
            <a:r>
              <a:rPr lang="en-US" sz="3600" dirty="0" smtClean="0"/>
              <a:t>. . . . [Teachers] will do low-level work and call it high-level work.</a:t>
            </a:r>
          </a:p>
          <a:p>
            <a:r>
              <a:rPr lang="en-US" sz="1800" dirty="0" smtClean="0"/>
              <a:t/>
            </a:r>
            <a:br>
              <a:rPr lang="en-US" sz="1800" dirty="0" smtClean="0"/>
            </a:br>
            <a:r>
              <a:rPr lang="en-US" sz="1200" dirty="0" smtClean="0"/>
              <a:t>Richard Elmore, excerpt from </a:t>
            </a:r>
            <a:r>
              <a:rPr lang="en-US" sz="1200" i="1" dirty="0" smtClean="0"/>
              <a:t>Education Leadership as the Practice of Improvement</a:t>
            </a:r>
            <a:r>
              <a:rPr lang="en-US" sz="1200" dirty="0" smtClean="0"/>
              <a:t> (2006) </a:t>
            </a:r>
            <a:endParaRPr lang="en-US" sz="1200"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04800"/>
            <a:ext cx="8229600" cy="5786199"/>
          </a:xfrm>
          <a:prstGeom prst="rect">
            <a:avLst/>
          </a:prstGeom>
          <a:noFill/>
        </p:spPr>
        <p:txBody>
          <a:bodyPr wrap="square" rtlCol="0">
            <a:spAutoFit/>
          </a:bodyPr>
          <a:lstStyle/>
          <a:p>
            <a:r>
              <a:rPr lang="en-US" sz="2000" dirty="0" smtClean="0"/>
              <a:t>The data from our observations in more than 1,000 classrooms support the popular image of a teacher standing or sitting in front of a class imparting knowledge to a group of students. </a:t>
            </a:r>
            <a:r>
              <a:rPr lang="en-US" sz="2000" dirty="0" smtClean="0">
                <a:solidFill>
                  <a:schemeClr val="bg1">
                    <a:lumMod val="60000"/>
                    <a:lumOff val="40000"/>
                  </a:schemeClr>
                </a:solidFill>
              </a:rPr>
              <a:t>Explaining and lecturing constituted the most frequent teaching activities </a:t>
            </a:r>
            <a:r>
              <a:rPr lang="en-US" sz="2000" dirty="0" smtClean="0"/>
              <a:t>… </a:t>
            </a:r>
          </a:p>
          <a:p>
            <a:endParaRPr lang="en-US" sz="2000" dirty="0" smtClean="0"/>
          </a:p>
          <a:p>
            <a:r>
              <a:rPr lang="en-US" sz="2000" dirty="0" smtClean="0"/>
              <a:t>Teachers also spent a substantial amount of time observing students at work or monitoring their seat-work … </a:t>
            </a:r>
          </a:p>
          <a:p>
            <a:endParaRPr lang="en-US" sz="2000" dirty="0" smtClean="0"/>
          </a:p>
          <a:p>
            <a:r>
              <a:rPr lang="en-US" sz="2000" dirty="0" smtClean="0">
                <a:solidFill>
                  <a:schemeClr val="bg1">
                    <a:lumMod val="60000"/>
                    <a:lumOff val="40000"/>
                  </a:schemeClr>
                </a:solidFill>
              </a:rPr>
              <a:t>Three categories of student activity marked by passivity - written work, listening, and preparing for assignments - dominate </a:t>
            </a:r>
            <a:r>
              <a:rPr lang="en-US" sz="2000" dirty="0" smtClean="0"/>
              <a:t>… The chances are better than 50–50 that if you were to walk into any of the classrooms of our sample, you would see one of these three activities under way … All three activities are almost exclusively set and monitored by teachers. We saw a contrastingly low incidence of activities invoking active modes of learning.</a:t>
            </a:r>
          </a:p>
          <a:p>
            <a:r>
              <a:rPr lang="en-US" sz="1800" dirty="0" smtClean="0"/>
              <a:t/>
            </a:r>
            <a:br>
              <a:rPr lang="en-US" sz="1800" dirty="0" smtClean="0"/>
            </a:br>
            <a:r>
              <a:rPr lang="en-US" sz="1200" dirty="0" smtClean="0"/>
              <a:t>John </a:t>
            </a:r>
            <a:r>
              <a:rPr lang="en-US" sz="1200" dirty="0" err="1" smtClean="0"/>
              <a:t>Goodlad</a:t>
            </a:r>
            <a:r>
              <a:rPr lang="en-US" sz="1200" dirty="0" smtClean="0"/>
              <a:t>, </a:t>
            </a:r>
            <a:r>
              <a:rPr lang="en-US" sz="1200" i="1" dirty="0" smtClean="0"/>
              <a:t>A Place Called School</a:t>
            </a:r>
            <a:r>
              <a:rPr lang="en-US" sz="1200" dirty="0" smtClean="0"/>
              <a:t> (1984)</a:t>
            </a:r>
            <a:endParaRPr lang="en-US" sz="1200"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04800"/>
            <a:ext cx="8229600" cy="6401753"/>
          </a:xfrm>
          <a:prstGeom prst="rect">
            <a:avLst/>
          </a:prstGeom>
          <a:noFill/>
        </p:spPr>
        <p:txBody>
          <a:bodyPr wrap="square" rtlCol="0">
            <a:spAutoFit/>
          </a:bodyPr>
          <a:lstStyle/>
          <a:p>
            <a:r>
              <a:rPr lang="en-US" sz="1900" dirty="0" smtClean="0"/>
              <a:t>What students do in the classroom is what they learn (as Dewey would say) . . . Now, what is it that students </a:t>
            </a:r>
            <a:r>
              <a:rPr lang="en-US" sz="1900" i="1" dirty="0" smtClean="0"/>
              <a:t>do</a:t>
            </a:r>
            <a:r>
              <a:rPr lang="en-US" sz="1900" dirty="0" smtClean="0"/>
              <a:t> in the classroom? Well, mostly, they sit and listen to the teacher. . . . Mostly, they are required to </a:t>
            </a:r>
            <a:r>
              <a:rPr lang="en-US" sz="1900" i="1" dirty="0" smtClean="0"/>
              <a:t>remember</a:t>
            </a:r>
            <a:r>
              <a:rPr lang="en-US" sz="1900" dirty="0" smtClean="0"/>
              <a:t>. . . . It is practically unheard of for students to play any role in determining what problems are worth studying or what procedures of inquiry ought to be used. . . . Here is the point: </a:t>
            </a:r>
            <a:r>
              <a:rPr lang="en-US" sz="1900" i="1" dirty="0" smtClean="0"/>
              <a:t>Once you have learned how to ask questions – relevant and appropriate and substantial questions – you have learned how to learn and no one can keep you from learning whatever you want or need to know</a:t>
            </a:r>
            <a:r>
              <a:rPr lang="en-US" sz="1900" dirty="0" smtClean="0"/>
              <a:t> . . . [However,] what </a:t>
            </a:r>
            <a:r>
              <a:rPr lang="en-US" sz="1900" dirty="0" smtClean="0">
                <a:solidFill>
                  <a:schemeClr val="bg1">
                    <a:lumMod val="60000"/>
                    <a:lumOff val="40000"/>
                  </a:schemeClr>
                </a:solidFill>
              </a:rPr>
              <a:t>students are restricted to (solely and even vengefully) is the process of memorizing . . . somebody else’s answers to somebody else’s questions</a:t>
            </a:r>
            <a:r>
              <a:rPr lang="en-US" sz="1900" dirty="0" smtClean="0"/>
              <a:t>. It is staggering to consider the implications of this fact. The most important intellectual ability man has yet developed – the art and science of asking questions – is not taught in school! Moreover, it is </a:t>
            </a:r>
            <a:r>
              <a:rPr lang="en-US" sz="1900" i="1" dirty="0" smtClean="0"/>
              <a:t>not </a:t>
            </a:r>
            <a:r>
              <a:rPr lang="en-US" sz="1900" dirty="0" smtClean="0"/>
              <a:t>“taught” in the most devastating way possible: by arranging the environment so that significant question asking is not valued. It is doubtful if you can think of many schools that include question-asking, or methods of inquiry, as part of their curriculum.</a:t>
            </a:r>
          </a:p>
          <a:p>
            <a:r>
              <a:rPr lang="en-US" sz="1800" dirty="0" smtClean="0"/>
              <a:t/>
            </a:r>
            <a:br>
              <a:rPr lang="en-US" sz="1800" dirty="0" smtClean="0"/>
            </a:br>
            <a:r>
              <a:rPr lang="en-US" sz="1200" dirty="0" smtClean="0"/>
              <a:t>Neil Postman &amp; Charles </a:t>
            </a:r>
            <a:r>
              <a:rPr lang="en-US" sz="1200" dirty="0" err="1" smtClean="0"/>
              <a:t>Weingartner</a:t>
            </a:r>
            <a:r>
              <a:rPr lang="en-US" sz="1200" dirty="0" smtClean="0"/>
              <a:t>, </a:t>
            </a:r>
            <a:r>
              <a:rPr lang="en-US" sz="1200" i="1" dirty="0" smtClean="0"/>
              <a:t>Teaching as a Subversive Activity</a:t>
            </a:r>
            <a:r>
              <a:rPr lang="en-US" sz="1200" dirty="0" smtClean="0"/>
              <a:t> (1969)</a:t>
            </a:r>
            <a:endParaRPr lang="en-US" sz="1200"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229600" cy="6124754"/>
          </a:xfrm>
          <a:prstGeom prst="rect">
            <a:avLst/>
          </a:prstGeom>
          <a:noFill/>
        </p:spPr>
        <p:txBody>
          <a:bodyPr wrap="square" rtlCol="0">
            <a:spAutoFit/>
          </a:bodyPr>
          <a:lstStyle/>
          <a:p>
            <a:r>
              <a:rPr lang="en-US" dirty="0" smtClean="0"/>
              <a:t>The chief source of the “problem of discipline” in schools is that … </a:t>
            </a:r>
            <a:r>
              <a:rPr lang="en-US" dirty="0" smtClean="0">
                <a:solidFill>
                  <a:schemeClr val="bg1">
                    <a:lumMod val="60000"/>
                    <a:lumOff val="40000"/>
                  </a:schemeClr>
                </a:solidFill>
              </a:rPr>
              <a:t>a premium is put on physical quietude; on silence, on rigid uniformity of posture and movement; upon a machine-like simulation of the attitudes of intelligent interest</a:t>
            </a:r>
            <a:r>
              <a:rPr lang="en-US" dirty="0" smtClean="0"/>
              <a:t>. The teachers’ business is to hold the pupils up to these requirements and to punish the inevitable deviations which occur.</a:t>
            </a:r>
          </a:p>
          <a:p>
            <a:r>
              <a:rPr lang="en-US" sz="2800" dirty="0" smtClean="0"/>
              <a:t/>
            </a:r>
            <a:br>
              <a:rPr lang="en-US" sz="2800" dirty="0" smtClean="0"/>
            </a:br>
            <a:r>
              <a:rPr lang="en-US" sz="1200" dirty="0" smtClean="0"/>
              <a:t>John Dewey, </a:t>
            </a:r>
            <a:r>
              <a:rPr lang="en-US" sz="1200" i="1" dirty="0" smtClean="0"/>
              <a:t>Democracy and Education</a:t>
            </a:r>
            <a:r>
              <a:rPr lang="en-US" sz="1200" dirty="0" smtClean="0"/>
              <a:t> (1916)</a:t>
            </a:r>
            <a:endParaRPr lang="en-US" sz="1200"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2006-12 TIME Cover"/>
          <p:cNvPicPr>
            <a:picLocks noGrp="1" noChangeAspect="1" noChangeArrowheads="1"/>
          </p:cNvPicPr>
          <p:nvPr>
            <p:ph idx="1"/>
          </p:nvPr>
        </p:nvPicPr>
        <p:blipFill>
          <a:blip r:embed="rId4" cstate="print"/>
          <a:srcRect/>
          <a:stretch>
            <a:fillRect/>
          </a:stretch>
        </p:blipFill>
        <p:spPr>
          <a:xfrm>
            <a:off x="2341563" y="461963"/>
            <a:ext cx="4460875" cy="5943600"/>
          </a:xfrm>
        </p:spPr>
      </p:pic>
    </p:spTree>
    <p:custDataLst>
      <p:tags r:id="rId1"/>
    </p:custData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3" descr="laptop02.jpg"/>
          <p:cNvPicPr>
            <a:picLocks noChangeAspect="1"/>
          </p:cNvPicPr>
          <p:nvPr/>
        </p:nvPicPr>
        <p:blipFill>
          <a:blip r:embed="rId3" cstate="print"/>
          <a:srcRect/>
          <a:stretch>
            <a:fillRect/>
          </a:stretch>
        </p:blipFill>
        <p:spPr bwMode="auto">
          <a:xfrm>
            <a:off x="0" y="0"/>
            <a:ext cx="4560888" cy="6858000"/>
          </a:xfrm>
          <a:prstGeom prst="rect">
            <a:avLst/>
          </a:prstGeom>
          <a:noFill/>
          <a:ln w="9525">
            <a:noFill/>
            <a:miter lim="800000"/>
            <a:headEnd/>
            <a:tailEnd/>
          </a:ln>
        </p:spPr>
      </p:pic>
      <p:sp>
        <p:nvSpPr>
          <p:cNvPr id="136194" name="Rectangle 3"/>
          <p:cNvSpPr>
            <a:spLocks noGrp="1" noChangeArrowheads="1"/>
          </p:cNvSpPr>
          <p:nvPr>
            <p:ph idx="1"/>
          </p:nvPr>
        </p:nvSpPr>
        <p:spPr>
          <a:xfrm>
            <a:off x="4876800" y="1219200"/>
            <a:ext cx="3962400" cy="4419600"/>
          </a:xfrm>
        </p:spPr>
        <p:txBody>
          <a:bodyPr/>
          <a:lstStyle/>
          <a:p>
            <a:pPr marL="0" indent="0" algn="r" eaLnBrk="1" hangingPunct="1">
              <a:lnSpc>
                <a:spcPct val="90000"/>
              </a:lnSpc>
              <a:buFont typeface="Wingdings" pitchFamily="2" charset="2"/>
              <a:buNone/>
            </a:pPr>
            <a:r>
              <a:rPr lang="en-US" sz="3600" smtClean="0">
                <a:solidFill>
                  <a:srgbClr val="FF9933"/>
                </a:solidFill>
                <a:effectLst/>
                <a:latin typeface="Franklin Gothic Demi Cond" pitchFamily="34" charset="0"/>
              </a:rPr>
              <a:t>While we teach whatever we teach at school, the kids go home and learn the skills they need to survive and prosper in an interconnected global economy.</a:t>
            </a:r>
          </a:p>
          <a:p>
            <a:pPr marL="0" indent="0" algn="r" eaLnBrk="1" hangingPunct="1">
              <a:lnSpc>
                <a:spcPct val="90000"/>
              </a:lnSpc>
              <a:buFont typeface="Wingdings" pitchFamily="2" charset="2"/>
              <a:buNone/>
            </a:pPr>
            <a:r>
              <a:rPr lang="en-US" sz="2000" smtClean="0">
                <a:effectLst/>
              </a:rPr>
              <a:t>Clarence Fisher</a:t>
            </a:r>
            <a:r>
              <a:rPr lang="en-US" sz="2000" smtClean="0">
                <a:solidFill>
                  <a:schemeClr val="folHlink"/>
                </a:solidFill>
                <a:effectLst/>
              </a:rPr>
              <a:t> </a:t>
            </a:r>
            <a:endParaRPr lang="en-US" sz="2000" i="1" smtClean="0">
              <a:solidFill>
                <a:schemeClr val="folHlink"/>
              </a:solidFill>
              <a:effectLst/>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cstate="print"/>
          <a:srcRect b="7494"/>
          <a:stretch>
            <a:fillRect/>
          </a:stretch>
        </p:blipFill>
        <p:spPr bwMode="auto">
          <a:xfrm>
            <a:off x="0" y="1371600"/>
            <a:ext cx="9144000" cy="5486400"/>
          </a:xfrm>
          <a:prstGeom prst="rect">
            <a:avLst/>
          </a:prstGeom>
          <a:noFill/>
          <a:ln w="9525">
            <a:noFill/>
            <a:miter lim="800000"/>
            <a:headEnd/>
            <a:tailEnd/>
          </a:ln>
        </p:spPr>
      </p:pic>
      <p:sp>
        <p:nvSpPr>
          <p:cNvPr id="3" name="Rectangle 2"/>
          <p:cNvSpPr/>
          <p:nvPr/>
        </p:nvSpPr>
        <p:spPr>
          <a:xfrm>
            <a:off x="0" y="0"/>
            <a:ext cx="9144000" cy="1828800"/>
          </a:xfrm>
          <a:prstGeom prst="rect">
            <a:avLst/>
          </a:prstGeom>
          <a:solidFill>
            <a:srgbClr val="00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Berlin Sans FB Demi" pitchFamily="34" charset="0"/>
            </a:endParaRPr>
          </a:p>
        </p:txBody>
      </p:sp>
      <p:sp>
        <p:nvSpPr>
          <p:cNvPr id="70660" name="TextBox 3"/>
          <p:cNvSpPr txBox="1">
            <a:spLocks noChangeArrowheads="1"/>
          </p:cNvSpPr>
          <p:nvPr/>
        </p:nvSpPr>
        <p:spPr bwMode="auto">
          <a:xfrm>
            <a:off x="314325" y="334963"/>
            <a:ext cx="8067675" cy="1570037"/>
          </a:xfrm>
          <a:prstGeom prst="rect">
            <a:avLst/>
          </a:prstGeom>
          <a:noFill/>
          <a:ln w="9525">
            <a:noFill/>
            <a:miter lim="800000"/>
            <a:headEnd/>
            <a:tailEnd/>
          </a:ln>
        </p:spPr>
        <p:txBody>
          <a:bodyPr>
            <a:spAutoFit/>
          </a:bodyPr>
          <a:lstStyle/>
          <a:p>
            <a:r>
              <a:rPr lang="en-US">
                <a:latin typeface="Berlin Sans FB Demi" pitchFamily="34" charset="0"/>
              </a:rPr>
              <a:t>No generation in history has ever been so </a:t>
            </a:r>
            <a:br>
              <a:rPr lang="en-US">
                <a:latin typeface="Berlin Sans FB Demi" pitchFamily="34" charset="0"/>
              </a:rPr>
            </a:br>
            <a:r>
              <a:rPr lang="en-US">
                <a:latin typeface="Berlin Sans FB Demi" pitchFamily="34" charset="0"/>
              </a:rPr>
              <a:t>thoroughly prepared for the industrial age.</a:t>
            </a:r>
          </a:p>
          <a:p>
            <a:endParaRPr lang="en-US">
              <a:solidFill>
                <a:schemeClr val="bg1"/>
              </a:solidFill>
            </a:endParaRPr>
          </a:p>
        </p:txBody>
      </p:sp>
      <p:sp>
        <p:nvSpPr>
          <p:cNvPr id="70661" name="TextBox 4"/>
          <p:cNvSpPr txBox="1">
            <a:spLocks noChangeArrowheads="1"/>
          </p:cNvSpPr>
          <p:nvPr/>
        </p:nvSpPr>
        <p:spPr bwMode="auto">
          <a:xfrm>
            <a:off x="6248400" y="1371600"/>
            <a:ext cx="1462088" cy="369888"/>
          </a:xfrm>
          <a:prstGeom prst="rect">
            <a:avLst/>
          </a:prstGeom>
          <a:noFill/>
          <a:ln w="9525">
            <a:noFill/>
            <a:miter lim="800000"/>
            <a:headEnd/>
            <a:tailEnd/>
          </a:ln>
        </p:spPr>
        <p:txBody>
          <a:bodyPr wrap="none">
            <a:spAutoFit/>
          </a:bodyPr>
          <a:lstStyle/>
          <a:p>
            <a:r>
              <a:rPr lang="en-US" sz="1800">
                <a:latin typeface="Calibri" pitchFamily="34" charset="0"/>
              </a:rPr>
              <a:t>David Warlick</a:t>
            </a:r>
          </a:p>
        </p:txBody>
      </p:sp>
      <p:sp>
        <p:nvSpPr>
          <p:cNvPr id="70662" name="TextBox 5"/>
          <p:cNvSpPr txBox="1">
            <a:spLocks noChangeArrowheads="1"/>
          </p:cNvSpPr>
          <p:nvPr/>
        </p:nvSpPr>
        <p:spPr bwMode="auto">
          <a:xfrm>
            <a:off x="0" y="6627813"/>
            <a:ext cx="2065338" cy="230187"/>
          </a:xfrm>
          <a:prstGeom prst="rect">
            <a:avLst/>
          </a:prstGeom>
          <a:noFill/>
          <a:ln w="9525">
            <a:noFill/>
            <a:miter lim="800000"/>
            <a:headEnd/>
            <a:tailEnd/>
          </a:ln>
        </p:spPr>
        <p:txBody>
          <a:bodyPr wrap="none">
            <a:spAutoFit/>
          </a:bodyPr>
          <a:lstStyle/>
          <a:p>
            <a:r>
              <a:rPr lang="en-US" sz="900">
                <a:solidFill>
                  <a:srgbClr val="000000"/>
                </a:solidFill>
                <a:latin typeface="Calibri" pitchFamily="34" charset="0"/>
              </a:rPr>
              <a:t>http://davidwarlick.com/2cents/?p=298</a:t>
            </a:r>
          </a:p>
        </p:txBody>
      </p:sp>
      <p:sp>
        <p:nvSpPr>
          <p:cNvPr id="70663" name="TextBox 6"/>
          <p:cNvSpPr txBox="1">
            <a:spLocks noChangeArrowheads="1"/>
          </p:cNvSpPr>
          <p:nvPr/>
        </p:nvSpPr>
        <p:spPr bwMode="auto">
          <a:xfrm>
            <a:off x="7742238" y="6642100"/>
            <a:ext cx="1401762" cy="231775"/>
          </a:xfrm>
          <a:prstGeom prst="rect">
            <a:avLst/>
          </a:prstGeom>
          <a:noFill/>
          <a:ln w="9525">
            <a:noFill/>
            <a:miter lim="800000"/>
            <a:headEnd/>
            <a:tailEnd/>
          </a:ln>
        </p:spPr>
        <p:txBody>
          <a:bodyPr wrap="none">
            <a:spAutoFit/>
          </a:bodyPr>
          <a:lstStyle/>
          <a:p>
            <a:pPr algn="r"/>
            <a:r>
              <a:rPr lang="en-US" sz="900">
                <a:solidFill>
                  <a:srgbClr val="000000"/>
                </a:solidFill>
                <a:latin typeface="Calibri" pitchFamily="34" charset="0"/>
              </a:rPr>
              <a:t>dangerouslyirrelevant.org</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08 - Pearson - Learning to Change-0001.wmv">
            <a:hlinkClick r:id="" action="ppaction://media"/>
          </p:cNvPr>
          <p:cNvPicPr>
            <a:picLocks noRot="1" noChangeAspect="1"/>
          </p:cNvPicPr>
          <p:nvPr>
            <a:videoFile r:link="rId1"/>
          </p:nvPr>
        </p:nvPicPr>
        <p:blipFill>
          <a:blip r:embed="rId4" cstate="print"/>
          <a:stretch>
            <a:fillRect/>
          </a:stretch>
        </p:blipFill>
        <p:spPr>
          <a:xfrm>
            <a:off x="2082800" y="1562100"/>
            <a:ext cx="4978400" cy="3733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0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 pause ]</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3"/>
          <p:cNvSpPr>
            <a:spLocks noGrp="1"/>
          </p:cNvSpPr>
          <p:nvPr>
            <p:ph type="ctrTitle" sz="quarter"/>
          </p:nvPr>
        </p:nvSpPr>
        <p:spPr>
          <a:xfrm>
            <a:off x="685800" y="2606675"/>
            <a:ext cx="7772400" cy="1736725"/>
          </a:xfrm>
        </p:spPr>
        <p:txBody>
          <a:bodyPr/>
          <a:lstStyle/>
          <a:p>
            <a:r>
              <a:rPr lang="en-US" sz="8800" smtClean="0">
                <a:solidFill>
                  <a:srgbClr val="5CB9E7"/>
                </a:solidFill>
                <a:effectLst/>
                <a:latin typeface="Arial Black" pitchFamily="34" charset="0"/>
              </a:rPr>
              <a:t>Takeaways</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Fals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TPVERSION" val="2008"/>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COUNTDOWNSECONDS" val="10"/>
  <p:tag name="AUTOUPDATEALIASES" val="True"/>
  <p:tag name="CUSTOMGRIDBACKCOLOR" val="-722948"/>
  <p:tag name="DISPLAYDEVICENUMBER" val="True"/>
  <p:tag name="RESETCHARTS" val="True"/>
  <p:tag name="ZEROBASED" val="False"/>
  <p:tag name="POWERPOINTVERSION" val="12.0"/>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HARTCOLORS" val="0"/>
  <p:tag name="COUNTDOWNSTYLE" val="-1"/>
  <p:tag name="INCLUDEPPT" val="True"/>
  <p:tag name="CUSTOMCELLFORECOLOR" val="-16777216"/>
  <p:tag name="PARTICIPANTSINLEADERBOARD" val="5"/>
  <p:tag name="AUTOSIZEGRID" val="True"/>
  <p:tag name="BULLETTYPE" val="3"/>
  <p:tag name="FIBINCLUDEOTHER" val="Tru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7731</TotalTime>
  <Words>1249</Words>
  <Application>Microsoft Office PowerPoint</Application>
  <PresentationFormat>On-screen Show (4:3)</PresentationFormat>
  <Paragraphs>370</Paragraphs>
  <Slides>116</Slides>
  <Notes>116</Notes>
  <HiddenSlides>1</HiddenSlides>
  <MMClips>2</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116</vt:i4>
      </vt:variant>
    </vt:vector>
  </HeadingPairs>
  <TitlesOfParts>
    <vt:vector size="120" baseType="lpstr">
      <vt:lpstr>Globe</vt:lpstr>
      <vt:lpstr>Microsoft Office Excel 97-2003 Worksheet</vt:lpstr>
      <vt:lpstr>Worksheet</vt:lpstr>
      <vt:lpstr>Chart</vt:lpstr>
      <vt:lpstr>Say hi to your neighbors!</vt:lpstr>
      <vt:lpstr>dangerouslyirrelevant.org/ frisco</vt:lpstr>
      <vt:lpstr>Slide 3</vt:lpstr>
      <vt:lpstr>Slide 4</vt:lpstr>
      <vt:lpstr>Slide 5</vt:lpstr>
      <vt:lpstr>Everything  is moving  to the Web</vt:lpstr>
      <vt:lpstr>EVERYTHING is moving  to the Web</vt:lpstr>
      <vt:lpstr>Slide 8</vt:lpstr>
      <vt:lpstr>Slide 9</vt:lpstr>
      <vt:lpstr>Slide 10</vt:lpstr>
      <vt:lpstr>Big  shift 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New information landscape</vt:lpstr>
      <vt:lpstr>Slide 26</vt:lpstr>
      <vt:lpstr>Slide 27</vt:lpstr>
      <vt:lpstr>Slide 28</vt:lpstr>
      <vt:lpstr>Slide 29</vt:lpstr>
      <vt:lpstr>We are hyper-connected</vt:lpstr>
      <vt:lpstr>Slide 31</vt:lpstr>
      <vt:lpstr>Slide 32</vt:lpstr>
      <vt:lpstr>Slide 33</vt:lpstr>
      <vt:lpstr>Slide 34</vt:lpstr>
      <vt:lpstr>Slide 35</vt:lpstr>
      <vt:lpstr>Slide 36</vt:lpstr>
      <vt:lpstr>Slide 37</vt:lpstr>
      <vt:lpstr>Slide 38</vt:lpstr>
      <vt:lpstr>Slide 39</vt:lpstr>
      <vt:lpstr>Slide 40</vt:lpstr>
      <vt:lpstr>We all now  have a voice  (and can find  each other, share, connect, collaborate)</vt:lpstr>
      <vt:lpstr>Anytime/anywhere  content production, connection, collaboration…</vt:lpstr>
      <vt:lpstr>Slide 43</vt:lpstr>
      <vt:lpstr>Slide 44</vt:lpstr>
      <vt:lpstr>Lightning  round</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Information-oriented</vt:lpstr>
      <vt:lpstr>Slide 60</vt:lpstr>
      <vt:lpstr>Slide 61</vt:lpstr>
      <vt:lpstr>Big  shift 2</vt:lpstr>
      <vt:lpstr>Slide 63</vt:lpstr>
      <vt:lpstr>Slide 64</vt:lpstr>
      <vt:lpstr>Slide 65</vt:lpstr>
      <vt:lpstr>Slide 66</vt:lpstr>
      <vt:lpstr>MANUFACTURING IN IOWA</vt:lpstr>
      <vt:lpstr>Slide 68</vt:lpstr>
      <vt:lpstr>Slide 69</vt:lpstr>
      <vt:lpstr>Globalization of economy</vt:lpstr>
      <vt:lpstr>Slide 71</vt:lpstr>
      <vt:lpstr>Slide 72</vt:lpstr>
      <vt:lpstr>Slide 73</vt:lpstr>
      <vt:lpstr>2.5 billion</vt:lpstr>
      <vt:lpstr>Slide 75</vt:lpstr>
      <vt:lpstr>Hyperconnected  global economy  Offshoring  Replacement of jobs with software</vt:lpstr>
      <vt:lpstr>Characteristics of the job  NOT  Characteristics of the person</vt:lpstr>
      <vt:lpstr>Slide 78</vt:lpstr>
      <vt:lpstr>1 big problem</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Takeaways</vt:lpstr>
      <vt:lpstr> K-12 education is facing multiple disruptive innovations.</vt:lpstr>
      <vt:lpstr> The existing  educational model is not a given.</vt:lpstr>
      <vt:lpstr> This is sneaking up  on most school organizations.</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Thank you!</vt:lpstr>
    </vt:vector>
  </TitlesOfParts>
  <Company>STLI, U. Minnesota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CASTLE Symposium</dc:title>
  <dc:creator>Scott McLeod</dc:creator>
  <cp:lastModifiedBy>Scott McLeod</cp:lastModifiedBy>
  <cp:revision>558</cp:revision>
  <cp:lastPrinted>2006-11-29T12:57:57Z</cp:lastPrinted>
  <dcterms:created xsi:type="dcterms:W3CDTF">2006-11-10T16:41:19Z</dcterms:created>
  <dcterms:modified xsi:type="dcterms:W3CDTF">2010-08-05T10:45:55Z</dcterms:modified>
</cp:coreProperties>
</file>