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10"/>
  </p:notesMasterIdLst>
  <p:handoutMasterIdLst>
    <p:handoutMasterId r:id="rId111"/>
  </p:handoutMasterIdLst>
  <p:sldIdLst>
    <p:sldId id="1035" r:id="rId2"/>
    <p:sldId id="1067" r:id="rId3"/>
    <p:sldId id="1055" r:id="rId4"/>
    <p:sldId id="1068" r:id="rId5"/>
    <p:sldId id="1069" r:id="rId6"/>
    <p:sldId id="1070" r:id="rId7"/>
    <p:sldId id="1071" r:id="rId8"/>
    <p:sldId id="1072" r:id="rId9"/>
    <p:sldId id="1073" r:id="rId10"/>
    <p:sldId id="1074" r:id="rId11"/>
    <p:sldId id="1075" r:id="rId12"/>
    <p:sldId id="1076" r:id="rId13"/>
    <p:sldId id="1077" r:id="rId14"/>
    <p:sldId id="1078" r:id="rId15"/>
    <p:sldId id="1079" r:id="rId16"/>
    <p:sldId id="1080" r:id="rId17"/>
    <p:sldId id="1081" r:id="rId18"/>
    <p:sldId id="1082" r:id="rId19"/>
    <p:sldId id="1083" r:id="rId20"/>
    <p:sldId id="1084" r:id="rId21"/>
    <p:sldId id="1085" r:id="rId22"/>
    <p:sldId id="1086" r:id="rId23"/>
    <p:sldId id="1087" r:id="rId24"/>
    <p:sldId id="1088" r:id="rId25"/>
    <p:sldId id="1089" r:id="rId26"/>
    <p:sldId id="1090" r:id="rId27"/>
    <p:sldId id="1091" r:id="rId28"/>
    <p:sldId id="1092" r:id="rId29"/>
    <p:sldId id="1094" r:id="rId30"/>
    <p:sldId id="1095" r:id="rId31"/>
    <p:sldId id="1097" r:id="rId32"/>
    <p:sldId id="1096" r:id="rId33"/>
    <p:sldId id="1155" r:id="rId34"/>
    <p:sldId id="1156" r:id="rId35"/>
    <p:sldId id="1157" r:id="rId36"/>
    <p:sldId id="1158" r:id="rId37"/>
    <p:sldId id="1159" r:id="rId38"/>
    <p:sldId id="1160" r:id="rId39"/>
    <p:sldId id="1161" r:id="rId40"/>
    <p:sldId id="1162" r:id="rId41"/>
    <p:sldId id="1163" r:id="rId42"/>
    <p:sldId id="1164" r:id="rId43"/>
    <p:sldId id="1165" r:id="rId44"/>
    <p:sldId id="1166" r:id="rId45"/>
    <p:sldId id="1167" r:id="rId46"/>
    <p:sldId id="1168" r:id="rId47"/>
    <p:sldId id="1169" r:id="rId48"/>
    <p:sldId id="1170" r:id="rId49"/>
    <p:sldId id="1171" r:id="rId50"/>
    <p:sldId id="1172" r:id="rId51"/>
    <p:sldId id="1173" r:id="rId52"/>
    <p:sldId id="1174" r:id="rId53"/>
    <p:sldId id="1175" r:id="rId54"/>
    <p:sldId id="1176" r:id="rId55"/>
    <p:sldId id="1177" r:id="rId56"/>
    <p:sldId id="1178" r:id="rId57"/>
    <p:sldId id="1179" r:id="rId58"/>
    <p:sldId id="1180" r:id="rId59"/>
    <p:sldId id="1181" r:id="rId60"/>
    <p:sldId id="1098" r:id="rId61"/>
    <p:sldId id="1099" r:id="rId62"/>
    <p:sldId id="1100" r:id="rId63"/>
    <p:sldId id="1101" r:id="rId64"/>
    <p:sldId id="1102" r:id="rId65"/>
    <p:sldId id="1103" r:id="rId66"/>
    <p:sldId id="1104" r:id="rId67"/>
    <p:sldId id="1105" r:id="rId68"/>
    <p:sldId id="1106" r:id="rId69"/>
    <p:sldId id="1107" r:id="rId70"/>
    <p:sldId id="1142" r:id="rId71"/>
    <p:sldId id="1108" r:id="rId72"/>
    <p:sldId id="1109" r:id="rId73"/>
    <p:sldId id="1110" r:id="rId74"/>
    <p:sldId id="1111" r:id="rId75"/>
    <p:sldId id="1057" r:id="rId76"/>
    <p:sldId id="1113" r:id="rId77"/>
    <p:sldId id="1114" r:id="rId78"/>
    <p:sldId id="1115" r:id="rId79"/>
    <p:sldId id="1116" r:id="rId80"/>
    <p:sldId id="1118" r:id="rId81"/>
    <p:sldId id="1112" r:id="rId82"/>
    <p:sldId id="1119" r:id="rId83"/>
    <p:sldId id="1120" r:id="rId84"/>
    <p:sldId id="1154" r:id="rId85"/>
    <p:sldId id="1153" r:id="rId86"/>
    <p:sldId id="1121" r:id="rId87"/>
    <p:sldId id="1122" r:id="rId88"/>
    <p:sldId id="1136" r:id="rId89"/>
    <p:sldId id="1123" r:id="rId90"/>
    <p:sldId id="1124" r:id="rId91"/>
    <p:sldId id="1125" r:id="rId92"/>
    <p:sldId id="1126" r:id="rId93"/>
    <p:sldId id="1127" r:id="rId94"/>
    <p:sldId id="1128" r:id="rId95"/>
    <p:sldId id="1129" r:id="rId96"/>
    <p:sldId id="1130" r:id="rId97"/>
    <p:sldId id="1131" r:id="rId98"/>
    <p:sldId id="1132" r:id="rId99"/>
    <p:sldId id="1135" r:id="rId100"/>
    <p:sldId id="1151" r:id="rId101"/>
    <p:sldId id="1140" r:id="rId102"/>
    <p:sldId id="1141" r:id="rId103"/>
    <p:sldId id="1143" r:id="rId104"/>
    <p:sldId id="1049" r:id="rId105"/>
    <p:sldId id="1147" r:id="rId106"/>
    <p:sldId id="961" r:id="rId107"/>
    <p:sldId id="1144" r:id="rId108"/>
    <p:sldId id="1145" r:id="rId109"/>
  </p:sldIdLst>
  <p:sldSz cx="9144000" cy="6858000" type="screen4x3"/>
  <p:notesSz cx="6858000" cy="9313863"/>
  <p:custDataLst>
    <p:tags r:id="rId112"/>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83069" autoAdjust="0"/>
  </p:normalViewPr>
  <p:slideViewPr>
    <p:cSldViewPr>
      <p:cViewPr>
        <p:scale>
          <a:sx n="50" d="100"/>
          <a:sy n="50" d="100"/>
        </p:scale>
        <p:origin x="-858"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555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100</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107</a:t>
            </a:fld>
            <a:endParaRPr lang="en-US" sz="1200" dirty="0">
              <a:latin typeface="Arial" charset="0"/>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108</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2</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87</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88</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90</a:t>
            </a:fld>
            <a:endParaRPr lang="en-US" sz="1200" dirty="0">
              <a:latin typeface="Arial"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91</a:t>
            </a:fld>
            <a:endParaRPr lang="en-US" sz="1200" dirty="0">
              <a:latin typeface="Arial" charset="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93</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94</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1.jpeg"/></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0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4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4.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6.png"/></Relationships>
</file>

<file path=ppt/slides/_rels/slide9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3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39.jpeg"/></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Associate Professor &amp; Director</a:t>
            </a:r>
            <a:r>
              <a:rPr lang="en-US" dirty="0" smtClean="0">
                <a:solidFill>
                  <a:schemeClr val="folHlink"/>
                </a:solidFill>
                <a:effectLst/>
              </a:rPr>
              <a:t>, </a:t>
            </a:r>
            <a:r>
              <a:rPr lang="en-US" dirty="0" smtClean="0">
                <a:solidFill>
                  <a:schemeClr val="folHlink"/>
                </a:solidFill>
                <a:effectLst/>
              </a:rPr>
              <a:t>CASTLE</a:t>
            </a:r>
          </a:p>
          <a:p>
            <a:pPr algn="ctr" eaLnBrk="1" hangingPunct="1">
              <a:buFont typeface="Wingdings" pitchFamily="2" charset="2"/>
              <a:buNone/>
            </a:pPr>
            <a:r>
              <a:rPr lang="en-US" dirty="0" smtClean="0">
                <a:solidFill>
                  <a:schemeClr val="folHlink"/>
                </a:solidFill>
                <a:effectLst/>
              </a:rPr>
              <a:t>Iowa State University</a:t>
            </a:r>
            <a:endParaRPr lang="en-US" dirty="0" smtClean="0">
              <a:solidFill>
                <a:schemeClr val="folHlink"/>
              </a:solidFill>
              <a:effectLst/>
            </a:endParaRPr>
          </a:p>
          <a:p>
            <a:pPr algn="ctr" eaLnBrk="1" hangingPunct="1">
              <a:buFont typeface="Wingdings" pitchFamily="2" charset="2"/>
              <a:buNone/>
            </a:pPr>
            <a:r>
              <a:rPr lang="en-US" sz="2800" dirty="0" smtClean="0">
                <a:effectLst/>
              </a:rPr>
              <a:t>dangerouslyirrelevant.org/nasbe.html</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open</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accessible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convenient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immediate /</a:t>
            </a:r>
          </a:p>
          <a:p>
            <a:pPr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real time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networked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connected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shared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collaborative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interactive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individualized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empowering</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flexible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adaptive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‘experts’</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rapidly-changing</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comprehensive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searchable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often ‘</a:t>
            </a:r>
            <a:r>
              <a:rPr lang="en-US" sz="6600" kern="0" dirty="0" err="1" smtClean="0">
                <a:solidFill>
                  <a:schemeClr val="folHlink"/>
                </a:solidFill>
                <a:latin typeface="Impact" pitchFamily="34" charset="0"/>
                <a:cs typeface="+mn-cs"/>
              </a:rPr>
              <a:t>crowdsourced</a:t>
            </a:r>
            <a:r>
              <a:rPr lang="en-US" sz="6600" kern="0" dirty="0" smtClean="0">
                <a:solidFill>
                  <a:schemeClr val="folHlink"/>
                </a:solidFill>
                <a:latin typeface="Impact" pitchFamily="34" charset="0"/>
                <a:cs typeface="+mn-cs"/>
              </a:rPr>
              <a: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creative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multimodal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multimedia</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efficient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often</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less expensive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global</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geography</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physical media</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technology-suffused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NOT</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7233</TotalTime>
  <Words>625</Words>
  <Application>Microsoft Office PowerPoint</Application>
  <PresentationFormat>On-screen Show (4:3)</PresentationFormat>
  <Paragraphs>416</Paragraphs>
  <Slides>108</Slides>
  <Notes>108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108</vt:i4>
      </vt:variant>
    </vt:vector>
  </HeadingPairs>
  <TitlesOfParts>
    <vt:vector size="111" baseType="lpstr">
      <vt:lpstr>Globe</vt:lpstr>
      <vt:lpstr>Microsoft Office Excel 97-2003 Worksheet</vt:lpstr>
      <vt:lpstr>Worksheet</vt:lpstr>
      <vt:lpstr>Slide 1</vt:lpstr>
      <vt:lpstr>Slide 2</vt:lpstr>
      <vt:lpstr>Big  shift 1</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New information landscape</vt:lpstr>
      <vt:lpstr>Slide 18</vt:lpstr>
      <vt:lpstr>Slide 19</vt:lpstr>
      <vt:lpstr>Slide 20</vt:lpstr>
      <vt:lpstr>Slide 21</vt:lpstr>
      <vt:lpstr>We are hyper-connected</vt:lpstr>
      <vt:lpstr>Slide 23</vt:lpstr>
      <vt:lpstr>Slide 24</vt:lpstr>
      <vt:lpstr>Slide 25</vt:lpstr>
      <vt:lpstr>Slide 26</vt:lpstr>
      <vt:lpstr>Slide 27</vt:lpstr>
      <vt:lpstr>Slide 28</vt:lpstr>
      <vt:lpstr>Slide 29</vt:lpstr>
      <vt:lpstr>Slide 30</vt:lpstr>
      <vt:lpstr>We all now  have a voice  (and can find  each other, share, connect, collaborate)</vt:lpstr>
      <vt:lpstr>Anytime/anywhere  content production, connection, collaboration…</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Information-oriented</vt:lpstr>
      <vt:lpstr>Slide 74</vt:lpstr>
      <vt:lpstr>Big  shift 2</vt:lpstr>
      <vt:lpstr>Slide 76</vt:lpstr>
      <vt:lpstr>Slide 77</vt:lpstr>
      <vt:lpstr>Slide 78</vt:lpstr>
      <vt:lpstr>Slide 79</vt:lpstr>
      <vt:lpstr>Slide 80</vt:lpstr>
      <vt:lpstr>Globalization of economy</vt:lpstr>
      <vt:lpstr>Slide 82</vt:lpstr>
      <vt:lpstr>Slide 83</vt:lpstr>
      <vt:lpstr>Hyperconnected  global economy  Offshoring  Replacement of jobs with software</vt:lpstr>
      <vt:lpstr>Characteristics of the job  NOT  Characteristics of the person</vt:lpstr>
      <vt:lpstr>1 big problem</vt:lpstr>
      <vt:lpstr>Slide 87</vt:lpstr>
      <vt:lpstr>Slide 88</vt:lpstr>
      <vt:lpstr>Slide 89</vt:lpstr>
      <vt:lpstr>Slide 90</vt:lpstr>
      <vt:lpstr>Slide 91</vt:lpstr>
      <vt:lpstr>Slide 92</vt:lpstr>
      <vt:lpstr>Slide 93</vt:lpstr>
      <vt:lpstr>Slide 94</vt:lpstr>
      <vt:lpstr>Slide 95</vt:lpstr>
      <vt:lpstr>Takeaways</vt:lpstr>
      <vt:lpstr> K-12 education is facing multiple disruptive innovations.</vt:lpstr>
      <vt:lpstr> The existing  educational model is not a given.</vt:lpstr>
      <vt:lpstr> This is sneaking up  on most school organizations.</vt:lpstr>
      <vt:lpstr>Slide 100</vt:lpstr>
      <vt:lpstr>Slide 101</vt:lpstr>
      <vt:lpstr>Slide 102</vt:lpstr>
      <vt:lpstr>Slide 103</vt:lpstr>
      <vt:lpstr>Slide 104</vt:lpstr>
      <vt:lpstr>Slide 105</vt:lpstr>
      <vt:lpstr>Slide 106</vt:lpstr>
      <vt:lpstr>Slide 107</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543</cp:revision>
  <cp:lastPrinted>2006-11-29T12:57:57Z</cp:lastPrinted>
  <dcterms:created xsi:type="dcterms:W3CDTF">2006-11-10T16:41:19Z</dcterms:created>
  <dcterms:modified xsi:type="dcterms:W3CDTF">2010-04-27T16:14:21Z</dcterms:modified>
</cp:coreProperties>
</file>