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41"/>
  </p:notesMasterIdLst>
  <p:handoutMasterIdLst>
    <p:handoutMasterId r:id="rId42"/>
  </p:handoutMasterIdLst>
  <p:sldIdLst>
    <p:sldId id="1060" r:id="rId2"/>
    <p:sldId id="974" r:id="rId3"/>
    <p:sldId id="1037" r:id="rId4"/>
    <p:sldId id="1038" r:id="rId5"/>
    <p:sldId id="1039" r:id="rId6"/>
    <p:sldId id="1040" r:id="rId7"/>
    <p:sldId id="1041" r:id="rId8"/>
    <p:sldId id="1042" r:id="rId9"/>
    <p:sldId id="975" r:id="rId10"/>
    <p:sldId id="1047" r:id="rId11"/>
    <p:sldId id="1048" r:id="rId12"/>
    <p:sldId id="1046" r:id="rId13"/>
    <p:sldId id="1050" r:id="rId14"/>
    <p:sldId id="1049" r:id="rId15"/>
    <p:sldId id="1044" r:id="rId16"/>
    <p:sldId id="1053" r:id="rId17"/>
    <p:sldId id="1052" r:id="rId18"/>
    <p:sldId id="1045" r:id="rId19"/>
    <p:sldId id="1043" r:id="rId20"/>
    <p:sldId id="1156" r:id="rId21"/>
    <p:sldId id="950" r:id="rId22"/>
    <p:sldId id="1159" r:id="rId23"/>
    <p:sldId id="1160" r:id="rId24"/>
    <p:sldId id="1161" r:id="rId25"/>
    <p:sldId id="1162" r:id="rId26"/>
    <p:sldId id="1163" r:id="rId27"/>
    <p:sldId id="1143" r:id="rId28"/>
    <p:sldId id="1074" r:id="rId29"/>
    <p:sldId id="1077" r:id="rId30"/>
    <p:sldId id="1164" r:id="rId31"/>
    <p:sldId id="1065" r:id="rId32"/>
    <p:sldId id="1157" r:id="rId33"/>
    <p:sldId id="1158" r:id="rId34"/>
    <p:sldId id="1166" r:id="rId35"/>
    <p:sldId id="1167" r:id="rId36"/>
    <p:sldId id="1165" r:id="rId37"/>
    <p:sldId id="1055" r:id="rId38"/>
    <p:sldId id="1051" r:id="rId39"/>
    <p:sldId id="1054" r:id="rId40"/>
  </p:sldIdLst>
  <p:sldSz cx="9144000" cy="6858000" type="screen4x3"/>
  <p:notesSz cx="7315200" cy="9601200"/>
  <p:custDataLst>
    <p:tags r:id="rId43"/>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C0C0C"/>
    <a:srgbClr val="FF9933"/>
    <a:srgbClr val="953735"/>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4" autoAdjust="0"/>
    <p:restoredTop sz="89316" autoAdjust="0"/>
  </p:normalViewPr>
  <p:slideViewPr>
    <p:cSldViewPr>
      <p:cViewPr>
        <p:scale>
          <a:sx n="70" d="100"/>
          <a:sy n="70" d="100"/>
        </p:scale>
        <p:origin x="-90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4143587"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4143587"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F434486-2459-42FE-9CA8-4150EBC4EFC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4143587"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31520" y="4560857"/>
            <a:ext cx="5852160" cy="4320294"/>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4143587"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5FCB138-3568-46A3-9E9F-BCD455147C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21</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91428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91428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91428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r>
              <a:rPr lang="en-US" dirty="0" smtClean="0"/>
              <a:t>Blogging</a:t>
            </a:r>
          </a:p>
          <a:p>
            <a:r>
              <a:rPr lang="en-US" dirty="0" smtClean="0"/>
              <a:t>Wikis</a:t>
            </a:r>
          </a:p>
          <a:p>
            <a:r>
              <a:rPr lang="en-US" dirty="0" smtClean="0"/>
              <a:t>Podcasting</a:t>
            </a:r>
          </a:p>
          <a:p>
            <a:r>
              <a:rPr lang="en-US" dirty="0" smtClean="0"/>
              <a:t>Online</a:t>
            </a:r>
            <a:r>
              <a:rPr lang="en-US" baseline="0" dirty="0" smtClean="0"/>
              <a:t> video</a:t>
            </a:r>
          </a:p>
          <a:p>
            <a:r>
              <a:rPr lang="en-US" baseline="0" dirty="0" smtClean="0"/>
              <a:t>Social networking</a:t>
            </a:r>
          </a:p>
          <a:p>
            <a:r>
              <a:rPr lang="en-US" baseline="0" dirty="0" smtClean="0"/>
              <a:t>RSS readers</a:t>
            </a:r>
          </a:p>
          <a:p>
            <a:endParaRPr lang="en-US" baseline="0" dirty="0" smtClean="0"/>
          </a:p>
          <a:p>
            <a:r>
              <a:rPr lang="en-US" baseline="0" dirty="0" smtClean="0"/>
              <a:t>Active consumption AND PRODUCTION of digital content?</a:t>
            </a:r>
          </a:p>
          <a:p>
            <a:r>
              <a:rPr lang="en-US" baseline="0" dirty="0" smtClean="0"/>
              <a:t>Student projects that are doing this stuff?</a:t>
            </a:r>
          </a:p>
          <a:p>
            <a:endParaRPr lang="en-US" baseline="0" dirty="0" smtClean="0"/>
          </a:p>
          <a:p>
            <a:r>
              <a:rPr lang="en-US" baseline="0" dirty="0" smtClean="0"/>
              <a:t>Web is now social – are you living the INTERACTIVE Web (why not?)</a:t>
            </a:r>
          </a:p>
          <a:p>
            <a:endParaRPr lang="en-US" dirty="0"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r>
              <a:rPr lang="en-US" dirty="0" smtClean="0"/>
              <a:t>dangerouslyirrelevant.org/contact.html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8656F9F-32C4-446E-86B7-7F44D874081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D8289A28-512F-4545-8828-256448168EB4}" type="slidenum">
              <a:rPr lang="en-US" sz="1300">
                <a:latin typeface="Arial" charset="0"/>
                <a:cs typeface="+mn-cs"/>
              </a:rPr>
              <a:pPr algn="r" defTabSz="966540">
                <a:defRPr/>
              </a:pPr>
              <a:t>31</a:t>
            </a:fld>
            <a:endParaRPr lang="en-US" sz="1300" dirty="0">
              <a:latin typeface="Arial" charset="0"/>
              <a:cs typeface="+mn-cs"/>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lIns="96626" tIns="48314" rIns="96626" bIns="48314"/>
          <a:lstStyle/>
          <a:p>
            <a:pPr eaLnBrk="1" hangingPunct="1"/>
            <a:r>
              <a:rPr lang="en-US" dirty="0" smtClean="0"/>
              <a:t>URL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00331B5-0423-40F0-A3D8-3118A210D5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311C9F9-DA35-4410-9FA2-DECDE425AA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F25B20D-850C-4569-87BA-02464BAFC9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2D71AA9B-D563-4F62-9F5B-C30AFEAD2A0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C82397-5C71-49A3-A747-5C676460D6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D9F6C7E-0923-4E8C-9F67-E80293DB78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6046325-45A1-41D9-B925-0B4B356906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E5BB82-EA3F-4E4B-AB19-9122882721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35A6A867-BEE3-47B8-88AB-17972A7ADF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51DA3BB4-1152-4932-A3B7-C194788FB3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ADA7AFF-A14D-4FC7-9FC0-58EF8EE65F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82D3254-F955-489A-A65C-7CE07C3076B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10E547B-D0A4-4FAF-8BDA-30040DF3ED3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049D57F7-7F2E-4FAE-9222-E36592A293A6}"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estionhead.jpg"/>
          <p:cNvPicPr>
            <a:picLocks noChangeAspect="1"/>
          </p:cNvPicPr>
          <p:nvPr/>
        </p:nvPicPr>
        <p:blipFill>
          <a:blip r:embed="rId3" cstate="print"/>
          <a:stretch>
            <a:fillRect/>
          </a:stretch>
        </p:blipFill>
        <p:spPr>
          <a:xfrm>
            <a:off x="4569768" y="0"/>
            <a:ext cx="4574232" cy="6858000"/>
          </a:xfrm>
          <a:prstGeom prst="rect">
            <a:avLst/>
          </a:prstGeom>
        </p:spPr>
      </p:pic>
      <p:sp>
        <p:nvSpPr>
          <p:cNvPr id="5" name="TextBox 10"/>
          <p:cNvSpPr txBox="1">
            <a:spLocks noChangeArrowheads="1"/>
          </p:cNvSpPr>
          <p:nvPr/>
        </p:nvSpPr>
        <p:spPr bwMode="auto">
          <a:xfrm>
            <a:off x="152401" y="304800"/>
            <a:ext cx="8662988" cy="3170099"/>
          </a:xfrm>
          <a:prstGeom prst="rect">
            <a:avLst/>
          </a:prstGeom>
          <a:noFill/>
          <a:ln w="9525">
            <a:noFill/>
            <a:miter lim="800000"/>
            <a:headEnd/>
            <a:tailEnd/>
          </a:ln>
        </p:spPr>
        <p:txBody>
          <a:bodyPr wrap="square">
            <a:spAutoFit/>
          </a:bodyPr>
          <a:lstStyle/>
          <a:p>
            <a:r>
              <a:rPr lang="en-US" sz="4000" b="1" dirty="0" smtClean="0">
                <a:latin typeface="Arial" charset="0"/>
              </a:rPr>
              <a:t>Effective</a:t>
            </a:r>
            <a:br>
              <a:rPr lang="en-US" sz="4000" b="1" dirty="0" smtClean="0">
                <a:latin typeface="Arial" charset="0"/>
              </a:rPr>
            </a:br>
            <a:r>
              <a:rPr lang="en-US" sz="4000" b="1" dirty="0" smtClean="0">
                <a:latin typeface="Arial" charset="0"/>
              </a:rPr>
              <a:t>leadership</a:t>
            </a:r>
            <a:br>
              <a:rPr lang="en-US" sz="4000" b="1" dirty="0" smtClean="0">
                <a:latin typeface="Arial" charset="0"/>
              </a:rPr>
            </a:br>
            <a:r>
              <a:rPr lang="en-US" sz="4000" b="1" dirty="0" smtClean="0">
                <a:latin typeface="Arial" charset="0"/>
              </a:rPr>
              <a:t>for a</a:t>
            </a:r>
            <a:br>
              <a:rPr lang="en-US" sz="4000" b="1" dirty="0" smtClean="0">
                <a:latin typeface="Arial" charset="0"/>
              </a:rPr>
            </a:br>
            <a:r>
              <a:rPr lang="en-US" sz="4000" b="1" dirty="0" smtClean="0">
                <a:latin typeface="Arial" charset="0"/>
              </a:rPr>
              <a:t>changing</a:t>
            </a:r>
            <a:br>
              <a:rPr lang="en-US" sz="4000" b="1" dirty="0" smtClean="0">
                <a:latin typeface="Arial" charset="0"/>
              </a:rPr>
            </a:br>
            <a:r>
              <a:rPr lang="en-US" sz="4000" b="1" dirty="0" smtClean="0">
                <a:latin typeface="Arial" charset="0"/>
              </a:rPr>
              <a:t>world</a:t>
            </a:r>
            <a:endParaRPr lang="en-US" sz="4000" b="1" dirty="0">
              <a:latin typeface="Arial" charset="0"/>
            </a:endParaRPr>
          </a:p>
        </p:txBody>
      </p:sp>
      <p:sp>
        <p:nvSpPr>
          <p:cNvPr id="7"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dirty="0"/>
              <a:t>Dr. Scott McLeod</a:t>
            </a:r>
          </a:p>
          <a:p>
            <a:r>
              <a:rPr lang="en-US" sz="1800" dirty="0"/>
              <a:t>CASTLE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Internet Hosts Linear.jpg"/>
          <p:cNvPicPr>
            <a:picLocks noChangeAspect="1"/>
          </p:cNvPicPr>
          <p:nvPr/>
        </p:nvPicPr>
        <p:blipFill>
          <a:blip r:embed="rId3" cstate="print"/>
          <a:stretch>
            <a:fillRect/>
          </a:stretch>
        </p:blipFill>
        <p:spPr>
          <a:xfrm>
            <a:off x="228600" y="228600"/>
            <a:ext cx="8686800"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Internet Hosts Log.jpg"/>
          <p:cNvPicPr>
            <a:picLocks noChangeAspect="1"/>
          </p:cNvPicPr>
          <p:nvPr/>
        </p:nvPicPr>
        <p:blipFill>
          <a:blip r:embed="rId3" cstate="print"/>
          <a:stretch>
            <a:fillRect/>
          </a:stretch>
        </p:blipFill>
        <p:spPr>
          <a:xfrm>
            <a:off x="313222" y="228600"/>
            <a:ext cx="8517556"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Internet Data Traffic.jpg"/>
          <p:cNvPicPr>
            <a:picLocks noChangeAspect="1"/>
          </p:cNvPicPr>
          <p:nvPr/>
        </p:nvPicPr>
        <p:blipFill>
          <a:blip r:embed="rId3" cstate="print"/>
          <a:stretch>
            <a:fillRect/>
          </a:stretch>
        </p:blipFill>
        <p:spPr>
          <a:xfrm>
            <a:off x="393700" y="228600"/>
            <a:ext cx="8356600"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Processor Performance.jpg"/>
          <p:cNvPicPr>
            <a:picLocks noChangeAspect="1"/>
          </p:cNvPicPr>
          <p:nvPr/>
        </p:nvPicPr>
        <p:blipFill>
          <a:blip r:embed="rId3" cstate="print"/>
          <a:stretch>
            <a:fillRect/>
          </a:stretch>
        </p:blipFill>
        <p:spPr>
          <a:xfrm>
            <a:off x="425906" y="228600"/>
            <a:ext cx="8292188"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Magnetic Data Storage.jpg"/>
          <p:cNvPicPr>
            <a:picLocks noChangeAspect="1"/>
          </p:cNvPicPr>
          <p:nvPr/>
        </p:nvPicPr>
        <p:blipFill>
          <a:blip r:embed="rId3" cstate="print"/>
          <a:stretch>
            <a:fillRect/>
          </a:stretch>
        </p:blipFill>
        <p:spPr>
          <a:xfrm>
            <a:off x="434703" y="228600"/>
            <a:ext cx="8274595"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Dynamic RAM Price.jpg"/>
          <p:cNvPicPr>
            <a:picLocks noChangeAspect="1"/>
          </p:cNvPicPr>
          <p:nvPr/>
        </p:nvPicPr>
        <p:blipFill>
          <a:blip r:embed="rId3" cstate="print"/>
          <a:stretch>
            <a:fillRect/>
          </a:stretch>
        </p:blipFill>
        <p:spPr>
          <a:xfrm>
            <a:off x="714124" y="228600"/>
            <a:ext cx="7715753"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Wireless Data Devices.jpg"/>
          <p:cNvPicPr>
            <a:picLocks noChangeAspect="1"/>
          </p:cNvPicPr>
          <p:nvPr/>
        </p:nvPicPr>
        <p:blipFill>
          <a:blip r:embed="rId3" cstate="print"/>
          <a:stretch>
            <a:fillRect/>
          </a:stretch>
        </p:blipFill>
        <p:spPr>
          <a:xfrm>
            <a:off x="415003" y="228600"/>
            <a:ext cx="8313994"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SuperComputers.jpg"/>
          <p:cNvPicPr>
            <a:picLocks noChangeAspect="1"/>
          </p:cNvPicPr>
          <p:nvPr/>
        </p:nvPicPr>
        <p:blipFill>
          <a:blip r:embed="rId3" cstate="print"/>
          <a:stretch>
            <a:fillRect/>
          </a:stretch>
        </p:blipFill>
        <p:spPr>
          <a:xfrm>
            <a:off x="253690" y="228600"/>
            <a:ext cx="8636620"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Exponential Growth of Computing.jpg"/>
          <p:cNvPicPr>
            <a:picLocks noChangeAspect="1"/>
          </p:cNvPicPr>
          <p:nvPr/>
        </p:nvPicPr>
        <p:blipFill>
          <a:blip r:embed="rId3" cstate="print"/>
          <a:stretch>
            <a:fillRect/>
          </a:stretch>
        </p:blipFill>
        <p:spPr>
          <a:xfrm>
            <a:off x="769172" y="228600"/>
            <a:ext cx="7605656"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lot - DNA Sequencing Costs.jpg"/>
          <p:cNvPicPr>
            <a:picLocks noChangeAspect="1"/>
          </p:cNvPicPr>
          <p:nvPr/>
        </p:nvPicPr>
        <p:blipFill>
          <a:blip r:embed="rId3" cstate="print"/>
          <a:stretch>
            <a:fillRect/>
          </a:stretch>
        </p:blipFill>
        <p:spPr>
          <a:xfrm>
            <a:off x="398876" y="228600"/>
            <a:ext cx="8346249"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rupting-class.jpg"/>
          <p:cNvPicPr>
            <a:picLocks noChangeAspect="1"/>
          </p:cNvPicPr>
          <p:nvPr/>
        </p:nvPicPr>
        <p:blipFill>
          <a:blip r:embed="rId3" cstate="print"/>
          <a:stretch>
            <a:fillRect/>
          </a:stretch>
        </p:blipFill>
        <p:spPr>
          <a:xfrm>
            <a:off x="3006090" y="1143000"/>
            <a:ext cx="3131820" cy="4572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astleLogo_300dpi.png"/>
          <p:cNvPicPr>
            <a:picLocks noChangeAspect="1"/>
          </p:cNvPicPr>
          <p:nvPr/>
        </p:nvPicPr>
        <p:blipFill>
          <a:blip r:embed="rId3" cstate="print"/>
          <a:stretch>
            <a:fillRect/>
          </a:stretch>
        </p:blipFill>
        <p:spPr>
          <a:xfrm>
            <a:off x="1409700" y="2430240"/>
            <a:ext cx="6324600" cy="1997520"/>
          </a:xfrm>
          <a:prstGeom prst="rect">
            <a:avLst/>
          </a:prstGeom>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Am I</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facilitating</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linear or</a:t>
            </a:r>
            <a:br>
              <a:rPr lang="en-US" sz="6000" dirty="0" smtClean="0">
                <a:solidFill>
                  <a:srgbClr val="1F98D3"/>
                </a:solidFill>
                <a:effectLst/>
                <a:latin typeface="Arial Black" pitchFamily="34" charset="0"/>
              </a:rPr>
            </a:br>
            <a:r>
              <a:rPr lang="en-US" sz="6000" dirty="0" smtClean="0">
                <a:effectLst/>
                <a:latin typeface="Arial Black" pitchFamily="34" charset="0"/>
              </a:rPr>
              <a:t>exponential </a:t>
            </a:r>
            <a:br>
              <a:rPr lang="en-US" sz="6000" dirty="0" smtClean="0">
                <a:effectLst/>
                <a:latin typeface="Arial Black" pitchFamily="34" charset="0"/>
              </a:rPr>
            </a:br>
            <a:r>
              <a:rPr lang="en-US" sz="6000" dirty="0" smtClean="0">
                <a:effectLst/>
                <a:latin typeface="Arial Black" pitchFamily="34" charset="0"/>
              </a:rPr>
              <a:t>change</a:t>
            </a:r>
            <a:br>
              <a:rPr lang="en-US" sz="6000" dirty="0" smtClean="0">
                <a:effectLst/>
                <a:latin typeface="Arial Black" pitchFamily="34" charset="0"/>
              </a:rPr>
            </a:br>
            <a:r>
              <a:rPr lang="en-US" sz="6000" dirty="0" smtClean="0">
                <a:solidFill>
                  <a:srgbClr val="1F98D3"/>
                </a:solidFill>
                <a:effectLst/>
                <a:latin typeface="Arial Black" pitchFamily="34" charset="0"/>
              </a:rPr>
              <a:t>in my school?</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Am I </a:t>
            </a:r>
            <a:r>
              <a:rPr lang="en-US" sz="6000" dirty="0" smtClean="0">
                <a:effectLst/>
                <a:latin typeface="Arial Black" pitchFamily="34" charset="0"/>
              </a:rPr>
              <a:t>modeling</a:t>
            </a:r>
            <a:r>
              <a:rPr lang="en-US" sz="6000" dirty="0" smtClean="0">
                <a:solidFill>
                  <a:srgbClr val="1F98D3"/>
                </a:solidFill>
                <a:effectLst/>
                <a:latin typeface="Arial Black" pitchFamily="34" charset="0"/>
              </a:rPr>
              <a:t>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for students and staff these </a:t>
            </a:r>
            <a:br>
              <a:rPr lang="en-US" sz="6000" dirty="0" smtClean="0">
                <a:solidFill>
                  <a:srgbClr val="1F98D3"/>
                </a:solidFill>
                <a:effectLst/>
                <a:latin typeface="Arial Black" pitchFamily="34" charset="0"/>
              </a:rPr>
            </a:br>
            <a:r>
              <a:rPr lang="en-US" sz="6000" dirty="0" smtClean="0">
                <a:effectLst/>
                <a:latin typeface="Arial Black" pitchFamily="34" charset="0"/>
              </a:rPr>
              <a:t>new </a:t>
            </a:r>
            <a:r>
              <a:rPr lang="en-US" sz="6000" dirty="0" err="1" smtClean="0">
                <a:effectLst/>
                <a:latin typeface="Arial Black" pitchFamily="34" charset="0"/>
              </a:rPr>
              <a:t>literacies</a:t>
            </a:r>
            <a:r>
              <a:rPr lang="en-US" sz="6000" dirty="0" smtClean="0">
                <a:solidFill>
                  <a:srgbClr val="1F98D3"/>
                </a:solidFill>
                <a:effectLst/>
                <a:latin typeface="Arial Black" pitchFamily="34" charset="0"/>
              </a:rPr>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Do I truly</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t>
            </a:r>
            <a:r>
              <a:rPr lang="en-US" sz="6000" dirty="0" smtClean="0">
                <a:effectLst/>
                <a:latin typeface="Arial Black" pitchFamily="34" charset="0"/>
              </a:rPr>
              <a:t>get it</a:t>
            </a:r>
            <a:r>
              <a:rPr lang="en-US" sz="6000" dirty="0" smtClean="0">
                <a:solidFill>
                  <a:srgbClr val="1F98D3"/>
                </a:solidFill>
                <a:effectLst/>
                <a:latin typeface="Arial Black" pitchFamily="34" charset="0"/>
              </a:rPr>
              <a:t>?”</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Am I doing</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what I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should be?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400050" y="409575"/>
            <a:ext cx="8342313" cy="6038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te.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0" y="3276600"/>
            <a:ext cx="9144000" cy="3259138"/>
          </a:xfrm>
        </p:spPr>
        <p:txBody>
          <a:bodyPr/>
          <a:lstStyle/>
          <a:p>
            <a:pPr eaLnBrk="1" hangingPunct="1"/>
            <a:endParaRPr lang="en-US" dirty="0" smtClean="0">
              <a:effectLst/>
            </a:endParaRPr>
          </a:p>
          <a:p>
            <a:pPr algn="ctr" eaLnBrk="1" hangingPunct="1">
              <a:buFont typeface="Wingdings" pitchFamily="2" charset="2"/>
              <a:buNone/>
            </a:pPr>
            <a:endParaRPr lang="en-US" sz="2800" dirty="0" smtClean="0">
              <a:effectLst/>
            </a:endParaRPr>
          </a:p>
          <a:p>
            <a:pPr algn="ctr" eaLnBrk="1" hangingPunct="1">
              <a:buFont typeface="Wingdings" pitchFamily="2" charset="2"/>
              <a:buNone/>
            </a:pPr>
            <a:endParaRPr lang="en-US" sz="3600" dirty="0" smtClean="0">
              <a:effectLst/>
            </a:endParaRPr>
          </a:p>
          <a:p>
            <a:pPr algn="ctr" eaLnBrk="1" hangingPunct="1">
              <a:buFont typeface="Wingdings" pitchFamily="2" charset="2"/>
              <a:buNone/>
            </a:pPr>
            <a:endParaRPr lang="en-US" sz="3600" dirty="0" smtClean="0">
              <a:effectLst/>
            </a:endParaRPr>
          </a:p>
          <a:p>
            <a:pPr algn="ctr" eaLnBrk="1" hangingPunct="1">
              <a:buFont typeface="Wingdings" pitchFamily="2" charset="2"/>
              <a:buNone/>
            </a:pPr>
            <a:r>
              <a:rPr lang="en-US" sz="3600" dirty="0" smtClean="0">
                <a:effectLst/>
              </a:rPr>
              <a:t>dangerouslyirrelevant.org/</a:t>
            </a:r>
            <a:r>
              <a:rPr lang="en-US" sz="3600" dirty="0" err="1" smtClean="0">
                <a:effectLst/>
              </a:rPr>
              <a:t>muscatine</a:t>
            </a:r>
            <a:endParaRPr lang="en-US" sz="3600" dirty="0" smtClean="0">
              <a:effectLst/>
            </a:endParaRPr>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teachersandtechnology.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houldteacherschoose.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tatusquo.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mountains.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3" cstate="print"/>
          <a:srcRect/>
          <a:stretch>
            <a:fillRect/>
          </a:stretch>
        </p:blipFill>
        <p:spPr bwMode="auto">
          <a:xfrm>
            <a:off x="361950" y="400050"/>
            <a:ext cx="8418513" cy="6057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Plot - RAM.jpg"/>
          <p:cNvPicPr>
            <a:picLocks noChangeAspect="1"/>
          </p:cNvPicPr>
          <p:nvPr/>
        </p:nvPicPr>
        <p:blipFill>
          <a:blip r:embed="rId3" cstate="print"/>
          <a:stretch>
            <a:fillRect/>
          </a:stretch>
        </p:blipFill>
        <p:spPr>
          <a:xfrm>
            <a:off x="128922" y="228600"/>
            <a:ext cx="8886156"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Plot - Moore's Law.jpg"/>
          <p:cNvPicPr>
            <a:picLocks noChangeAspect="1"/>
          </p:cNvPicPr>
          <p:nvPr/>
        </p:nvPicPr>
        <p:blipFill>
          <a:blip r:embed="rId3" cstate="print"/>
          <a:stretch>
            <a:fillRect/>
          </a:stretch>
        </p:blipFill>
        <p:spPr>
          <a:xfrm>
            <a:off x="1352474" y="228600"/>
            <a:ext cx="6439052" cy="6400800"/>
          </a:xfrm>
          <a:prstGeom prst="rect">
            <a:avLst/>
          </a:prstGeom>
        </p:spPr>
      </p:pic>
      <p:sp>
        <p:nvSpPr>
          <p:cNvPr id="3" name="TextBox 2"/>
          <p:cNvSpPr txBox="1"/>
          <p:nvPr/>
        </p:nvSpPr>
        <p:spPr>
          <a:xfrm>
            <a:off x="7239953" y="6581001"/>
            <a:ext cx="1904047" cy="276999"/>
          </a:xfrm>
          <a:prstGeom prst="rect">
            <a:avLst/>
          </a:prstGeom>
          <a:noFill/>
        </p:spPr>
        <p:txBody>
          <a:bodyPr wrap="none" rtlCol="0">
            <a:spAutoFit/>
          </a:bodyPr>
          <a:lstStyle/>
          <a:p>
            <a:pPr algn="r"/>
            <a:r>
              <a:rPr lang="en-US" sz="1200" dirty="0" smtClean="0">
                <a:solidFill>
                  <a:srgbClr val="0C0C0C"/>
                </a:solidFill>
              </a:rPr>
              <a:t>singularity.com/charts</a:t>
            </a:r>
            <a:endParaRPr lang="en-US" sz="1200" dirty="0">
              <a:solidFill>
                <a:srgbClr val="0C0C0C"/>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376238" y="442913"/>
            <a:ext cx="8389937" cy="597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390525" y="419100"/>
            <a:ext cx="8361363"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404813" y="447675"/>
            <a:ext cx="8332787" cy="596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3" cstate="print"/>
          <a:srcRect/>
          <a:stretch>
            <a:fillRect/>
          </a:stretch>
        </p:blipFill>
        <p:spPr bwMode="auto">
          <a:xfrm>
            <a:off x="366713" y="419100"/>
            <a:ext cx="8408987"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3" cstate="print"/>
          <a:srcRect/>
          <a:stretch>
            <a:fillRect/>
          </a:stretch>
        </p:blipFill>
        <p:spPr bwMode="auto">
          <a:xfrm>
            <a:off x="385763" y="428625"/>
            <a:ext cx="8370887"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6962</TotalTime>
  <Words>216</Words>
  <Application>Microsoft Office PowerPoint</Application>
  <PresentationFormat>On-screen Show (4:3)</PresentationFormat>
  <Paragraphs>124</Paragraphs>
  <Slides>39</Slides>
  <Notes>39</Notes>
  <HiddenSlides>7</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Globe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Thank you!</vt:lpstr>
      <vt:lpstr>Slide 32</vt:lpstr>
      <vt:lpstr>Slide 33</vt:lpstr>
      <vt:lpstr>Slide 34</vt:lpstr>
      <vt:lpstr>Slide 35</vt:lpstr>
      <vt:lpstr>Slide 36</vt:lpstr>
      <vt:lpstr>Slide 37</vt:lpstr>
      <vt:lpstr>Slide 38</vt:lpstr>
      <vt:lpstr>Slide 39</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517</cp:revision>
  <cp:lastPrinted>2006-11-29T12:57:57Z</cp:lastPrinted>
  <dcterms:created xsi:type="dcterms:W3CDTF">2006-11-10T16:41:19Z</dcterms:created>
  <dcterms:modified xsi:type="dcterms:W3CDTF">2010-08-20T12:03:16Z</dcterms:modified>
</cp:coreProperties>
</file>